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charts/chart7.xml" ContentType="application/vnd.openxmlformats-officedocument.drawingml.chart+xml"/>
  <Override PartName="/ppt/tags/tag81.xml" ContentType="application/vnd.openxmlformats-officedocument.presentationml.tags+xml"/>
  <Override PartName="/ppt/tags/tag12.xml" ContentType="application/vnd.openxmlformats-officedocument.presentationml.tags+xml"/>
  <Default Extension="xlsx" ContentType="application/vnd.openxmlformats-officedocument.spreadsheetml.sheet"/>
  <Override PartName="/ppt/tags/tag23.xml" ContentType="application/vnd.openxmlformats-officedocument.presentationml.tags+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charts/chart8.xml" ContentType="application/vnd.openxmlformats-officedocument.drawingml.chart+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diagrams/layout2.xml" ContentType="application/vnd.openxmlformats-officedocument.drawingml.diagramLayout+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charts/chart9.xml" ContentType="application/vnd.openxmlformats-officedocument.drawingml.chart+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charts/chart6.xml" ContentType="application/vnd.openxmlformats-officedocument.drawingml.chart+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diagrams/data1.xml" ContentType="application/vnd.openxmlformats-officedocument.drawingml.diagramData+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ags/tag8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81" r:id="rId2"/>
    <p:sldId id="334" r:id="rId3"/>
    <p:sldId id="335" r:id="rId4"/>
    <p:sldId id="410" r:id="rId5"/>
    <p:sldId id="417" r:id="rId6"/>
    <p:sldId id="379" r:id="rId7"/>
    <p:sldId id="434" r:id="rId8"/>
    <p:sldId id="414" r:id="rId9"/>
    <p:sldId id="433" r:id="rId10"/>
    <p:sldId id="415" r:id="rId11"/>
    <p:sldId id="428" r:id="rId12"/>
    <p:sldId id="336" r:id="rId13"/>
    <p:sldId id="337" r:id="rId14"/>
    <p:sldId id="338" r:id="rId15"/>
    <p:sldId id="339" r:id="rId16"/>
    <p:sldId id="443" r:id="rId17"/>
    <p:sldId id="340" r:id="rId18"/>
    <p:sldId id="341" r:id="rId19"/>
    <p:sldId id="342" r:id="rId20"/>
    <p:sldId id="368" r:id="rId21"/>
    <p:sldId id="363" r:id="rId22"/>
    <p:sldId id="364" r:id="rId23"/>
    <p:sldId id="348" r:id="rId24"/>
    <p:sldId id="377" r:id="rId25"/>
    <p:sldId id="373" r:id="rId26"/>
    <p:sldId id="356" r:id="rId27"/>
    <p:sldId id="361" r:id="rId28"/>
    <p:sldId id="362" r:id="rId29"/>
    <p:sldId id="389" r:id="rId30"/>
    <p:sldId id="426" r:id="rId31"/>
    <p:sldId id="269" r:id="rId32"/>
    <p:sldId id="427" r:id="rId33"/>
    <p:sldId id="437" r:id="rId34"/>
    <p:sldId id="413" r:id="rId35"/>
    <p:sldId id="279" r:id="rId36"/>
    <p:sldId id="278" r:id="rId37"/>
    <p:sldId id="397" r:id="rId38"/>
    <p:sldId id="429" r:id="rId39"/>
    <p:sldId id="265" r:id="rId40"/>
    <p:sldId id="430" r:id="rId41"/>
    <p:sldId id="438" r:id="rId42"/>
    <p:sldId id="447" r:id="rId43"/>
    <p:sldId id="448" r:id="rId44"/>
    <p:sldId id="439" r:id="rId45"/>
    <p:sldId id="408" r:id="rId46"/>
    <p:sldId id="412" r:id="rId47"/>
  </p:sldIdLst>
  <p:sldSz cx="9144000" cy="6858000" type="screen4x3"/>
  <p:notesSz cx="68580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prstClr val="red"/>
    </p:penClr>
  </p:showPr>
  <p:clrMru>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669" autoAdjust="0"/>
  </p:normalViewPr>
  <p:slideViewPr>
    <p:cSldViewPr>
      <p:cViewPr>
        <p:scale>
          <a:sx n="60" d="100"/>
          <a:sy n="60" d="100"/>
        </p:scale>
        <p:origin x="-2154" y="-51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p:scale>
          <a:sx n="95" d="100"/>
          <a:sy n="95" d="100"/>
        </p:scale>
        <p:origin x="-2622" y="4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Prior</c:v>
                </c:pt>
              </c:strCache>
            </c:strRef>
          </c:tx>
          <c:spPr>
            <a:solidFill>
              <a:schemeClr val="bg1">
                <a:lumMod val="50000"/>
              </a:schemeClr>
            </a:solidFill>
          </c:spPr>
          <c:cat>
            <c:strRef>
              <c:f>Sheet1!$A$2:$A$6</c:f>
              <c:strCache>
                <c:ptCount val="5"/>
                <c:pt idx="0">
                  <c:v>Stu A</c:v>
                </c:pt>
                <c:pt idx="1">
                  <c:v>Stu B</c:v>
                </c:pt>
                <c:pt idx="2">
                  <c:v>Stu C</c:v>
                </c:pt>
                <c:pt idx="3">
                  <c:v>Stu D</c:v>
                </c:pt>
                <c:pt idx="4">
                  <c:v>Stu E</c:v>
                </c:pt>
              </c:strCache>
            </c:strRef>
          </c:cat>
          <c:val>
            <c:numRef>
              <c:f>Sheet1!$B$2:$B$6</c:f>
              <c:numCache>
                <c:formatCode>General</c:formatCode>
                <c:ptCount val="5"/>
                <c:pt idx="0">
                  <c:v>200</c:v>
                </c:pt>
                <c:pt idx="1">
                  <c:v>250</c:v>
                </c:pt>
                <c:pt idx="2">
                  <c:v>275</c:v>
                </c:pt>
                <c:pt idx="3">
                  <c:v>310</c:v>
                </c:pt>
                <c:pt idx="4">
                  <c:v>340</c:v>
                </c:pt>
              </c:numCache>
            </c:numRef>
          </c:val>
        </c:ser>
        <c:ser>
          <c:idx val="1"/>
          <c:order val="1"/>
          <c:tx>
            <c:strRef>
              <c:f>Sheet1!$C$1</c:f>
              <c:strCache>
                <c:ptCount val="1"/>
                <c:pt idx="0">
                  <c:v>Current</c:v>
                </c:pt>
              </c:strCache>
            </c:strRef>
          </c:tx>
          <c:spPr>
            <a:solidFill>
              <a:srgbClr val="FFC000"/>
            </a:solidFill>
          </c:spPr>
          <c:cat>
            <c:strRef>
              <c:f>Sheet1!$A$2:$A$6</c:f>
              <c:strCache>
                <c:ptCount val="5"/>
                <c:pt idx="0">
                  <c:v>Stu A</c:v>
                </c:pt>
                <c:pt idx="1">
                  <c:v>Stu B</c:v>
                </c:pt>
                <c:pt idx="2">
                  <c:v>Stu C</c:v>
                </c:pt>
                <c:pt idx="3">
                  <c:v>Stu D</c:v>
                </c:pt>
                <c:pt idx="4">
                  <c:v>Stu E</c:v>
                </c:pt>
              </c:strCache>
            </c:strRef>
          </c:cat>
          <c:val>
            <c:numRef>
              <c:f>Sheet1!$C$2:$C$6</c:f>
              <c:numCache>
                <c:formatCode>General</c:formatCode>
                <c:ptCount val="5"/>
                <c:pt idx="0">
                  <c:v>220</c:v>
                </c:pt>
                <c:pt idx="1">
                  <c:v>300</c:v>
                </c:pt>
                <c:pt idx="2">
                  <c:v>295</c:v>
                </c:pt>
                <c:pt idx="3">
                  <c:v>345</c:v>
                </c:pt>
                <c:pt idx="4">
                  <c:v>390</c:v>
                </c:pt>
              </c:numCache>
            </c:numRef>
          </c:val>
        </c:ser>
        <c:axId val="86971904"/>
        <c:axId val="86973440"/>
      </c:barChart>
      <c:catAx>
        <c:axId val="86971904"/>
        <c:scaling>
          <c:orientation val="minMax"/>
        </c:scaling>
        <c:axPos val="b"/>
        <c:tickLblPos val="nextTo"/>
        <c:crossAx val="86973440"/>
        <c:crosses val="autoZero"/>
        <c:auto val="1"/>
        <c:lblAlgn val="ctr"/>
        <c:lblOffset val="100"/>
      </c:catAx>
      <c:valAx>
        <c:axId val="86973440"/>
        <c:scaling>
          <c:orientation val="minMax"/>
          <c:max val="500"/>
        </c:scaling>
        <c:axPos val="l"/>
        <c:majorGridlines/>
        <c:numFmt formatCode="General" sourceLinked="1"/>
        <c:tickLblPos val="nextTo"/>
        <c:txPr>
          <a:bodyPr/>
          <a:lstStyle/>
          <a:p>
            <a:pPr>
              <a:defRPr b="1"/>
            </a:pPr>
            <a:endParaRPr lang="en-US"/>
          </a:p>
        </c:txPr>
        <c:crossAx val="86971904"/>
        <c:crosses val="autoZero"/>
        <c:crossBetween val="between"/>
      </c:valAx>
    </c:plotArea>
    <c:legend>
      <c:legendPos val="b"/>
      <c:layout/>
      <c:txPr>
        <a:bodyPr/>
        <a:lstStyle/>
        <a:p>
          <a:pPr>
            <a:defRPr sz="2000" b="1"/>
          </a:pPr>
          <a:endParaRPr lang="en-US"/>
        </a:p>
      </c:txPr>
    </c:legend>
    <c:plotVisOnly val="1"/>
  </c:chart>
  <c:spPr>
    <a:ln>
      <a:no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Prior </c:v>
                </c:pt>
              </c:strCache>
            </c:strRef>
          </c:tx>
          <c:spPr>
            <a:solidFill>
              <a:schemeClr val="bg1">
                <a:lumMod val="50000"/>
              </a:schemeClr>
            </a:solidFill>
          </c:spPr>
          <c:cat>
            <c:strRef>
              <c:f>Sheet1!$A$2:$A$6</c:f>
              <c:strCache>
                <c:ptCount val="5"/>
                <c:pt idx="0">
                  <c:v>Stu F</c:v>
                </c:pt>
                <c:pt idx="1">
                  <c:v>Stu G</c:v>
                </c:pt>
                <c:pt idx="2">
                  <c:v>Stu H</c:v>
                </c:pt>
                <c:pt idx="3">
                  <c:v>Stu I</c:v>
                </c:pt>
                <c:pt idx="4">
                  <c:v>Stu J</c:v>
                </c:pt>
              </c:strCache>
            </c:strRef>
          </c:cat>
          <c:val>
            <c:numRef>
              <c:f>Sheet1!$B$2:$B$6</c:f>
              <c:numCache>
                <c:formatCode>General</c:formatCode>
                <c:ptCount val="5"/>
                <c:pt idx="0">
                  <c:v>300</c:v>
                </c:pt>
                <c:pt idx="1">
                  <c:v>375</c:v>
                </c:pt>
                <c:pt idx="2">
                  <c:v>380</c:v>
                </c:pt>
                <c:pt idx="3">
                  <c:v>410</c:v>
                </c:pt>
                <c:pt idx="4">
                  <c:v>420</c:v>
                </c:pt>
              </c:numCache>
            </c:numRef>
          </c:val>
        </c:ser>
        <c:ser>
          <c:idx val="1"/>
          <c:order val="1"/>
          <c:tx>
            <c:strRef>
              <c:f>Sheet1!$C$1</c:f>
              <c:strCache>
                <c:ptCount val="1"/>
                <c:pt idx="0">
                  <c:v>Current</c:v>
                </c:pt>
              </c:strCache>
            </c:strRef>
          </c:tx>
          <c:spPr>
            <a:solidFill>
              <a:srgbClr val="FFC000"/>
            </a:solidFill>
          </c:spPr>
          <c:cat>
            <c:strRef>
              <c:f>Sheet1!$A$2:$A$6</c:f>
              <c:strCache>
                <c:ptCount val="5"/>
                <c:pt idx="0">
                  <c:v>Stu F</c:v>
                </c:pt>
                <c:pt idx="1">
                  <c:v>Stu G</c:v>
                </c:pt>
                <c:pt idx="2">
                  <c:v>Stu H</c:v>
                </c:pt>
                <c:pt idx="3">
                  <c:v>Stu I</c:v>
                </c:pt>
                <c:pt idx="4">
                  <c:v>Stu J</c:v>
                </c:pt>
              </c:strCache>
            </c:strRef>
          </c:cat>
          <c:val>
            <c:numRef>
              <c:f>Sheet1!$C$2:$C$6</c:f>
              <c:numCache>
                <c:formatCode>General</c:formatCode>
                <c:ptCount val="5"/>
                <c:pt idx="0">
                  <c:v>310</c:v>
                </c:pt>
                <c:pt idx="1">
                  <c:v>370</c:v>
                </c:pt>
                <c:pt idx="2">
                  <c:v>380</c:v>
                </c:pt>
                <c:pt idx="3">
                  <c:v>412</c:v>
                </c:pt>
                <c:pt idx="4">
                  <c:v>420</c:v>
                </c:pt>
              </c:numCache>
            </c:numRef>
          </c:val>
        </c:ser>
        <c:axId val="87026688"/>
        <c:axId val="94896896"/>
      </c:barChart>
      <c:catAx>
        <c:axId val="87026688"/>
        <c:scaling>
          <c:orientation val="minMax"/>
        </c:scaling>
        <c:axPos val="b"/>
        <c:tickLblPos val="nextTo"/>
        <c:crossAx val="94896896"/>
        <c:crosses val="autoZero"/>
        <c:auto val="1"/>
        <c:lblAlgn val="ctr"/>
        <c:lblOffset val="100"/>
      </c:catAx>
      <c:valAx>
        <c:axId val="94896896"/>
        <c:scaling>
          <c:orientation val="minMax"/>
          <c:max val="500"/>
        </c:scaling>
        <c:axPos val="l"/>
        <c:majorGridlines/>
        <c:numFmt formatCode="General" sourceLinked="1"/>
        <c:tickLblPos val="nextTo"/>
        <c:txPr>
          <a:bodyPr/>
          <a:lstStyle/>
          <a:p>
            <a:pPr>
              <a:defRPr b="1"/>
            </a:pPr>
            <a:endParaRPr lang="en-US"/>
          </a:p>
        </c:txPr>
        <c:crossAx val="87026688"/>
        <c:crosses val="autoZero"/>
        <c:crossBetween val="between"/>
      </c:valAx>
    </c:plotArea>
    <c:legend>
      <c:legendPos val="b"/>
      <c:layout/>
      <c:txPr>
        <a:bodyPr/>
        <a:lstStyle/>
        <a:p>
          <a:pPr>
            <a:defRPr sz="2000" b="1"/>
          </a:pPr>
          <a:endParaRPr lang="en-US"/>
        </a:p>
      </c:txPr>
    </c:legend>
    <c:plotVisOnly val="1"/>
  </c:chart>
  <c:spPr>
    <a:ln>
      <a:no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FCAT 2.0</c:v>
                </c:pt>
              </c:strCache>
            </c:strRef>
          </c:tx>
          <c:spPr>
            <a:solidFill>
              <a:schemeClr val="bg1">
                <a:lumMod val="75000"/>
              </a:schemeClr>
            </a:solidFill>
          </c:spPr>
          <c:dLbls>
            <c:dLbl>
              <c:idx val="0"/>
              <c:layout>
                <c:manualLayout>
                  <c:x val="0"/>
                  <c:y val="0.36444444444444596"/>
                </c:manualLayout>
              </c:layout>
              <c:showVal val="1"/>
            </c:dLbl>
            <c:dLbl>
              <c:idx val="1"/>
              <c:layout>
                <c:manualLayout>
                  <c:x val="4.1666666666667681E-3"/>
                  <c:y val="0.31111111111111112"/>
                </c:manualLayout>
              </c:layout>
              <c:showVal val="1"/>
            </c:dLbl>
            <c:txPr>
              <a:bodyPr/>
              <a:lstStyle/>
              <a:p>
                <a:pPr>
                  <a:defRPr sz="3600" b="1">
                    <a:effectLst>
                      <a:outerShdw blurRad="38100" dist="38100" dir="2700000" algn="tl">
                        <a:srgbClr val="000000">
                          <a:alpha val="43137"/>
                        </a:srgbClr>
                      </a:outerShdw>
                    </a:effectLst>
                  </a:defRPr>
                </a:pPr>
                <a:endParaRPr lang="en-US"/>
              </a:p>
            </c:txPr>
            <c:showVal val="1"/>
          </c:dLbls>
          <c:cat>
            <c:strRef>
              <c:f>Sheet1!$A$2:$A$3</c:f>
              <c:strCache>
                <c:ptCount val="2"/>
                <c:pt idx="0">
                  <c:v>Grade 6 Reading</c:v>
                </c:pt>
                <c:pt idx="1">
                  <c:v>Grade 7 Reading</c:v>
                </c:pt>
              </c:strCache>
            </c:strRef>
          </c:cat>
          <c:val>
            <c:numRef>
              <c:f>Sheet1!$B$2:$B$3</c:f>
              <c:numCache>
                <c:formatCode>General</c:formatCode>
                <c:ptCount val="2"/>
                <c:pt idx="0">
                  <c:v>248</c:v>
                </c:pt>
                <c:pt idx="1">
                  <c:v>246</c:v>
                </c:pt>
              </c:numCache>
            </c:numRef>
          </c:val>
        </c:ser>
        <c:axId val="86668416"/>
        <c:axId val="86669952"/>
      </c:barChart>
      <c:catAx>
        <c:axId val="86668416"/>
        <c:scaling>
          <c:orientation val="minMax"/>
        </c:scaling>
        <c:axPos val="b"/>
        <c:tickLblPos val="nextTo"/>
        <c:txPr>
          <a:bodyPr/>
          <a:lstStyle/>
          <a:p>
            <a:pPr>
              <a:defRPr sz="2400" b="1"/>
            </a:pPr>
            <a:endParaRPr lang="en-US"/>
          </a:p>
        </c:txPr>
        <c:crossAx val="86669952"/>
        <c:crosses val="autoZero"/>
        <c:auto val="1"/>
        <c:lblAlgn val="ctr"/>
        <c:lblOffset val="100"/>
      </c:catAx>
      <c:valAx>
        <c:axId val="86669952"/>
        <c:scaling>
          <c:orientation val="minMax"/>
          <c:max val="260"/>
          <c:min val="200"/>
        </c:scaling>
        <c:axPos val="l"/>
        <c:majorGridlines/>
        <c:numFmt formatCode="0" sourceLinked="0"/>
        <c:tickLblPos val="nextTo"/>
        <c:txPr>
          <a:bodyPr/>
          <a:lstStyle/>
          <a:p>
            <a:pPr>
              <a:defRPr sz="2000" b="1"/>
            </a:pPr>
            <a:endParaRPr lang="en-US"/>
          </a:p>
        </c:txPr>
        <c:crossAx val="86668416"/>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FCAT 2.0</c:v>
                </c:pt>
              </c:strCache>
            </c:strRef>
          </c:tx>
          <c:spPr>
            <a:solidFill>
              <a:schemeClr val="bg1">
                <a:lumMod val="75000"/>
              </a:schemeClr>
            </a:solidFill>
          </c:spPr>
          <c:dLbls>
            <c:dLbl>
              <c:idx val="0"/>
              <c:layout>
                <c:manualLayout>
                  <c:x val="0"/>
                  <c:y val="0.36444444444444601"/>
                </c:manualLayout>
              </c:layout>
              <c:showVal val="1"/>
            </c:dLbl>
            <c:dLbl>
              <c:idx val="1"/>
              <c:layout>
                <c:manualLayout>
                  <c:x val="4.1666666666667681E-3"/>
                  <c:y val="0.31111111111111112"/>
                </c:manualLayout>
              </c:layout>
              <c:showVal val="1"/>
            </c:dLbl>
            <c:txPr>
              <a:bodyPr/>
              <a:lstStyle/>
              <a:p>
                <a:pPr>
                  <a:defRPr sz="3600" b="1">
                    <a:effectLst>
                      <a:outerShdw blurRad="38100" dist="38100" dir="2700000" algn="tl">
                        <a:srgbClr val="000000">
                          <a:alpha val="43137"/>
                        </a:srgbClr>
                      </a:outerShdw>
                    </a:effectLst>
                  </a:defRPr>
                </a:pPr>
                <a:endParaRPr lang="en-US"/>
              </a:p>
            </c:txPr>
            <c:showVal val="1"/>
          </c:dLbls>
          <c:cat>
            <c:strRef>
              <c:f>Sheet1!$A$2:$A$3</c:f>
              <c:strCache>
                <c:ptCount val="2"/>
                <c:pt idx="0">
                  <c:v>Grade 6 Reading</c:v>
                </c:pt>
                <c:pt idx="1">
                  <c:v>Grade 7 Reading</c:v>
                </c:pt>
              </c:strCache>
            </c:strRef>
          </c:cat>
          <c:val>
            <c:numRef>
              <c:f>Sheet1!$B$2:$B$3</c:f>
              <c:numCache>
                <c:formatCode>General</c:formatCode>
                <c:ptCount val="2"/>
                <c:pt idx="0">
                  <c:v>248</c:v>
                </c:pt>
                <c:pt idx="1">
                  <c:v>246</c:v>
                </c:pt>
              </c:numCache>
            </c:numRef>
          </c:val>
        </c:ser>
        <c:axId val="97012736"/>
        <c:axId val="97018624"/>
      </c:barChart>
      <c:catAx>
        <c:axId val="97012736"/>
        <c:scaling>
          <c:orientation val="minMax"/>
        </c:scaling>
        <c:axPos val="b"/>
        <c:tickLblPos val="nextTo"/>
        <c:txPr>
          <a:bodyPr/>
          <a:lstStyle/>
          <a:p>
            <a:pPr>
              <a:defRPr sz="2400" b="1"/>
            </a:pPr>
            <a:endParaRPr lang="en-US"/>
          </a:p>
        </c:txPr>
        <c:crossAx val="97018624"/>
        <c:crosses val="autoZero"/>
        <c:auto val="1"/>
        <c:lblAlgn val="ctr"/>
        <c:lblOffset val="100"/>
      </c:catAx>
      <c:valAx>
        <c:axId val="97018624"/>
        <c:scaling>
          <c:orientation val="minMax"/>
          <c:max val="260"/>
          <c:min val="200"/>
        </c:scaling>
        <c:axPos val="l"/>
        <c:majorGridlines/>
        <c:numFmt formatCode="0" sourceLinked="0"/>
        <c:tickLblPos val="nextTo"/>
        <c:txPr>
          <a:bodyPr/>
          <a:lstStyle/>
          <a:p>
            <a:pPr>
              <a:defRPr sz="2000" b="1"/>
            </a:pPr>
            <a:endParaRPr lang="en-US"/>
          </a:p>
        </c:txPr>
        <c:crossAx val="97012736"/>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Prior</c:v>
                </c:pt>
              </c:strCache>
            </c:strRef>
          </c:tx>
          <c:spPr>
            <a:solidFill>
              <a:schemeClr val="bg1">
                <a:lumMod val="50000"/>
              </a:schemeClr>
            </a:solidFill>
          </c:spPr>
          <c:cat>
            <c:strRef>
              <c:f>Sheet1!$A$2:$A$6</c:f>
              <c:strCache>
                <c:ptCount val="5"/>
                <c:pt idx="0">
                  <c:v>Stu A</c:v>
                </c:pt>
                <c:pt idx="1">
                  <c:v>Stu B</c:v>
                </c:pt>
                <c:pt idx="2">
                  <c:v>Stu C</c:v>
                </c:pt>
                <c:pt idx="3">
                  <c:v>Stu D</c:v>
                </c:pt>
                <c:pt idx="4">
                  <c:v>Stu E</c:v>
                </c:pt>
              </c:strCache>
            </c:strRef>
          </c:cat>
          <c:val>
            <c:numRef>
              <c:f>Sheet1!$B$2:$B$6</c:f>
              <c:numCache>
                <c:formatCode>General</c:formatCode>
                <c:ptCount val="5"/>
                <c:pt idx="0">
                  <c:v>200</c:v>
                </c:pt>
                <c:pt idx="1">
                  <c:v>250</c:v>
                </c:pt>
                <c:pt idx="2">
                  <c:v>275</c:v>
                </c:pt>
                <c:pt idx="3">
                  <c:v>310</c:v>
                </c:pt>
                <c:pt idx="4">
                  <c:v>340</c:v>
                </c:pt>
              </c:numCache>
            </c:numRef>
          </c:val>
        </c:ser>
        <c:ser>
          <c:idx val="1"/>
          <c:order val="1"/>
          <c:tx>
            <c:strRef>
              <c:f>Sheet1!$C$1</c:f>
              <c:strCache>
                <c:ptCount val="1"/>
                <c:pt idx="0">
                  <c:v>Current</c:v>
                </c:pt>
              </c:strCache>
            </c:strRef>
          </c:tx>
          <c:spPr>
            <a:solidFill>
              <a:srgbClr val="FFC000"/>
            </a:solidFill>
          </c:spPr>
          <c:cat>
            <c:strRef>
              <c:f>Sheet1!$A$2:$A$6</c:f>
              <c:strCache>
                <c:ptCount val="5"/>
                <c:pt idx="0">
                  <c:v>Stu A</c:v>
                </c:pt>
                <c:pt idx="1">
                  <c:v>Stu B</c:v>
                </c:pt>
                <c:pt idx="2">
                  <c:v>Stu C</c:v>
                </c:pt>
                <c:pt idx="3">
                  <c:v>Stu D</c:v>
                </c:pt>
                <c:pt idx="4">
                  <c:v>Stu E</c:v>
                </c:pt>
              </c:strCache>
            </c:strRef>
          </c:cat>
          <c:val>
            <c:numRef>
              <c:f>Sheet1!$C$2:$C$6</c:f>
              <c:numCache>
                <c:formatCode>General</c:formatCode>
                <c:ptCount val="5"/>
                <c:pt idx="0">
                  <c:v>220</c:v>
                </c:pt>
                <c:pt idx="1">
                  <c:v>300</c:v>
                </c:pt>
                <c:pt idx="2">
                  <c:v>295</c:v>
                </c:pt>
                <c:pt idx="3">
                  <c:v>345</c:v>
                </c:pt>
                <c:pt idx="4">
                  <c:v>390</c:v>
                </c:pt>
              </c:numCache>
            </c:numRef>
          </c:val>
        </c:ser>
        <c:ser>
          <c:idx val="2"/>
          <c:order val="2"/>
          <c:tx>
            <c:strRef>
              <c:f>Sheet1!$D$1</c:f>
              <c:strCache>
                <c:ptCount val="1"/>
                <c:pt idx="0">
                  <c:v>Predicted</c:v>
                </c:pt>
              </c:strCache>
            </c:strRef>
          </c:tx>
          <c:spPr>
            <a:solidFill>
              <a:schemeClr val="tx2">
                <a:lumMod val="40000"/>
                <a:lumOff val="60000"/>
              </a:schemeClr>
            </a:solidFill>
          </c:spPr>
          <c:cat>
            <c:strRef>
              <c:f>Sheet1!$A$2:$A$6</c:f>
              <c:strCache>
                <c:ptCount val="5"/>
                <c:pt idx="0">
                  <c:v>Stu A</c:v>
                </c:pt>
                <c:pt idx="1">
                  <c:v>Stu B</c:v>
                </c:pt>
                <c:pt idx="2">
                  <c:v>Stu C</c:v>
                </c:pt>
                <c:pt idx="3">
                  <c:v>Stu D</c:v>
                </c:pt>
                <c:pt idx="4">
                  <c:v>Stu E</c:v>
                </c:pt>
              </c:strCache>
            </c:strRef>
          </c:cat>
          <c:val>
            <c:numRef>
              <c:f>Sheet1!$D$2:$D$6</c:f>
              <c:numCache>
                <c:formatCode>General</c:formatCode>
                <c:ptCount val="5"/>
                <c:pt idx="0">
                  <c:v>210</c:v>
                </c:pt>
                <c:pt idx="1">
                  <c:v>275</c:v>
                </c:pt>
                <c:pt idx="2">
                  <c:v>288</c:v>
                </c:pt>
                <c:pt idx="3">
                  <c:v>330</c:v>
                </c:pt>
                <c:pt idx="4">
                  <c:v>365</c:v>
                </c:pt>
              </c:numCache>
            </c:numRef>
          </c:val>
        </c:ser>
        <c:axId val="121346304"/>
        <c:axId val="121348096"/>
      </c:barChart>
      <c:catAx>
        <c:axId val="121346304"/>
        <c:scaling>
          <c:orientation val="minMax"/>
        </c:scaling>
        <c:axPos val="b"/>
        <c:tickLblPos val="nextTo"/>
        <c:crossAx val="121348096"/>
        <c:crosses val="autoZero"/>
        <c:auto val="1"/>
        <c:lblAlgn val="ctr"/>
        <c:lblOffset val="100"/>
      </c:catAx>
      <c:valAx>
        <c:axId val="121348096"/>
        <c:scaling>
          <c:orientation val="minMax"/>
          <c:max val="500"/>
        </c:scaling>
        <c:axPos val="l"/>
        <c:majorGridlines/>
        <c:numFmt formatCode="General" sourceLinked="1"/>
        <c:tickLblPos val="nextTo"/>
        <c:crossAx val="121346304"/>
        <c:crosses val="autoZero"/>
        <c:crossBetween val="between"/>
      </c:valAx>
    </c:plotArea>
    <c:legend>
      <c:legendPos val="b"/>
      <c:txPr>
        <a:bodyPr/>
        <a:lstStyle/>
        <a:p>
          <a:pPr>
            <a:defRPr sz="2000" b="1"/>
          </a:pPr>
          <a:endParaRPr lang="en-US"/>
        </a:p>
      </c:txPr>
    </c:legend>
    <c:plotVisOnly val="1"/>
  </c:chart>
  <c:spPr>
    <a:ln>
      <a:noFill/>
    </a:ln>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Prior </c:v>
                </c:pt>
              </c:strCache>
            </c:strRef>
          </c:tx>
          <c:spPr>
            <a:solidFill>
              <a:prstClr val="white">
                <a:lumMod val="50000"/>
              </a:prstClr>
            </a:solidFill>
          </c:spPr>
          <c:cat>
            <c:strRef>
              <c:f>Sheet1!$A$2:$A$6</c:f>
              <c:strCache>
                <c:ptCount val="5"/>
                <c:pt idx="0">
                  <c:v>Stu F</c:v>
                </c:pt>
                <c:pt idx="1">
                  <c:v>Stu G</c:v>
                </c:pt>
                <c:pt idx="2">
                  <c:v>Stu H</c:v>
                </c:pt>
                <c:pt idx="3">
                  <c:v>Stu I</c:v>
                </c:pt>
                <c:pt idx="4">
                  <c:v>Stu J</c:v>
                </c:pt>
              </c:strCache>
            </c:strRef>
          </c:cat>
          <c:val>
            <c:numRef>
              <c:f>Sheet1!$B$2:$B$6</c:f>
              <c:numCache>
                <c:formatCode>General</c:formatCode>
                <c:ptCount val="5"/>
                <c:pt idx="0">
                  <c:v>300</c:v>
                </c:pt>
                <c:pt idx="1">
                  <c:v>375</c:v>
                </c:pt>
                <c:pt idx="2">
                  <c:v>380</c:v>
                </c:pt>
                <c:pt idx="3">
                  <c:v>410</c:v>
                </c:pt>
                <c:pt idx="4">
                  <c:v>420</c:v>
                </c:pt>
              </c:numCache>
            </c:numRef>
          </c:val>
        </c:ser>
        <c:ser>
          <c:idx val="1"/>
          <c:order val="1"/>
          <c:tx>
            <c:strRef>
              <c:f>Sheet1!$C$1</c:f>
              <c:strCache>
                <c:ptCount val="1"/>
                <c:pt idx="0">
                  <c:v>Current</c:v>
                </c:pt>
              </c:strCache>
            </c:strRef>
          </c:tx>
          <c:spPr>
            <a:solidFill>
              <a:srgbClr val="FFC000"/>
            </a:solidFill>
          </c:spPr>
          <c:cat>
            <c:strRef>
              <c:f>Sheet1!$A$2:$A$6</c:f>
              <c:strCache>
                <c:ptCount val="5"/>
                <c:pt idx="0">
                  <c:v>Stu F</c:v>
                </c:pt>
                <c:pt idx="1">
                  <c:v>Stu G</c:v>
                </c:pt>
                <c:pt idx="2">
                  <c:v>Stu H</c:v>
                </c:pt>
                <c:pt idx="3">
                  <c:v>Stu I</c:v>
                </c:pt>
                <c:pt idx="4">
                  <c:v>Stu J</c:v>
                </c:pt>
              </c:strCache>
            </c:strRef>
          </c:cat>
          <c:val>
            <c:numRef>
              <c:f>Sheet1!$C$2:$C$6</c:f>
              <c:numCache>
                <c:formatCode>General</c:formatCode>
                <c:ptCount val="5"/>
                <c:pt idx="0">
                  <c:v>310</c:v>
                </c:pt>
                <c:pt idx="1">
                  <c:v>370</c:v>
                </c:pt>
                <c:pt idx="2">
                  <c:v>380</c:v>
                </c:pt>
                <c:pt idx="3">
                  <c:v>412</c:v>
                </c:pt>
                <c:pt idx="4">
                  <c:v>420</c:v>
                </c:pt>
              </c:numCache>
            </c:numRef>
          </c:val>
        </c:ser>
        <c:ser>
          <c:idx val="2"/>
          <c:order val="2"/>
          <c:tx>
            <c:strRef>
              <c:f>Sheet1!$D$1</c:f>
              <c:strCache>
                <c:ptCount val="1"/>
                <c:pt idx="0">
                  <c:v>Predicted</c:v>
                </c:pt>
              </c:strCache>
            </c:strRef>
          </c:tx>
          <c:spPr>
            <a:solidFill>
              <a:srgbClr val="1F497D">
                <a:lumMod val="40000"/>
                <a:lumOff val="60000"/>
              </a:srgbClr>
            </a:solidFill>
          </c:spPr>
          <c:cat>
            <c:strRef>
              <c:f>Sheet1!$A$2:$A$6</c:f>
              <c:strCache>
                <c:ptCount val="5"/>
                <c:pt idx="0">
                  <c:v>Stu F</c:v>
                </c:pt>
                <c:pt idx="1">
                  <c:v>Stu G</c:v>
                </c:pt>
                <c:pt idx="2">
                  <c:v>Stu H</c:v>
                </c:pt>
                <c:pt idx="3">
                  <c:v>Stu I</c:v>
                </c:pt>
                <c:pt idx="4">
                  <c:v>Stu J</c:v>
                </c:pt>
              </c:strCache>
            </c:strRef>
          </c:cat>
          <c:val>
            <c:numRef>
              <c:f>Sheet1!$D$2:$D$6</c:f>
              <c:numCache>
                <c:formatCode>General</c:formatCode>
                <c:ptCount val="5"/>
                <c:pt idx="0">
                  <c:v>320</c:v>
                </c:pt>
                <c:pt idx="1">
                  <c:v>380</c:v>
                </c:pt>
                <c:pt idx="2">
                  <c:v>400</c:v>
                </c:pt>
                <c:pt idx="3">
                  <c:v>415</c:v>
                </c:pt>
                <c:pt idx="4">
                  <c:v>435</c:v>
                </c:pt>
              </c:numCache>
            </c:numRef>
          </c:val>
        </c:ser>
        <c:axId val="121385728"/>
        <c:axId val="121387264"/>
      </c:barChart>
      <c:catAx>
        <c:axId val="121385728"/>
        <c:scaling>
          <c:orientation val="minMax"/>
        </c:scaling>
        <c:axPos val="b"/>
        <c:tickLblPos val="nextTo"/>
        <c:crossAx val="121387264"/>
        <c:crosses val="autoZero"/>
        <c:auto val="1"/>
        <c:lblAlgn val="ctr"/>
        <c:lblOffset val="100"/>
      </c:catAx>
      <c:valAx>
        <c:axId val="121387264"/>
        <c:scaling>
          <c:orientation val="minMax"/>
          <c:max val="500"/>
        </c:scaling>
        <c:axPos val="l"/>
        <c:majorGridlines/>
        <c:numFmt formatCode="General" sourceLinked="1"/>
        <c:tickLblPos val="nextTo"/>
        <c:crossAx val="121385728"/>
        <c:crosses val="autoZero"/>
        <c:crossBetween val="between"/>
      </c:valAx>
    </c:plotArea>
    <c:legend>
      <c:legendPos val="b"/>
      <c:txPr>
        <a:bodyPr/>
        <a:lstStyle/>
        <a:p>
          <a:pPr>
            <a:defRPr sz="2000" b="1"/>
          </a:pPr>
          <a:endParaRPr lang="en-US"/>
        </a:p>
      </c:txPr>
    </c:legend>
    <c:plotVisOnly val="1"/>
  </c:chart>
  <c:spPr>
    <a:ln>
      <a:noFill/>
    </a:ln>
  </c:spPr>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Prior</c:v>
                </c:pt>
              </c:strCache>
            </c:strRef>
          </c:tx>
          <c:spPr>
            <a:solidFill>
              <a:schemeClr val="bg1">
                <a:lumMod val="50000"/>
              </a:schemeClr>
            </a:solidFill>
          </c:spPr>
          <c:cat>
            <c:strRef>
              <c:f>Sheet1!$A$2</c:f>
              <c:strCache>
                <c:ptCount val="1"/>
                <c:pt idx="0">
                  <c:v>Stu C</c:v>
                </c:pt>
              </c:strCache>
            </c:strRef>
          </c:cat>
          <c:val>
            <c:numRef>
              <c:f>Sheet1!$B$2</c:f>
              <c:numCache>
                <c:formatCode>General</c:formatCode>
                <c:ptCount val="1"/>
                <c:pt idx="0">
                  <c:v>265</c:v>
                </c:pt>
              </c:numCache>
            </c:numRef>
          </c:val>
        </c:ser>
        <c:ser>
          <c:idx val="1"/>
          <c:order val="1"/>
          <c:tx>
            <c:strRef>
              <c:f>Sheet1!$C$1</c:f>
              <c:strCache>
                <c:ptCount val="1"/>
                <c:pt idx="0">
                  <c:v>Current</c:v>
                </c:pt>
              </c:strCache>
            </c:strRef>
          </c:tx>
          <c:spPr>
            <a:solidFill>
              <a:srgbClr val="FFC000"/>
            </a:solidFill>
          </c:spPr>
          <c:cat>
            <c:strRef>
              <c:f>Sheet1!$A$2</c:f>
              <c:strCache>
                <c:ptCount val="1"/>
                <c:pt idx="0">
                  <c:v>Stu C</c:v>
                </c:pt>
              </c:strCache>
            </c:strRef>
          </c:cat>
          <c:val>
            <c:numRef>
              <c:f>Sheet1!$C$2</c:f>
              <c:numCache>
                <c:formatCode>General</c:formatCode>
                <c:ptCount val="1"/>
                <c:pt idx="0">
                  <c:v>340</c:v>
                </c:pt>
              </c:numCache>
            </c:numRef>
          </c:val>
        </c:ser>
        <c:ser>
          <c:idx val="2"/>
          <c:order val="2"/>
          <c:tx>
            <c:strRef>
              <c:f>Sheet1!$D$1</c:f>
              <c:strCache>
                <c:ptCount val="1"/>
                <c:pt idx="0">
                  <c:v>Predicted</c:v>
                </c:pt>
              </c:strCache>
            </c:strRef>
          </c:tx>
          <c:spPr>
            <a:solidFill>
              <a:schemeClr val="tx2">
                <a:lumMod val="40000"/>
                <a:lumOff val="60000"/>
              </a:schemeClr>
            </a:solidFill>
          </c:spPr>
          <c:cat>
            <c:strRef>
              <c:f>Sheet1!$A$2</c:f>
              <c:strCache>
                <c:ptCount val="1"/>
                <c:pt idx="0">
                  <c:v>Stu C</c:v>
                </c:pt>
              </c:strCache>
            </c:strRef>
          </c:cat>
          <c:val>
            <c:numRef>
              <c:f>Sheet1!$D$2</c:f>
              <c:numCache>
                <c:formatCode>General</c:formatCode>
                <c:ptCount val="1"/>
                <c:pt idx="0">
                  <c:v>288</c:v>
                </c:pt>
              </c:numCache>
            </c:numRef>
          </c:val>
        </c:ser>
        <c:axId val="121507200"/>
        <c:axId val="121513088"/>
      </c:barChart>
      <c:catAx>
        <c:axId val="121507200"/>
        <c:scaling>
          <c:orientation val="minMax"/>
        </c:scaling>
        <c:axPos val="b"/>
        <c:tickLblPos val="nextTo"/>
        <c:crossAx val="121513088"/>
        <c:crosses val="autoZero"/>
        <c:auto val="1"/>
        <c:lblAlgn val="ctr"/>
        <c:lblOffset val="100"/>
      </c:catAx>
      <c:valAx>
        <c:axId val="121513088"/>
        <c:scaling>
          <c:orientation val="minMax"/>
          <c:max val="350"/>
        </c:scaling>
        <c:axPos val="l"/>
        <c:majorGridlines/>
        <c:numFmt formatCode="General" sourceLinked="1"/>
        <c:tickLblPos val="nextTo"/>
        <c:txPr>
          <a:bodyPr/>
          <a:lstStyle/>
          <a:p>
            <a:pPr>
              <a:defRPr b="1"/>
            </a:pPr>
            <a:endParaRPr lang="en-US"/>
          </a:p>
        </c:txPr>
        <c:crossAx val="121507200"/>
        <c:crosses val="autoZero"/>
        <c:crossBetween val="between"/>
      </c:valAx>
    </c:plotArea>
    <c:legend>
      <c:legendPos val="b"/>
      <c:txPr>
        <a:bodyPr/>
        <a:lstStyle/>
        <a:p>
          <a:pPr>
            <a:defRPr sz="2400" b="1"/>
          </a:pPr>
          <a:endParaRPr lang="en-US"/>
        </a:p>
      </c:txPr>
    </c:legend>
    <c:plotVisOnly val="1"/>
  </c:chart>
  <c:spPr>
    <a:ln>
      <a:noFill/>
    </a:ln>
  </c:spPr>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Average Yearly Growth–FCAT 2.0 Reading</a:t>
            </a:r>
            <a:endParaRPr lang="en-US" dirty="0"/>
          </a:p>
        </c:rich>
      </c:tx>
      <c:layout>
        <c:manualLayout>
          <c:xMode val="edge"/>
          <c:yMode val="edge"/>
          <c:x val="0.2141782277215348"/>
          <c:y val="4.3749999999999997E-2"/>
        </c:manualLayout>
      </c:layout>
      <c:overlay val="1"/>
    </c:title>
    <c:plotArea>
      <c:layout/>
      <c:barChart>
        <c:barDir val="col"/>
        <c:grouping val="clustered"/>
        <c:ser>
          <c:idx val="0"/>
          <c:order val="0"/>
          <c:tx>
            <c:strRef>
              <c:f>Sheet1!$B$1</c:f>
              <c:strCache>
                <c:ptCount val="1"/>
                <c:pt idx="0">
                  <c:v>Series 1</c:v>
                </c:pt>
              </c:strCache>
            </c:strRef>
          </c:tx>
          <c:cat>
            <c:strRef>
              <c:f>Sheet1!$A$2:$A$8</c:f>
              <c:strCache>
                <c:ptCount val="7"/>
                <c:pt idx="0">
                  <c:v>Grade 4</c:v>
                </c:pt>
                <c:pt idx="1">
                  <c:v>Grade 5</c:v>
                </c:pt>
                <c:pt idx="2">
                  <c:v>Grade 6</c:v>
                </c:pt>
                <c:pt idx="3">
                  <c:v>Grade 7</c:v>
                </c:pt>
                <c:pt idx="4">
                  <c:v>Grade 8</c:v>
                </c:pt>
                <c:pt idx="5">
                  <c:v>Grade 9</c:v>
                </c:pt>
                <c:pt idx="6">
                  <c:v>Grade 10</c:v>
                </c:pt>
              </c:strCache>
            </c:strRef>
          </c:cat>
          <c:val>
            <c:numRef>
              <c:f>Sheet1!$B$2:$B$8</c:f>
              <c:numCache>
                <c:formatCode>0.00</c:formatCode>
                <c:ptCount val="7"/>
                <c:pt idx="0">
                  <c:v>10.7264098648114</c:v>
                </c:pt>
                <c:pt idx="1">
                  <c:v>9.214407530090849</c:v>
                </c:pt>
                <c:pt idx="2">
                  <c:v>5.6779093057397496</c:v>
                </c:pt>
                <c:pt idx="3">
                  <c:v>5.9781697338719439</c:v>
                </c:pt>
                <c:pt idx="4">
                  <c:v>6.56138388509547</c:v>
                </c:pt>
                <c:pt idx="5">
                  <c:v>3.7469607848719892</c:v>
                </c:pt>
                <c:pt idx="6">
                  <c:v>3.46371410970321</c:v>
                </c:pt>
              </c:numCache>
            </c:numRef>
          </c:val>
        </c:ser>
        <c:axId val="122101760"/>
        <c:axId val="122103296"/>
      </c:barChart>
      <c:catAx>
        <c:axId val="122101760"/>
        <c:scaling>
          <c:orientation val="minMax"/>
        </c:scaling>
        <c:axPos val="b"/>
        <c:tickLblPos val="nextTo"/>
        <c:txPr>
          <a:bodyPr/>
          <a:lstStyle/>
          <a:p>
            <a:pPr>
              <a:defRPr sz="2000" b="1"/>
            </a:pPr>
            <a:endParaRPr lang="en-US"/>
          </a:p>
        </c:txPr>
        <c:crossAx val="122103296"/>
        <c:crosses val="autoZero"/>
        <c:auto val="1"/>
        <c:lblAlgn val="ctr"/>
        <c:lblOffset val="100"/>
      </c:catAx>
      <c:valAx>
        <c:axId val="122103296"/>
        <c:scaling>
          <c:orientation val="minMax"/>
          <c:min val="0"/>
        </c:scaling>
        <c:axPos val="l"/>
        <c:majorGridlines/>
        <c:title>
          <c:tx>
            <c:rich>
              <a:bodyPr rot="-5400000" vert="horz"/>
              <a:lstStyle/>
              <a:p>
                <a:pPr>
                  <a:defRPr/>
                </a:pPr>
                <a:r>
                  <a:rPr lang="en-US" dirty="0" smtClean="0"/>
                  <a:t>Scale</a:t>
                </a:r>
                <a:r>
                  <a:rPr lang="en-US" baseline="0" dirty="0" smtClean="0"/>
                  <a:t> Score Gain</a:t>
                </a:r>
                <a:endParaRPr lang="en-US" dirty="0"/>
              </a:p>
            </c:rich>
          </c:tx>
        </c:title>
        <c:numFmt formatCode="0" sourceLinked="0"/>
        <c:tickLblPos val="nextTo"/>
        <c:txPr>
          <a:bodyPr/>
          <a:lstStyle/>
          <a:p>
            <a:pPr>
              <a:defRPr b="1"/>
            </a:pPr>
            <a:endParaRPr lang="en-US"/>
          </a:p>
        </c:txPr>
        <c:crossAx val="122101760"/>
        <c:crosses val="autoZero"/>
        <c:crossBetween val="between"/>
      </c:valAx>
    </c:plotArea>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0</c:v>
                </c:pt>
                <c:pt idx="1">
                  <c:v>0</c:v>
                </c:pt>
                <c:pt idx="2">
                  <c:v>0</c:v>
                </c:pt>
                <c:pt idx="3">
                  <c:v>0</c:v>
                </c:pt>
              </c:numCache>
            </c:numRef>
          </c:val>
        </c:ser>
        <c:axId val="122484608"/>
        <c:axId val="122486144"/>
      </c:barChart>
      <c:catAx>
        <c:axId val="122484608"/>
        <c:scaling>
          <c:orientation val="minMax"/>
        </c:scaling>
        <c:axPos val="b"/>
        <c:tickLblPos val="nextTo"/>
        <c:txPr>
          <a:bodyPr/>
          <a:lstStyle/>
          <a:p>
            <a:pPr>
              <a:defRPr>
                <a:solidFill>
                  <a:schemeClr val="bg1"/>
                </a:solidFill>
              </a:defRPr>
            </a:pPr>
            <a:endParaRPr lang="en-US"/>
          </a:p>
        </c:txPr>
        <c:crossAx val="122486144"/>
        <c:crosses val="autoZero"/>
        <c:auto val="1"/>
        <c:lblAlgn val="ctr"/>
        <c:lblOffset val="100"/>
      </c:catAx>
      <c:valAx>
        <c:axId val="122486144"/>
        <c:scaling>
          <c:orientation val="minMax"/>
          <c:max val="100"/>
          <c:min val="0"/>
        </c:scaling>
        <c:axPos val="l"/>
        <c:majorGridlines/>
        <c:numFmt formatCode="General" sourceLinked="1"/>
        <c:tickLblPos val="nextTo"/>
        <c:txPr>
          <a:bodyPr/>
          <a:lstStyle/>
          <a:p>
            <a:pPr>
              <a:defRPr b="1"/>
            </a:pPr>
            <a:endParaRPr lang="en-US"/>
          </a:p>
        </c:txPr>
        <c:crossAx val="122484608"/>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37993-E60E-4EF3-93AD-A0F849B9E274}" type="doc">
      <dgm:prSet loTypeId="urn:microsoft.com/office/officeart/2005/8/layout/venn1" loCatId="relationship" qsTypeId="urn:microsoft.com/office/officeart/2005/8/quickstyle/simple1" qsCatId="simple" csTypeId="urn:microsoft.com/office/officeart/2005/8/colors/accent1_2" csCatId="accent1" phldr="1"/>
      <dgm:spPr/>
    </dgm:pt>
    <dgm:pt modelId="{968D6490-57A3-43B7-8758-80FFDF8CC1B2}">
      <dgm:prSet phldrT="[Text]" custT="1"/>
      <dgm:spPr/>
      <dgm:t>
        <a:bodyPr/>
        <a:lstStyle/>
        <a:p>
          <a:pPr>
            <a:spcAft>
              <a:spcPts val="1200"/>
            </a:spcAft>
          </a:pPr>
          <a:r>
            <a:rPr lang="en-US" sz="5000" b="1" dirty="0" smtClean="0"/>
            <a:t>Growth</a:t>
          </a:r>
        </a:p>
        <a:p>
          <a:pPr>
            <a:spcAft>
              <a:spcPct val="35000"/>
            </a:spcAft>
          </a:pPr>
          <a:r>
            <a:rPr lang="en-US" sz="2000" b="1" dirty="0" smtClean="0"/>
            <a:t>&gt; Compare student to own prior performance </a:t>
          </a:r>
        </a:p>
        <a:p>
          <a:pPr>
            <a:spcAft>
              <a:spcPct val="35000"/>
            </a:spcAft>
          </a:pPr>
          <a:r>
            <a:rPr lang="en-US" sz="2000" b="1" dirty="0" smtClean="0"/>
            <a:t>&gt; Consider student characteristics</a:t>
          </a:r>
        </a:p>
        <a:p>
          <a:pPr>
            <a:spcAft>
              <a:spcPct val="35000"/>
            </a:spcAft>
          </a:pPr>
          <a:r>
            <a:rPr lang="en-US" sz="2000" b="1" dirty="0" smtClean="0"/>
            <a:t>&gt; Progress between points</a:t>
          </a:r>
        </a:p>
        <a:p>
          <a:pPr>
            <a:spcAft>
              <a:spcPct val="35000"/>
            </a:spcAft>
          </a:pPr>
          <a:r>
            <a:rPr lang="en-US" sz="2000" b="1" dirty="0" smtClean="0"/>
            <a:t>&gt; Critical to student success</a:t>
          </a:r>
        </a:p>
        <a:p>
          <a:pPr>
            <a:spcAft>
              <a:spcPct val="35000"/>
            </a:spcAft>
          </a:pPr>
          <a:endParaRPr lang="en-US" sz="2000" b="1" dirty="0" smtClean="0"/>
        </a:p>
      </dgm:t>
    </dgm:pt>
    <dgm:pt modelId="{76E5BB67-0F63-47B1-B0CE-DCC4742843ED}" type="parTrans" cxnId="{E2E04B36-638F-43D6-8DE7-C02E33A4ADCE}">
      <dgm:prSet/>
      <dgm:spPr/>
      <dgm:t>
        <a:bodyPr/>
        <a:lstStyle/>
        <a:p>
          <a:endParaRPr lang="en-US"/>
        </a:p>
      </dgm:t>
    </dgm:pt>
    <dgm:pt modelId="{7CA4B0F8-2363-428D-BABA-D9DE46A052FC}" type="sibTrans" cxnId="{E2E04B36-638F-43D6-8DE7-C02E33A4ADCE}">
      <dgm:prSet/>
      <dgm:spPr/>
      <dgm:t>
        <a:bodyPr/>
        <a:lstStyle/>
        <a:p>
          <a:endParaRPr lang="en-US"/>
        </a:p>
      </dgm:t>
    </dgm:pt>
    <dgm:pt modelId="{16DD178D-74A5-45A0-B931-3CCDFF4A9F4E}">
      <dgm:prSet phldrT="[Text]" custT="1"/>
      <dgm:spPr>
        <a:solidFill>
          <a:schemeClr val="bg1">
            <a:lumMod val="75000"/>
            <a:alpha val="50000"/>
          </a:schemeClr>
        </a:solidFill>
      </dgm:spPr>
      <dgm:t>
        <a:bodyPr/>
        <a:lstStyle/>
        <a:p>
          <a:pPr>
            <a:spcAft>
              <a:spcPts val="1200"/>
            </a:spcAft>
          </a:pPr>
          <a:r>
            <a:rPr lang="en-US" sz="5000" b="1" dirty="0" smtClean="0"/>
            <a:t>Proficiency</a:t>
          </a:r>
        </a:p>
        <a:p>
          <a:pPr>
            <a:spcAft>
              <a:spcPct val="35000"/>
            </a:spcAft>
          </a:pPr>
          <a:r>
            <a:rPr lang="en-US" sz="2000" b="1" dirty="0" smtClean="0"/>
            <a:t>&gt; Compare student to </a:t>
          </a:r>
          <a:br>
            <a:rPr lang="en-US" sz="2000" b="1" dirty="0" smtClean="0"/>
          </a:br>
          <a:r>
            <a:rPr lang="en-US" sz="2000" b="1" dirty="0" smtClean="0"/>
            <a:t>a standard</a:t>
          </a:r>
        </a:p>
        <a:p>
          <a:pPr>
            <a:spcAft>
              <a:spcPct val="35000"/>
            </a:spcAft>
          </a:pPr>
          <a:r>
            <a:rPr lang="en-US" sz="2000" b="1" dirty="0" smtClean="0"/>
            <a:t>&gt; Does not consider student characteristics</a:t>
          </a:r>
        </a:p>
        <a:p>
          <a:pPr>
            <a:spcAft>
              <a:spcPct val="35000"/>
            </a:spcAft>
          </a:pPr>
          <a:r>
            <a:rPr lang="en-US" sz="2000" b="1" dirty="0" smtClean="0"/>
            <a:t>&gt; Performance at a </a:t>
          </a:r>
          <a:br>
            <a:rPr lang="en-US" sz="2000" b="1" dirty="0" smtClean="0"/>
          </a:br>
          <a:r>
            <a:rPr lang="en-US" sz="2000" b="1" dirty="0" smtClean="0"/>
            <a:t>point in time</a:t>
          </a:r>
        </a:p>
        <a:p>
          <a:pPr>
            <a:spcAft>
              <a:spcPct val="35000"/>
            </a:spcAft>
          </a:pPr>
          <a:r>
            <a:rPr lang="en-US" sz="2000" b="1" dirty="0" smtClean="0"/>
            <a:t>&gt; Critical to postsecondary opportunity</a:t>
          </a:r>
        </a:p>
      </dgm:t>
    </dgm:pt>
    <dgm:pt modelId="{8E25232C-DA93-48BE-81E8-1EC5A8F0440A}" type="parTrans" cxnId="{1EC26BE4-D9AC-4DF2-BB9E-769541F3A00D}">
      <dgm:prSet/>
      <dgm:spPr/>
      <dgm:t>
        <a:bodyPr/>
        <a:lstStyle/>
        <a:p>
          <a:endParaRPr lang="en-US"/>
        </a:p>
      </dgm:t>
    </dgm:pt>
    <dgm:pt modelId="{0B93B26F-2D6A-499D-856D-825E8893B020}" type="sibTrans" cxnId="{1EC26BE4-D9AC-4DF2-BB9E-769541F3A00D}">
      <dgm:prSet/>
      <dgm:spPr/>
      <dgm:t>
        <a:bodyPr/>
        <a:lstStyle/>
        <a:p>
          <a:endParaRPr lang="en-US"/>
        </a:p>
      </dgm:t>
    </dgm:pt>
    <dgm:pt modelId="{DB8634A5-148A-4301-9A89-C9C4EAFF48AB}" type="pres">
      <dgm:prSet presAssocID="{DCA37993-E60E-4EF3-93AD-A0F849B9E274}" presName="compositeShape" presStyleCnt="0">
        <dgm:presLayoutVars>
          <dgm:chMax val="7"/>
          <dgm:dir/>
          <dgm:resizeHandles val="exact"/>
        </dgm:presLayoutVars>
      </dgm:prSet>
      <dgm:spPr/>
    </dgm:pt>
    <dgm:pt modelId="{AF3EF8F8-0531-4ED4-92BC-452C6A02107F}" type="pres">
      <dgm:prSet presAssocID="{968D6490-57A3-43B7-8758-80FFDF8CC1B2}" presName="circ1" presStyleLbl="vennNode1" presStyleIdx="0" presStyleCnt="2"/>
      <dgm:spPr/>
      <dgm:t>
        <a:bodyPr/>
        <a:lstStyle/>
        <a:p>
          <a:endParaRPr lang="en-US"/>
        </a:p>
      </dgm:t>
    </dgm:pt>
    <dgm:pt modelId="{72DC2F36-46AC-458A-97DE-8C3890958400}" type="pres">
      <dgm:prSet presAssocID="{968D6490-57A3-43B7-8758-80FFDF8CC1B2}" presName="circ1Tx" presStyleLbl="revTx" presStyleIdx="0" presStyleCnt="0">
        <dgm:presLayoutVars>
          <dgm:chMax val="0"/>
          <dgm:chPref val="0"/>
          <dgm:bulletEnabled val="1"/>
        </dgm:presLayoutVars>
      </dgm:prSet>
      <dgm:spPr/>
      <dgm:t>
        <a:bodyPr/>
        <a:lstStyle/>
        <a:p>
          <a:endParaRPr lang="en-US"/>
        </a:p>
      </dgm:t>
    </dgm:pt>
    <dgm:pt modelId="{8E7A464D-C172-4035-BDCE-6B63DADBF997}" type="pres">
      <dgm:prSet presAssocID="{16DD178D-74A5-45A0-B931-3CCDFF4A9F4E}" presName="circ2" presStyleLbl="vennNode1" presStyleIdx="1" presStyleCnt="2"/>
      <dgm:spPr/>
      <dgm:t>
        <a:bodyPr/>
        <a:lstStyle/>
        <a:p>
          <a:endParaRPr lang="en-US"/>
        </a:p>
      </dgm:t>
    </dgm:pt>
    <dgm:pt modelId="{43E767DC-6FDE-4045-A9C1-C2B0C259D245}" type="pres">
      <dgm:prSet presAssocID="{16DD178D-74A5-45A0-B931-3CCDFF4A9F4E}" presName="circ2Tx" presStyleLbl="revTx" presStyleIdx="0" presStyleCnt="0">
        <dgm:presLayoutVars>
          <dgm:chMax val="0"/>
          <dgm:chPref val="0"/>
          <dgm:bulletEnabled val="1"/>
        </dgm:presLayoutVars>
      </dgm:prSet>
      <dgm:spPr/>
      <dgm:t>
        <a:bodyPr/>
        <a:lstStyle/>
        <a:p>
          <a:endParaRPr lang="en-US"/>
        </a:p>
      </dgm:t>
    </dgm:pt>
  </dgm:ptLst>
  <dgm:cxnLst>
    <dgm:cxn modelId="{1EC26BE4-D9AC-4DF2-BB9E-769541F3A00D}" srcId="{DCA37993-E60E-4EF3-93AD-A0F849B9E274}" destId="{16DD178D-74A5-45A0-B931-3CCDFF4A9F4E}" srcOrd="1" destOrd="0" parTransId="{8E25232C-DA93-48BE-81E8-1EC5A8F0440A}" sibTransId="{0B93B26F-2D6A-499D-856D-825E8893B020}"/>
    <dgm:cxn modelId="{E2E04B36-638F-43D6-8DE7-C02E33A4ADCE}" srcId="{DCA37993-E60E-4EF3-93AD-A0F849B9E274}" destId="{968D6490-57A3-43B7-8758-80FFDF8CC1B2}" srcOrd="0" destOrd="0" parTransId="{76E5BB67-0F63-47B1-B0CE-DCC4742843ED}" sibTransId="{7CA4B0F8-2363-428D-BABA-D9DE46A052FC}"/>
    <dgm:cxn modelId="{6D42518D-2A98-4C71-8D8F-240FD0C728F8}" type="presOf" srcId="{16DD178D-74A5-45A0-B931-3CCDFF4A9F4E}" destId="{8E7A464D-C172-4035-BDCE-6B63DADBF997}" srcOrd="0" destOrd="0" presId="urn:microsoft.com/office/officeart/2005/8/layout/venn1"/>
    <dgm:cxn modelId="{178126E9-4C37-4A02-9999-6D4214645C13}" type="presOf" srcId="{968D6490-57A3-43B7-8758-80FFDF8CC1B2}" destId="{AF3EF8F8-0531-4ED4-92BC-452C6A02107F}" srcOrd="0" destOrd="0" presId="urn:microsoft.com/office/officeart/2005/8/layout/venn1"/>
    <dgm:cxn modelId="{6F1B197D-1C94-47A4-B394-C218DDC147C1}" type="presOf" srcId="{DCA37993-E60E-4EF3-93AD-A0F849B9E274}" destId="{DB8634A5-148A-4301-9A89-C9C4EAFF48AB}" srcOrd="0" destOrd="0" presId="urn:microsoft.com/office/officeart/2005/8/layout/venn1"/>
    <dgm:cxn modelId="{8919F55E-02DD-434B-8BA4-71D50530F3A7}" type="presOf" srcId="{16DD178D-74A5-45A0-B931-3CCDFF4A9F4E}" destId="{43E767DC-6FDE-4045-A9C1-C2B0C259D245}" srcOrd="1" destOrd="0" presId="urn:microsoft.com/office/officeart/2005/8/layout/venn1"/>
    <dgm:cxn modelId="{9A0FED75-1E01-4E4B-ADEA-46FDFC735026}" type="presOf" srcId="{968D6490-57A3-43B7-8758-80FFDF8CC1B2}" destId="{72DC2F36-46AC-458A-97DE-8C3890958400}" srcOrd="1" destOrd="0" presId="urn:microsoft.com/office/officeart/2005/8/layout/venn1"/>
    <dgm:cxn modelId="{F00B9946-2828-4A69-98DF-12C8C6DEB3A4}" type="presParOf" srcId="{DB8634A5-148A-4301-9A89-C9C4EAFF48AB}" destId="{AF3EF8F8-0531-4ED4-92BC-452C6A02107F}" srcOrd="0" destOrd="0" presId="urn:microsoft.com/office/officeart/2005/8/layout/venn1"/>
    <dgm:cxn modelId="{F46A8045-5F6D-4408-81F3-028D4A055AA7}" type="presParOf" srcId="{DB8634A5-148A-4301-9A89-C9C4EAFF48AB}" destId="{72DC2F36-46AC-458A-97DE-8C3890958400}" srcOrd="1" destOrd="0" presId="urn:microsoft.com/office/officeart/2005/8/layout/venn1"/>
    <dgm:cxn modelId="{D6F1B412-CC81-455C-AB52-555C130C95CB}" type="presParOf" srcId="{DB8634A5-148A-4301-9A89-C9C4EAFF48AB}" destId="{8E7A464D-C172-4035-BDCE-6B63DADBF997}" srcOrd="2" destOrd="0" presId="urn:microsoft.com/office/officeart/2005/8/layout/venn1"/>
    <dgm:cxn modelId="{4DAE0EA1-D95F-45D1-9423-34AE4FA78BE4}" type="presParOf" srcId="{DB8634A5-148A-4301-9A89-C9C4EAFF48AB}" destId="{43E767DC-6FDE-4045-A9C1-C2B0C259D245}" srcOrd="3"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CA09D2AB-A29D-4A88-A990-86F0BF72D6E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1B528CE-140A-42B9-9D0B-2936BD393595}">
      <dgm:prSet phldrT="[Text]" custT="1"/>
      <dgm:spPr/>
      <dgm:t>
        <a:bodyPr/>
        <a:lstStyle/>
        <a:p>
          <a:r>
            <a:rPr lang="en-US" sz="2800" b="1" dirty="0" smtClean="0"/>
            <a:t>Student </a:t>
          </a:r>
        </a:p>
        <a:p>
          <a:r>
            <a:rPr lang="en-US" sz="2800" b="1" dirty="0" smtClean="0"/>
            <a:t>Growth</a:t>
          </a:r>
          <a:endParaRPr lang="en-US" sz="2800" b="1" dirty="0"/>
        </a:p>
      </dgm:t>
    </dgm:pt>
    <dgm:pt modelId="{B92EB0C3-288D-4220-B36B-D5D65F866066}" type="parTrans" cxnId="{D6908852-5D76-4189-BBEE-B2B4C54FCF38}">
      <dgm:prSet/>
      <dgm:spPr/>
      <dgm:t>
        <a:bodyPr/>
        <a:lstStyle/>
        <a:p>
          <a:endParaRPr lang="en-US"/>
        </a:p>
      </dgm:t>
    </dgm:pt>
    <dgm:pt modelId="{381B78DF-3C85-448E-9D9B-B187BDC064DF}" type="sibTrans" cxnId="{D6908852-5D76-4189-BBEE-B2B4C54FCF38}">
      <dgm:prSet/>
      <dgm:spPr/>
      <dgm:t>
        <a:bodyPr/>
        <a:lstStyle/>
        <a:p>
          <a:endParaRPr lang="en-US"/>
        </a:p>
      </dgm:t>
    </dgm:pt>
    <dgm:pt modelId="{E5E1D092-E029-4A4F-977D-8E2A59550665}">
      <dgm:prSet phldrT="[Text]"/>
      <dgm:spPr>
        <a:solidFill>
          <a:schemeClr val="accent6"/>
        </a:solidFill>
      </dgm:spPr>
      <dgm:t>
        <a:bodyPr/>
        <a:lstStyle/>
        <a:p>
          <a:r>
            <a:rPr lang="en-US" b="1" dirty="0" smtClean="0"/>
            <a:t>Teacher: Aggregate of Students Taught</a:t>
          </a:r>
          <a:endParaRPr lang="en-US" dirty="0"/>
        </a:p>
      </dgm:t>
    </dgm:pt>
    <dgm:pt modelId="{9F616E95-3EA5-4D42-8E5B-3CBE6467CB0B}" type="parTrans" cxnId="{BD3F81D5-B90D-402D-809F-9A2E2D5831DB}">
      <dgm:prSet/>
      <dgm:spPr/>
      <dgm:t>
        <a:bodyPr/>
        <a:lstStyle/>
        <a:p>
          <a:endParaRPr lang="en-US" dirty="0"/>
        </a:p>
      </dgm:t>
    </dgm:pt>
    <dgm:pt modelId="{A29F19F9-13DD-42B7-A205-B1A5643521F5}" type="sibTrans" cxnId="{BD3F81D5-B90D-402D-809F-9A2E2D5831DB}">
      <dgm:prSet/>
      <dgm:spPr/>
      <dgm:t>
        <a:bodyPr/>
        <a:lstStyle/>
        <a:p>
          <a:endParaRPr lang="en-US"/>
        </a:p>
      </dgm:t>
    </dgm:pt>
    <dgm:pt modelId="{9BE07995-1DD3-4A88-B780-9444A622276C}">
      <dgm:prSet phldrT="[Text]"/>
      <dgm:spPr>
        <a:solidFill>
          <a:schemeClr val="accent3">
            <a:lumMod val="75000"/>
          </a:schemeClr>
        </a:solidFill>
      </dgm:spPr>
      <dgm:t>
        <a:bodyPr/>
        <a:lstStyle/>
        <a:p>
          <a:r>
            <a:rPr lang="en-US" b="1" dirty="0" smtClean="0"/>
            <a:t>School:  Aggregate of Students Enrolled</a:t>
          </a:r>
          <a:endParaRPr lang="en-US" b="1" dirty="0"/>
        </a:p>
      </dgm:t>
    </dgm:pt>
    <dgm:pt modelId="{0025EE15-6C80-4810-A792-BA9EAA8F1BF1}" type="parTrans" cxnId="{AD467F97-D72B-44F6-9384-EF727BB1746D}">
      <dgm:prSet/>
      <dgm:spPr/>
      <dgm:t>
        <a:bodyPr/>
        <a:lstStyle/>
        <a:p>
          <a:endParaRPr lang="en-US" dirty="0"/>
        </a:p>
      </dgm:t>
    </dgm:pt>
    <dgm:pt modelId="{C730011D-F91A-4AF6-A931-A97CDD71C52E}" type="sibTrans" cxnId="{AD467F97-D72B-44F6-9384-EF727BB1746D}">
      <dgm:prSet/>
      <dgm:spPr/>
      <dgm:t>
        <a:bodyPr/>
        <a:lstStyle/>
        <a:p>
          <a:endParaRPr lang="en-US"/>
        </a:p>
      </dgm:t>
    </dgm:pt>
    <dgm:pt modelId="{5CE7B614-C722-40E8-ABD0-BF1EB53728F3}">
      <dgm:prSet phldrT="[Text]"/>
      <dgm:spPr>
        <a:solidFill>
          <a:schemeClr val="accent3">
            <a:lumMod val="75000"/>
          </a:schemeClr>
        </a:solidFill>
      </dgm:spPr>
      <dgm:t>
        <a:bodyPr/>
        <a:lstStyle/>
        <a:p>
          <a:r>
            <a:rPr lang="en-US" b="1" dirty="0" smtClean="0"/>
            <a:t>Establishes </a:t>
          </a:r>
        </a:p>
        <a:p>
          <a:r>
            <a:rPr lang="en-US" b="1" dirty="0" smtClean="0"/>
            <a:t>Score</a:t>
          </a:r>
          <a:endParaRPr lang="en-US" b="1" dirty="0"/>
        </a:p>
      </dgm:t>
    </dgm:pt>
    <dgm:pt modelId="{869D8E04-E87A-40E7-BBF6-ACFB2765B6A4}" type="parTrans" cxnId="{0B67CF43-C191-45A3-9DC5-477AC7182163}">
      <dgm:prSet/>
      <dgm:spPr/>
      <dgm:t>
        <a:bodyPr/>
        <a:lstStyle/>
        <a:p>
          <a:endParaRPr lang="en-US" dirty="0"/>
        </a:p>
      </dgm:t>
    </dgm:pt>
    <dgm:pt modelId="{199ACC3A-D128-4244-97FD-6A8241373F4D}" type="sibTrans" cxnId="{0B67CF43-C191-45A3-9DC5-477AC7182163}">
      <dgm:prSet/>
      <dgm:spPr/>
      <dgm:t>
        <a:bodyPr/>
        <a:lstStyle/>
        <a:p>
          <a:endParaRPr lang="en-US"/>
        </a:p>
      </dgm:t>
    </dgm:pt>
    <dgm:pt modelId="{2D4124DE-25E1-4B37-B468-296EB0514571}">
      <dgm:prSet phldrT="[Text]"/>
      <dgm:spPr>
        <a:solidFill>
          <a:schemeClr val="accent3">
            <a:lumMod val="75000"/>
          </a:schemeClr>
        </a:solidFill>
      </dgm:spPr>
      <dgm:t>
        <a:bodyPr/>
        <a:lstStyle/>
        <a:p>
          <a:r>
            <a:rPr lang="en-US" b="1" dirty="0" smtClean="0"/>
            <a:t>Used to Rank School</a:t>
          </a:r>
          <a:endParaRPr lang="en-US" b="1" dirty="0"/>
        </a:p>
      </dgm:t>
    </dgm:pt>
    <dgm:pt modelId="{6E1A9265-D17B-424E-9EEE-9F588D24230B}" type="parTrans" cxnId="{586D0250-DDC0-49BB-B3FD-169156A73327}">
      <dgm:prSet/>
      <dgm:spPr/>
      <dgm:t>
        <a:bodyPr/>
        <a:lstStyle/>
        <a:p>
          <a:endParaRPr lang="en-US" dirty="0"/>
        </a:p>
      </dgm:t>
    </dgm:pt>
    <dgm:pt modelId="{FB537CB4-C7DC-4F5E-9A16-7166E55F2CDE}" type="sibTrans" cxnId="{586D0250-DDC0-49BB-B3FD-169156A73327}">
      <dgm:prSet/>
      <dgm:spPr/>
      <dgm:t>
        <a:bodyPr/>
        <a:lstStyle/>
        <a:p>
          <a:endParaRPr lang="en-US"/>
        </a:p>
      </dgm:t>
    </dgm:pt>
    <dgm:pt modelId="{199AC537-6575-4B38-90DD-B8FB7B22D6F5}">
      <dgm:prSet phldrT="[Text]"/>
      <dgm:spPr>
        <a:solidFill>
          <a:schemeClr val="accent3">
            <a:lumMod val="75000"/>
          </a:schemeClr>
        </a:solidFill>
      </dgm:spPr>
      <dgm:t>
        <a:bodyPr/>
        <a:lstStyle/>
        <a:p>
          <a:r>
            <a:rPr lang="en-US" b="1" dirty="0" smtClean="0"/>
            <a:t>Used for Evaluation</a:t>
          </a:r>
          <a:endParaRPr lang="en-US" b="1" dirty="0"/>
        </a:p>
      </dgm:t>
    </dgm:pt>
    <dgm:pt modelId="{6016A43C-B14C-4C68-BFD0-9ED722AD0871}" type="parTrans" cxnId="{EF0160FF-AAD0-4E82-B4DC-1E169BF64F4E}">
      <dgm:prSet/>
      <dgm:spPr/>
      <dgm:t>
        <a:bodyPr/>
        <a:lstStyle/>
        <a:p>
          <a:endParaRPr lang="en-US" dirty="0"/>
        </a:p>
      </dgm:t>
    </dgm:pt>
    <dgm:pt modelId="{46FA77BE-8208-47AB-A385-28E369F56E6B}" type="sibTrans" cxnId="{EF0160FF-AAD0-4E82-B4DC-1E169BF64F4E}">
      <dgm:prSet/>
      <dgm:spPr/>
      <dgm:t>
        <a:bodyPr/>
        <a:lstStyle/>
        <a:p>
          <a:endParaRPr lang="en-US"/>
        </a:p>
      </dgm:t>
    </dgm:pt>
    <dgm:pt modelId="{E8F9F57D-E1A2-494A-A40C-18B253F5FAAA}">
      <dgm:prSet phldrT="[Text]"/>
      <dgm:spPr>
        <a:solidFill>
          <a:schemeClr val="accent6"/>
        </a:solidFill>
      </dgm:spPr>
      <dgm:t>
        <a:bodyPr/>
        <a:lstStyle/>
        <a:p>
          <a:r>
            <a:rPr lang="en-US" b="1" dirty="0" smtClean="0"/>
            <a:t>Establishes </a:t>
          </a:r>
        </a:p>
        <a:p>
          <a:r>
            <a:rPr lang="en-US" b="1" dirty="0" smtClean="0"/>
            <a:t>Score</a:t>
          </a:r>
          <a:endParaRPr lang="en-US" b="1" dirty="0"/>
        </a:p>
      </dgm:t>
    </dgm:pt>
    <dgm:pt modelId="{454F6A06-8C40-4773-9DAE-F63810FE60FF}" type="parTrans" cxnId="{CCABB6D7-9EA9-4FCC-9729-7A7CF727AC31}">
      <dgm:prSet/>
      <dgm:spPr/>
      <dgm:t>
        <a:bodyPr/>
        <a:lstStyle/>
        <a:p>
          <a:endParaRPr lang="en-US" dirty="0"/>
        </a:p>
      </dgm:t>
    </dgm:pt>
    <dgm:pt modelId="{4FFAB2A9-603B-4C58-94D0-E1134568F708}" type="sibTrans" cxnId="{CCABB6D7-9EA9-4FCC-9729-7A7CF727AC31}">
      <dgm:prSet/>
      <dgm:spPr/>
      <dgm:t>
        <a:bodyPr/>
        <a:lstStyle/>
        <a:p>
          <a:endParaRPr lang="en-US"/>
        </a:p>
      </dgm:t>
    </dgm:pt>
    <dgm:pt modelId="{079C27D5-F221-4736-A980-7DA97FF87F7D}">
      <dgm:prSet phldrT="[Text]"/>
      <dgm:spPr>
        <a:solidFill>
          <a:schemeClr val="accent6"/>
        </a:solidFill>
      </dgm:spPr>
      <dgm:t>
        <a:bodyPr/>
        <a:lstStyle/>
        <a:p>
          <a:r>
            <a:rPr lang="en-US" b="1" dirty="0" smtClean="0"/>
            <a:t>Used to Rank Teacher</a:t>
          </a:r>
          <a:endParaRPr lang="en-US" b="1" dirty="0"/>
        </a:p>
      </dgm:t>
    </dgm:pt>
    <dgm:pt modelId="{6ED87799-E470-4016-BF45-62C97334CCB2}" type="parTrans" cxnId="{765A0339-B0C1-49F0-AD06-E72FA4835ECE}">
      <dgm:prSet/>
      <dgm:spPr/>
      <dgm:t>
        <a:bodyPr/>
        <a:lstStyle/>
        <a:p>
          <a:endParaRPr lang="en-US" dirty="0"/>
        </a:p>
      </dgm:t>
    </dgm:pt>
    <dgm:pt modelId="{23AD6D5B-5ADD-42F1-B382-9D52E3A44672}" type="sibTrans" cxnId="{765A0339-B0C1-49F0-AD06-E72FA4835ECE}">
      <dgm:prSet/>
      <dgm:spPr/>
      <dgm:t>
        <a:bodyPr/>
        <a:lstStyle/>
        <a:p>
          <a:endParaRPr lang="en-US"/>
        </a:p>
      </dgm:t>
    </dgm:pt>
    <dgm:pt modelId="{F353B8D2-A1A7-4CC7-8E08-EBE396019D46}">
      <dgm:prSet phldrT="[Text]"/>
      <dgm:spPr>
        <a:solidFill>
          <a:schemeClr val="accent6"/>
        </a:solidFill>
      </dgm:spPr>
      <dgm:t>
        <a:bodyPr/>
        <a:lstStyle/>
        <a:p>
          <a:r>
            <a:rPr lang="en-US" b="1" dirty="0" smtClean="0"/>
            <a:t>Used for Evaluation</a:t>
          </a:r>
          <a:endParaRPr lang="en-US" dirty="0"/>
        </a:p>
      </dgm:t>
    </dgm:pt>
    <dgm:pt modelId="{57AE1E5C-4743-4C4B-BF0B-A73F23732DC6}" type="parTrans" cxnId="{71F7B91C-1284-4298-A5A6-1F51E140063C}">
      <dgm:prSet/>
      <dgm:spPr/>
      <dgm:t>
        <a:bodyPr/>
        <a:lstStyle/>
        <a:p>
          <a:endParaRPr lang="en-US" dirty="0"/>
        </a:p>
      </dgm:t>
    </dgm:pt>
    <dgm:pt modelId="{330D2339-D2AD-44E8-86E2-12F62665470D}" type="sibTrans" cxnId="{71F7B91C-1284-4298-A5A6-1F51E140063C}">
      <dgm:prSet/>
      <dgm:spPr/>
      <dgm:t>
        <a:bodyPr/>
        <a:lstStyle/>
        <a:p>
          <a:endParaRPr lang="en-US"/>
        </a:p>
      </dgm:t>
    </dgm:pt>
    <dgm:pt modelId="{CA0DCE9E-9D95-4FB5-9C8F-09011F294076}" type="pres">
      <dgm:prSet presAssocID="{CA09D2AB-A29D-4A88-A990-86F0BF72D6E4}" presName="diagram" presStyleCnt="0">
        <dgm:presLayoutVars>
          <dgm:chPref val="1"/>
          <dgm:dir/>
          <dgm:animOne val="branch"/>
          <dgm:animLvl val="lvl"/>
          <dgm:resizeHandles val="exact"/>
        </dgm:presLayoutVars>
      </dgm:prSet>
      <dgm:spPr/>
      <dgm:t>
        <a:bodyPr/>
        <a:lstStyle/>
        <a:p>
          <a:endParaRPr lang="en-US"/>
        </a:p>
      </dgm:t>
    </dgm:pt>
    <dgm:pt modelId="{880E2420-935A-4559-90FA-1A09DD559531}" type="pres">
      <dgm:prSet presAssocID="{C1B528CE-140A-42B9-9D0B-2936BD393595}" presName="root1" presStyleCnt="0"/>
      <dgm:spPr/>
    </dgm:pt>
    <dgm:pt modelId="{DCFCC0C3-6003-4467-9F0C-137234457450}" type="pres">
      <dgm:prSet presAssocID="{C1B528CE-140A-42B9-9D0B-2936BD393595}" presName="LevelOneTextNode" presStyleLbl="node0" presStyleIdx="0" presStyleCnt="1" custLinFactNeighborX="-28005" custLinFactNeighborY="-10139">
        <dgm:presLayoutVars>
          <dgm:chPref val="3"/>
        </dgm:presLayoutVars>
      </dgm:prSet>
      <dgm:spPr/>
      <dgm:t>
        <a:bodyPr/>
        <a:lstStyle/>
        <a:p>
          <a:endParaRPr lang="en-US"/>
        </a:p>
      </dgm:t>
    </dgm:pt>
    <dgm:pt modelId="{F89CB3CF-6CBF-4892-A382-8E6E93ADB958}" type="pres">
      <dgm:prSet presAssocID="{C1B528CE-140A-42B9-9D0B-2936BD393595}" presName="level2hierChild" presStyleCnt="0"/>
      <dgm:spPr/>
    </dgm:pt>
    <dgm:pt modelId="{BEBE706D-B858-4F28-8DCD-54EC17194C22}" type="pres">
      <dgm:prSet presAssocID="{9F616E95-3EA5-4D42-8E5B-3CBE6467CB0B}" presName="conn2-1" presStyleLbl="parChTrans1D2" presStyleIdx="0" presStyleCnt="2"/>
      <dgm:spPr/>
      <dgm:t>
        <a:bodyPr/>
        <a:lstStyle/>
        <a:p>
          <a:endParaRPr lang="en-US"/>
        </a:p>
      </dgm:t>
    </dgm:pt>
    <dgm:pt modelId="{AD5775A4-3F79-47EF-B40E-1161B2F2ABFE}" type="pres">
      <dgm:prSet presAssocID="{9F616E95-3EA5-4D42-8E5B-3CBE6467CB0B}" presName="connTx" presStyleLbl="parChTrans1D2" presStyleIdx="0" presStyleCnt="2"/>
      <dgm:spPr/>
      <dgm:t>
        <a:bodyPr/>
        <a:lstStyle/>
        <a:p>
          <a:endParaRPr lang="en-US"/>
        </a:p>
      </dgm:t>
    </dgm:pt>
    <dgm:pt modelId="{72704A4B-5D72-4DD9-8D5F-4B6843B1750F}" type="pres">
      <dgm:prSet presAssocID="{E5E1D092-E029-4A4F-977D-8E2A59550665}" presName="root2" presStyleCnt="0"/>
      <dgm:spPr/>
    </dgm:pt>
    <dgm:pt modelId="{D60DDD64-6458-4751-9024-45A6493D27D5}" type="pres">
      <dgm:prSet presAssocID="{E5E1D092-E029-4A4F-977D-8E2A59550665}" presName="LevelTwoTextNode" presStyleLbl="node2" presStyleIdx="0" presStyleCnt="2" custLinFactNeighborX="-40209" custLinFactNeighborY="-48127">
        <dgm:presLayoutVars>
          <dgm:chPref val="3"/>
        </dgm:presLayoutVars>
      </dgm:prSet>
      <dgm:spPr/>
      <dgm:t>
        <a:bodyPr/>
        <a:lstStyle/>
        <a:p>
          <a:endParaRPr lang="en-US"/>
        </a:p>
      </dgm:t>
    </dgm:pt>
    <dgm:pt modelId="{B00C9094-B43B-405F-ADC6-3109504C795A}" type="pres">
      <dgm:prSet presAssocID="{E5E1D092-E029-4A4F-977D-8E2A59550665}" presName="level3hierChild" presStyleCnt="0"/>
      <dgm:spPr/>
    </dgm:pt>
    <dgm:pt modelId="{3E7E8AF2-1DCB-4FCE-9A4E-44C43D13A31D}" type="pres">
      <dgm:prSet presAssocID="{454F6A06-8C40-4773-9DAE-F63810FE60FF}" presName="conn2-1" presStyleLbl="parChTrans1D3" presStyleIdx="0" presStyleCnt="6"/>
      <dgm:spPr/>
      <dgm:t>
        <a:bodyPr/>
        <a:lstStyle/>
        <a:p>
          <a:endParaRPr lang="en-US"/>
        </a:p>
      </dgm:t>
    </dgm:pt>
    <dgm:pt modelId="{6602FE1D-210C-44C8-9C4A-4F5055EA5FE4}" type="pres">
      <dgm:prSet presAssocID="{454F6A06-8C40-4773-9DAE-F63810FE60FF}" presName="connTx" presStyleLbl="parChTrans1D3" presStyleIdx="0" presStyleCnt="6"/>
      <dgm:spPr/>
      <dgm:t>
        <a:bodyPr/>
        <a:lstStyle/>
        <a:p>
          <a:endParaRPr lang="en-US"/>
        </a:p>
      </dgm:t>
    </dgm:pt>
    <dgm:pt modelId="{9B1A9BFE-DA55-44D6-B8E3-9B7A72B9C095}" type="pres">
      <dgm:prSet presAssocID="{E8F9F57D-E1A2-494A-A40C-18B253F5FAAA}" presName="root2" presStyleCnt="0"/>
      <dgm:spPr/>
    </dgm:pt>
    <dgm:pt modelId="{992E1486-59C5-4273-B004-7022FD9D7492}" type="pres">
      <dgm:prSet presAssocID="{E8F9F57D-E1A2-494A-A40C-18B253F5FAAA}" presName="LevelTwoTextNode" presStyleLbl="node3" presStyleIdx="0" presStyleCnt="6">
        <dgm:presLayoutVars>
          <dgm:chPref val="3"/>
        </dgm:presLayoutVars>
      </dgm:prSet>
      <dgm:spPr/>
      <dgm:t>
        <a:bodyPr/>
        <a:lstStyle/>
        <a:p>
          <a:endParaRPr lang="en-US"/>
        </a:p>
      </dgm:t>
    </dgm:pt>
    <dgm:pt modelId="{841F4716-8689-415E-8C50-0A1575A9ADDB}" type="pres">
      <dgm:prSet presAssocID="{E8F9F57D-E1A2-494A-A40C-18B253F5FAAA}" presName="level3hierChild" presStyleCnt="0"/>
      <dgm:spPr/>
    </dgm:pt>
    <dgm:pt modelId="{C687AA74-9D9C-4CC0-B179-4DEF6122EFE3}" type="pres">
      <dgm:prSet presAssocID="{6ED87799-E470-4016-BF45-62C97334CCB2}" presName="conn2-1" presStyleLbl="parChTrans1D3" presStyleIdx="1" presStyleCnt="6"/>
      <dgm:spPr/>
      <dgm:t>
        <a:bodyPr/>
        <a:lstStyle/>
        <a:p>
          <a:endParaRPr lang="en-US"/>
        </a:p>
      </dgm:t>
    </dgm:pt>
    <dgm:pt modelId="{A8C56381-F0CF-4769-97B4-C46A87241194}" type="pres">
      <dgm:prSet presAssocID="{6ED87799-E470-4016-BF45-62C97334CCB2}" presName="connTx" presStyleLbl="parChTrans1D3" presStyleIdx="1" presStyleCnt="6"/>
      <dgm:spPr/>
      <dgm:t>
        <a:bodyPr/>
        <a:lstStyle/>
        <a:p>
          <a:endParaRPr lang="en-US"/>
        </a:p>
      </dgm:t>
    </dgm:pt>
    <dgm:pt modelId="{8633C783-664D-4092-82D1-9175B239B9D9}" type="pres">
      <dgm:prSet presAssocID="{079C27D5-F221-4736-A980-7DA97FF87F7D}" presName="root2" presStyleCnt="0"/>
      <dgm:spPr/>
    </dgm:pt>
    <dgm:pt modelId="{5EA8381D-8B64-4395-9B86-66EF23639273}" type="pres">
      <dgm:prSet presAssocID="{079C27D5-F221-4736-A980-7DA97FF87F7D}" presName="LevelTwoTextNode" presStyleLbl="node3" presStyleIdx="1" presStyleCnt="6">
        <dgm:presLayoutVars>
          <dgm:chPref val="3"/>
        </dgm:presLayoutVars>
      </dgm:prSet>
      <dgm:spPr/>
      <dgm:t>
        <a:bodyPr/>
        <a:lstStyle/>
        <a:p>
          <a:endParaRPr lang="en-US"/>
        </a:p>
      </dgm:t>
    </dgm:pt>
    <dgm:pt modelId="{5888C9AA-D34F-4EB0-88CE-E6932CC22978}" type="pres">
      <dgm:prSet presAssocID="{079C27D5-F221-4736-A980-7DA97FF87F7D}" presName="level3hierChild" presStyleCnt="0"/>
      <dgm:spPr/>
    </dgm:pt>
    <dgm:pt modelId="{1828E519-945B-4387-B5CC-EA985EC05DB4}" type="pres">
      <dgm:prSet presAssocID="{57AE1E5C-4743-4C4B-BF0B-A73F23732DC6}" presName="conn2-1" presStyleLbl="parChTrans1D3" presStyleIdx="2" presStyleCnt="6"/>
      <dgm:spPr/>
      <dgm:t>
        <a:bodyPr/>
        <a:lstStyle/>
        <a:p>
          <a:endParaRPr lang="en-US"/>
        </a:p>
      </dgm:t>
    </dgm:pt>
    <dgm:pt modelId="{970B9CD0-9135-445B-9E9F-A2AA5D404977}" type="pres">
      <dgm:prSet presAssocID="{57AE1E5C-4743-4C4B-BF0B-A73F23732DC6}" presName="connTx" presStyleLbl="parChTrans1D3" presStyleIdx="2" presStyleCnt="6"/>
      <dgm:spPr/>
      <dgm:t>
        <a:bodyPr/>
        <a:lstStyle/>
        <a:p>
          <a:endParaRPr lang="en-US"/>
        </a:p>
      </dgm:t>
    </dgm:pt>
    <dgm:pt modelId="{669AE7FC-B906-4318-9566-3C087E82CDBC}" type="pres">
      <dgm:prSet presAssocID="{F353B8D2-A1A7-4CC7-8E08-EBE396019D46}" presName="root2" presStyleCnt="0"/>
      <dgm:spPr/>
    </dgm:pt>
    <dgm:pt modelId="{D268A600-2BAD-4938-B43B-20BFC0734B72}" type="pres">
      <dgm:prSet presAssocID="{F353B8D2-A1A7-4CC7-8E08-EBE396019D46}" presName="LevelTwoTextNode" presStyleLbl="node3" presStyleIdx="2" presStyleCnt="6">
        <dgm:presLayoutVars>
          <dgm:chPref val="3"/>
        </dgm:presLayoutVars>
      </dgm:prSet>
      <dgm:spPr/>
      <dgm:t>
        <a:bodyPr/>
        <a:lstStyle/>
        <a:p>
          <a:endParaRPr lang="en-US"/>
        </a:p>
      </dgm:t>
    </dgm:pt>
    <dgm:pt modelId="{DFC64361-D4DB-4482-912E-685BDBB5019A}" type="pres">
      <dgm:prSet presAssocID="{F353B8D2-A1A7-4CC7-8E08-EBE396019D46}" presName="level3hierChild" presStyleCnt="0"/>
      <dgm:spPr/>
    </dgm:pt>
    <dgm:pt modelId="{B8BEA505-BF54-44DC-82F7-8E20630AB941}" type="pres">
      <dgm:prSet presAssocID="{0025EE15-6C80-4810-A792-BA9EAA8F1BF1}" presName="conn2-1" presStyleLbl="parChTrans1D2" presStyleIdx="1" presStyleCnt="2"/>
      <dgm:spPr/>
      <dgm:t>
        <a:bodyPr/>
        <a:lstStyle/>
        <a:p>
          <a:endParaRPr lang="en-US"/>
        </a:p>
      </dgm:t>
    </dgm:pt>
    <dgm:pt modelId="{3D16C3C7-1D6B-4578-A396-B709AD0A3009}" type="pres">
      <dgm:prSet presAssocID="{0025EE15-6C80-4810-A792-BA9EAA8F1BF1}" presName="connTx" presStyleLbl="parChTrans1D2" presStyleIdx="1" presStyleCnt="2"/>
      <dgm:spPr/>
      <dgm:t>
        <a:bodyPr/>
        <a:lstStyle/>
        <a:p>
          <a:endParaRPr lang="en-US"/>
        </a:p>
      </dgm:t>
    </dgm:pt>
    <dgm:pt modelId="{8205A280-148A-4B66-83C3-3D2CE905FAB9}" type="pres">
      <dgm:prSet presAssocID="{9BE07995-1DD3-4A88-B780-9444A622276C}" presName="root2" presStyleCnt="0"/>
      <dgm:spPr/>
    </dgm:pt>
    <dgm:pt modelId="{B3A15A86-413B-4892-868F-B2E85C224513}" type="pres">
      <dgm:prSet presAssocID="{9BE07995-1DD3-4A88-B780-9444A622276C}" presName="LevelTwoTextNode" presStyleLbl="node2" presStyleIdx="1" presStyleCnt="2" custLinFactNeighborX="-40209" custLinFactNeighborY="50401">
        <dgm:presLayoutVars>
          <dgm:chPref val="3"/>
        </dgm:presLayoutVars>
      </dgm:prSet>
      <dgm:spPr/>
      <dgm:t>
        <a:bodyPr/>
        <a:lstStyle/>
        <a:p>
          <a:endParaRPr lang="en-US"/>
        </a:p>
      </dgm:t>
    </dgm:pt>
    <dgm:pt modelId="{A48EEC90-FBF4-49FF-9BBA-8F5F3F0495AB}" type="pres">
      <dgm:prSet presAssocID="{9BE07995-1DD3-4A88-B780-9444A622276C}" presName="level3hierChild" presStyleCnt="0"/>
      <dgm:spPr/>
    </dgm:pt>
    <dgm:pt modelId="{028CD71B-1B0B-41AE-98BB-4B3C69F073BD}" type="pres">
      <dgm:prSet presAssocID="{869D8E04-E87A-40E7-BBF6-ACFB2765B6A4}" presName="conn2-1" presStyleLbl="parChTrans1D3" presStyleIdx="3" presStyleCnt="6"/>
      <dgm:spPr/>
      <dgm:t>
        <a:bodyPr/>
        <a:lstStyle/>
        <a:p>
          <a:endParaRPr lang="en-US"/>
        </a:p>
      </dgm:t>
    </dgm:pt>
    <dgm:pt modelId="{A822FBFB-23ED-47F8-A905-A0628202FDD4}" type="pres">
      <dgm:prSet presAssocID="{869D8E04-E87A-40E7-BBF6-ACFB2765B6A4}" presName="connTx" presStyleLbl="parChTrans1D3" presStyleIdx="3" presStyleCnt="6"/>
      <dgm:spPr/>
      <dgm:t>
        <a:bodyPr/>
        <a:lstStyle/>
        <a:p>
          <a:endParaRPr lang="en-US"/>
        </a:p>
      </dgm:t>
    </dgm:pt>
    <dgm:pt modelId="{BE67F8CC-95A6-4D87-9233-27AC7EA14CAE}" type="pres">
      <dgm:prSet presAssocID="{5CE7B614-C722-40E8-ABD0-BF1EB53728F3}" presName="root2" presStyleCnt="0"/>
      <dgm:spPr/>
    </dgm:pt>
    <dgm:pt modelId="{CDDBAB11-F5BA-4C1E-8F95-85E376050FF0}" type="pres">
      <dgm:prSet presAssocID="{5CE7B614-C722-40E8-ABD0-BF1EB53728F3}" presName="LevelTwoTextNode" presStyleLbl="node3" presStyleIdx="3" presStyleCnt="6">
        <dgm:presLayoutVars>
          <dgm:chPref val="3"/>
        </dgm:presLayoutVars>
      </dgm:prSet>
      <dgm:spPr/>
      <dgm:t>
        <a:bodyPr/>
        <a:lstStyle/>
        <a:p>
          <a:endParaRPr lang="en-US"/>
        </a:p>
      </dgm:t>
    </dgm:pt>
    <dgm:pt modelId="{440685F1-1938-47D9-886D-B6E6167C8B7D}" type="pres">
      <dgm:prSet presAssocID="{5CE7B614-C722-40E8-ABD0-BF1EB53728F3}" presName="level3hierChild" presStyleCnt="0"/>
      <dgm:spPr/>
    </dgm:pt>
    <dgm:pt modelId="{C2A7B545-1106-490E-A9AF-1FA63FFC557F}" type="pres">
      <dgm:prSet presAssocID="{6E1A9265-D17B-424E-9EEE-9F588D24230B}" presName="conn2-1" presStyleLbl="parChTrans1D3" presStyleIdx="4" presStyleCnt="6"/>
      <dgm:spPr/>
      <dgm:t>
        <a:bodyPr/>
        <a:lstStyle/>
        <a:p>
          <a:endParaRPr lang="en-US"/>
        </a:p>
      </dgm:t>
    </dgm:pt>
    <dgm:pt modelId="{87D411D9-0F36-42F6-82D7-57988D18A50A}" type="pres">
      <dgm:prSet presAssocID="{6E1A9265-D17B-424E-9EEE-9F588D24230B}" presName="connTx" presStyleLbl="parChTrans1D3" presStyleIdx="4" presStyleCnt="6"/>
      <dgm:spPr/>
      <dgm:t>
        <a:bodyPr/>
        <a:lstStyle/>
        <a:p>
          <a:endParaRPr lang="en-US"/>
        </a:p>
      </dgm:t>
    </dgm:pt>
    <dgm:pt modelId="{A3F965DA-C7FD-4384-B250-6287843E7F2A}" type="pres">
      <dgm:prSet presAssocID="{2D4124DE-25E1-4B37-B468-296EB0514571}" presName="root2" presStyleCnt="0"/>
      <dgm:spPr/>
    </dgm:pt>
    <dgm:pt modelId="{0688240B-77F4-417C-9994-9CCF7A5981C0}" type="pres">
      <dgm:prSet presAssocID="{2D4124DE-25E1-4B37-B468-296EB0514571}" presName="LevelTwoTextNode" presStyleLbl="node3" presStyleIdx="4" presStyleCnt="6">
        <dgm:presLayoutVars>
          <dgm:chPref val="3"/>
        </dgm:presLayoutVars>
      </dgm:prSet>
      <dgm:spPr/>
      <dgm:t>
        <a:bodyPr/>
        <a:lstStyle/>
        <a:p>
          <a:endParaRPr lang="en-US"/>
        </a:p>
      </dgm:t>
    </dgm:pt>
    <dgm:pt modelId="{69615052-004D-4756-BA09-C1F2DABF9A46}" type="pres">
      <dgm:prSet presAssocID="{2D4124DE-25E1-4B37-B468-296EB0514571}" presName="level3hierChild" presStyleCnt="0"/>
      <dgm:spPr/>
    </dgm:pt>
    <dgm:pt modelId="{D2EF7662-8A09-48C0-A9D0-44639C0AA919}" type="pres">
      <dgm:prSet presAssocID="{6016A43C-B14C-4C68-BFD0-9ED722AD0871}" presName="conn2-1" presStyleLbl="parChTrans1D3" presStyleIdx="5" presStyleCnt="6"/>
      <dgm:spPr/>
      <dgm:t>
        <a:bodyPr/>
        <a:lstStyle/>
        <a:p>
          <a:endParaRPr lang="en-US"/>
        </a:p>
      </dgm:t>
    </dgm:pt>
    <dgm:pt modelId="{60049A77-5A11-4DC7-94A1-FCD23D991CF0}" type="pres">
      <dgm:prSet presAssocID="{6016A43C-B14C-4C68-BFD0-9ED722AD0871}" presName="connTx" presStyleLbl="parChTrans1D3" presStyleIdx="5" presStyleCnt="6"/>
      <dgm:spPr/>
      <dgm:t>
        <a:bodyPr/>
        <a:lstStyle/>
        <a:p>
          <a:endParaRPr lang="en-US"/>
        </a:p>
      </dgm:t>
    </dgm:pt>
    <dgm:pt modelId="{C6D4E4BB-C236-4FEE-AD9F-1FE73C85A2D2}" type="pres">
      <dgm:prSet presAssocID="{199AC537-6575-4B38-90DD-B8FB7B22D6F5}" presName="root2" presStyleCnt="0"/>
      <dgm:spPr/>
    </dgm:pt>
    <dgm:pt modelId="{A4FA5AFE-C289-402B-B469-1C21C950CCD4}" type="pres">
      <dgm:prSet presAssocID="{199AC537-6575-4B38-90DD-B8FB7B22D6F5}" presName="LevelTwoTextNode" presStyleLbl="node3" presStyleIdx="5" presStyleCnt="6">
        <dgm:presLayoutVars>
          <dgm:chPref val="3"/>
        </dgm:presLayoutVars>
      </dgm:prSet>
      <dgm:spPr/>
      <dgm:t>
        <a:bodyPr/>
        <a:lstStyle/>
        <a:p>
          <a:endParaRPr lang="en-US"/>
        </a:p>
      </dgm:t>
    </dgm:pt>
    <dgm:pt modelId="{A4CF33F5-E822-487E-AE61-0DB088E73A01}" type="pres">
      <dgm:prSet presAssocID="{199AC537-6575-4B38-90DD-B8FB7B22D6F5}" presName="level3hierChild" presStyleCnt="0"/>
      <dgm:spPr/>
    </dgm:pt>
  </dgm:ptLst>
  <dgm:cxnLst>
    <dgm:cxn modelId="{808E93C1-2DD5-400E-95E6-1C996E5111A8}" type="presOf" srcId="{869D8E04-E87A-40E7-BBF6-ACFB2765B6A4}" destId="{A822FBFB-23ED-47F8-A905-A0628202FDD4}" srcOrd="1" destOrd="0" presId="urn:microsoft.com/office/officeart/2005/8/layout/hierarchy2"/>
    <dgm:cxn modelId="{D86E0082-58FD-4784-9157-CFE5F70A7E44}" type="presOf" srcId="{9F616E95-3EA5-4D42-8E5B-3CBE6467CB0B}" destId="{AD5775A4-3F79-47EF-B40E-1161B2F2ABFE}" srcOrd="1" destOrd="0" presId="urn:microsoft.com/office/officeart/2005/8/layout/hierarchy2"/>
    <dgm:cxn modelId="{9E645C9F-8E2E-4F5B-B7EC-325150666BE7}" type="presOf" srcId="{9BE07995-1DD3-4A88-B780-9444A622276C}" destId="{B3A15A86-413B-4892-868F-B2E85C224513}" srcOrd="0" destOrd="0" presId="urn:microsoft.com/office/officeart/2005/8/layout/hierarchy2"/>
    <dgm:cxn modelId="{BD3F81D5-B90D-402D-809F-9A2E2D5831DB}" srcId="{C1B528CE-140A-42B9-9D0B-2936BD393595}" destId="{E5E1D092-E029-4A4F-977D-8E2A59550665}" srcOrd="0" destOrd="0" parTransId="{9F616E95-3EA5-4D42-8E5B-3CBE6467CB0B}" sibTransId="{A29F19F9-13DD-42B7-A205-B1A5643521F5}"/>
    <dgm:cxn modelId="{4FBB03E4-A159-4CEE-925C-6127183A1B22}" type="presOf" srcId="{199AC537-6575-4B38-90DD-B8FB7B22D6F5}" destId="{A4FA5AFE-C289-402B-B469-1C21C950CCD4}" srcOrd="0" destOrd="0" presId="urn:microsoft.com/office/officeart/2005/8/layout/hierarchy2"/>
    <dgm:cxn modelId="{24461F12-FB32-41A5-B51D-C4D421FE1F9B}" type="presOf" srcId="{6016A43C-B14C-4C68-BFD0-9ED722AD0871}" destId="{D2EF7662-8A09-48C0-A9D0-44639C0AA919}" srcOrd="0" destOrd="0" presId="urn:microsoft.com/office/officeart/2005/8/layout/hierarchy2"/>
    <dgm:cxn modelId="{4E91EDC2-9E6B-409A-BA69-AE3903B80012}" type="presOf" srcId="{E8F9F57D-E1A2-494A-A40C-18B253F5FAAA}" destId="{992E1486-59C5-4273-B004-7022FD9D7492}" srcOrd="0" destOrd="0" presId="urn:microsoft.com/office/officeart/2005/8/layout/hierarchy2"/>
    <dgm:cxn modelId="{0B67CF43-C191-45A3-9DC5-477AC7182163}" srcId="{9BE07995-1DD3-4A88-B780-9444A622276C}" destId="{5CE7B614-C722-40E8-ABD0-BF1EB53728F3}" srcOrd="0" destOrd="0" parTransId="{869D8E04-E87A-40E7-BBF6-ACFB2765B6A4}" sibTransId="{199ACC3A-D128-4244-97FD-6A8241373F4D}"/>
    <dgm:cxn modelId="{11500BFE-D412-479E-B70A-C7926C4EC33C}" type="presOf" srcId="{C1B528CE-140A-42B9-9D0B-2936BD393595}" destId="{DCFCC0C3-6003-4467-9F0C-137234457450}" srcOrd="0" destOrd="0" presId="urn:microsoft.com/office/officeart/2005/8/layout/hierarchy2"/>
    <dgm:cxn modelId="{D3029A86-073E-47AF-BEF2-9BE3144A1AAB}" type="presOf" srcId="{0025EE15-6C80-4810-A792-BA9EAA8F1BF1}" destId="{3D16C3C7-1D6B-4578-A396-B709AD0A3009}" srcOrd="1" destOrd="0" presId="urn:microsoft.com/office/officeart/2005/8/layout/hierarchy2"/>
    <dgm:cxn modelId="{075DC921-6218-47EA-A194-6F7EF9E6C29E}" type="presOf" srcId="{6E1A9265-D17B-424E-9EEE-9F588D24230B}" destId="{C2A7B545-1106-490E-A9AF-1FA63FFC557F}" srcOrd="0" destOrd="0" presId="urn:microsoft.com/office/officeart/2005/8/layout/hierarchy2"/>
    <dgm:cxn modelId="{71F7B91C-1284-4298-A5A6-1F51E140063C}" srcId="{E5E1D092-E029-4A4F-977D-8E2A59550665}" destId="{F353B8D2-A1A7-4CC7-8E08-EBE396019D46}" srcOrd="2" destOrd="0" parTransId="{57AE1E5C-4743-4C4B-BF0B-A73F23732DC6}" sibTransId="{330D2339-D2AD-44E8-86E2-12F62665470D}"/>
    <dgm:cxn modelId="{EF0160FF-AAD0-4E82-B4DC-1E169BF64F4E}" srcId="{9BE07995-1DD3-4A88-B780-9444A622276C}" destId="{199AC537-6575-4B38-90DD-B8FB7B22D6F5}" srcOrd="2" destOrd="0" parTransId="{6016A43C-B14C-4C68-BFD0-9ED722AD0871}" sibTransId="{46FA77BE-8208-47AB-A385-28E369F56E6B}"/>
    <dgm:cxn modelId="{B42DBA5B-702A-45B2-8C21-3B6299C09B8C}" type="presOf" srcId="{CA09D2AB-A29D-4A88-A990-86F0BF72D6E4}" destId="{CA0DCE9E-9D95-4FB5-9C8F-09011F294076}" srcOrd="0" destOrd="0" presId="urn:microsoft.com/office/officeart/2005/8/layout/hierarchy2"/>
    <dgm:cxn modelId="{AD467F97-D72B-44F6-9384-EF727BB1746D}" srcId="{C1B528CE-140A-42B9-9D0B-2936BD393595}" destId="{9BE07995-1DD3-4A88-B780-9444A622276C}" srcOrd="1" destOrd="0" parTransId="{0025EE15-6C80-4810-A792-BA9EAA8F1BF1}" sibTransId="{C730011D-F91A-4AF6-A931-A97CDD71C52E}"/>
    <dgm:cxn modelId="{D64DE89B-F036-4BDF-8F7B-C202F23508C2}" type="presOf" srcId="{F353B8D2-A1A7-4CC7-8E08-EBE396019D46}" destId="{D268A600-2BAD-4938-B43B-20BFC0734B72}" srcOrd="0" destOrd="0" presId="urn:microsoft.com/office/officeart/2005/8/layout/hierarchy2"/>
    <dgm:cxn modelId="{CCABB6D7-9EA9-4FCC-9729-7A7CF727AC31}" srcId="{E5E1D092-E029-4A4F-977D-8E2A59550665}" destId="{E8F9F57D-E1A2-494A-A40C-18B253F5FAAA}" srcOrd="0" destOrd="0" parTransId="{454F6A06-8C40-4773-9DAE-F63810FE60FF}" sibTransId="{4FFAB2A9-603B-4C58-94D0-E1134568F708}"/>
    <dgm:cxn modelId="{4419B8B7-DA3D-4D1E-8818-DD0B4B737B77}" type="presOf" srcId="{6ED87799-E470-4016-BF45-62C97334CCB2}" destId="{C687AA74-9D9C-4CC0-B179-4DEF6122EFE3}" srcOrd="0" destOrd="0" presId="urn:microsoft.com/office/officeart/2005/8/layout/hierarchy2"/>
    <dgm:cxn modelId="{F77375E5-1DA5-4AEB-B5E2-0A4F8CE37E61}" type="presOf" srcId="{E5E1D092-E029-4A4F-977D-8E2A59550665}" destId="{D60DDD64-6458-4751-9024-45A6493D27D5}" srcOrd="0" destOrd="0" presId="urn:microsoft.com/office/officeart/2005/8/layout/hierarchy2"/>
    <dgm:cxn modelId="{F130CF1D-2CE2-469E-9B92-274F8D977E81}" type="presOf" srcId="{57AE1E5C-4743-4C4B-BF0B-A73F23732DC6}" destId="{970B9CD0-9135-445B-9E9F-A2AA5D404977}" srcOrd="1" destOrd="0" presId="urn:microsoft.com/office/officeart/2005/8/layout/hierarchy2"/>
    <dgm:cxn modelId="{95680B67-91BB-4C4F-ACE6-F6FF9E5F8588}" type="presOf" srcId="{0025EE15-6C80-4810-A792-BA9EAA8F1BF1}" destId="{B8BEA505-BF54-44DC-82F7-8E20630AB941}" srcOrd="0" destOrd="0" presId="urn:microsoft.com/office/officeart/2005/8/layout/hierarchy2"/>
    <dgm:cxn modelId="{765A0339-B0C1-49F0-AD06-E72FA4835ECE}" srcId="{E5E1D092-E029-4A4F-977D-8E2A59550665}" destId="{079C27D5-F221-4736-A980-7DA97FF87F7D}" srcOrd="1" destOrd="0" parTransId="{6ED87799-E470-4016-BF45-62C97334CCB2}" sibTransId="{23AD6D5B-5ADD-42F1-B382-9D52E3A44672}"/>
    <dgm:cxn modelId="{99179BC8-340A-456D-A66B-569E8DF3D4D5}" type="presOf" srcId="{6016A43C-B14C-4C68-BFD0-9ED722AD0871}" destId="{60049A77-5A11-4DC7-94A1-FCD23D991CF0}" srcOrd="1" destOrd="0" presId="urn:microsoft.com/office/officeart/2005/8/layout/hierarchy2"/>
    <dgm:cxn modelId="{D6908852-5D76-4189-BBEE-B2B4C54FCF38}" srcId="{CA09D2AB-A29D-4A88-A990-86F0BF72D6E4}" destId="{C1B528CE-140A-42B9-9D0B-2936BD393595}" srcOrd="0" destOrd="0" parTransId="{B92EB0C3-288D-4220-B36B-D5D65F866066}" sibTransId="{381B78DF-3C85-448E-9D9B-B187BDC064DF}"/>
    <dgm:cxn modelId="{3F9C5E2E-0819-4EFF-83F3-A1A4EDC98A01}" type="presOf" srcId="{869D8E04-E87A-40E7-BBF6-ACFB2765B6A4}" destId="{028CD71B-1B0B-41AE-98BB-4B3C69F073BD}" srcOrd="0" destOrd="0" presId="urn:microsoft.com/office/officeart/2005/8/layout/hierarchy2"/>
    <dgm:cxn modelId="{8FAAF9C9-E679-4C70-A7C2-B12B753BB77B}" type="presOf" srcId="{9F616E95-3EA5-4D42-8E5B-3CBE6467CB0B}" destId="{BEBE706D-B858-4F28-8DCD-54EC17194C22}" srcOrd="0" destOrd="0" presId="urn:microsoft.com/office/officeart/2005/8/layout/hierarchy2"/>
    <dgm:cxn modelId="{997432E9-0FA8-4695-A4C8-FAF40C77B889}" type="presOf" srcId="{079C27D5-F221-4736-A980-7DA97FF87F7D}" destId="{5EA8381D-8B64-4395-9B86-66EF23639273}" srcOrd="0" destOrd="0" presId="urn:microsoft.com/office/officeart/2005/8/layout/hierarchy2"/>
    <dgm:cxn modelId="{2D934931-7FF9-4553-9EFD-1458683B483F}" type="presOf" srcId="{57AE1E5C-4743-4C4B-BF0B-A73F23732DC6}" destId="{1828E519-945B-4387-B5CC-EA985EC05DB4}" srcOrd="0" destOrd="0" presId="urn:microsoft.com/office/officeart/2005/8/layout/hierarchy2"/>
    <dgm:cxn modelId="{7B369783-62E6-46B8-8B87-1F5648AA53FF}" type="presOf" srcId="{5CE7B614-C722-40E8-ABD0-BF1EB53728F3}" destId="{CDDBAB11-F5BA-4C1E-8F95-85E376050FF0}" srcOrd="0" destOrd="0" presId="urn:microsoft.com/office/officeart/2005/8/layout/hierarchy2"/>
    <dgm:cxn modelId="{5C31D7D0-CDCA-46D6-A00B-004965D9C01E}" type="presOf" srcId="{6E1A9265-D17B-424E-9EEE-9F588D24230B}" destId="{87D411D9-0F36-42F6-82D7-57988D18A50A}" srcOrd="1" destOrd="0" presId="urn:microsoft.com/office/officeart/2005/8/layout/hierarchy2"/>
    <dgm:cxn modelId="{3A10C0E8-EE60-4154-A0B4-053E3F639414}" type="presOf" srcId="{2D4124DE-25E1-4B37-B468-296EB0514571}" destId="{0688240B-77F4-417C-9994-9CCF7A5981C0}" srcOrd="0" destOrd="0" presId="urn:microsoft.com/office/officeart/2005/8/layout/hierarchy2"/>
    <dgm:cxn modelId="{FE513152-82A4-4E03-B597-A1398CA64EC2}" type="presOf" srcId="{454F6A06-8C40-4773-9DAE-F63810FE60FF}" destId="{3E7E8AF2-1DCB-4FCE-9A4E-44C43D13A31D}" srcOrd="0" destOrd="0" presId="urn:microsoft.com/office/officeart/2005/8/layout/hierarchy2"/>
    <dgm:cxn modelId="{DB5E334B-15E5-42EE-A1C0-16A7A61FAB65}" type="presOf" srcId="{454F6A06-8C40-4773-9DAE-F63810FE60FF}" destId="{6602FE1D-210C-44C8-9C4A-4F5055EA5FE4}" srcOrd="1" destOrd="0" presId="urn:microsoft.com/office/officeart/2005/8/layout/hierarchy2"/>
    <dgm:cxn modelId="{293C9473-A939-4006-B984-E0A069B43AD8}" type="presOf" srcId="{6ED87799-E470-4016-BF45-62C97334CCB2}" destId="{A8C56381-F0CF-4769-97B4-C46A87241194}" srcOrd="1" destOrd="0" presId="urn:microsoft.com/office/officeart/2005/8/layout/hierarchy2"/>
    <dgm:cxn modelId="{586D0250-DDC0-49BB-B3FD-169156A73327}" srcId="{9BE07995-1DD3-4A88-B780-9444A622276C}" destId="{2D4124DE-25E1-4B37-B468-296EB0514571}" srcOrd="1" destOrd="0" parTransId="{6E1A9265-D17B-424E-9EEE-9F588D24230B}" sibTransId="{FB537CB4-C7DC-4F5E-9A16-7166E55F2CDE}"/>
    <dgm:cxn modelId="{50AFCD3F-539C-47FC-ABB0-A1684C0EDDF8}" type="presParOf" srcId="{CA0DCE9E-9D95-4FB5-9C8F-09011F294076}" destId="{880E2420-935A-4559-90FA-1A09DD559531}" srcOrd="0" destOrd="0" presId="urn:microsoft.com/office/officeart/2005/8/layout/hierarchy2"/>
    <dgm:cxn modelId="{DC44298F-4CB9-42BD-BDB1-7D6C392DDBA1}" type="presParOf" srcId="{880E2420-935A-4559-90FA-1A09DD559531}" destId="{DCFCC0C3-6003-4467-9F0C-137234457450}" srcOrd="0" destOrd="0" presId="urn:microsoft.com/office/officeart/2005/8/layout/hierarchy2"/>
    <dgm:cxn modelId="{110709C0-43D4-42A8-8692-4DA8D04E210C}" type="presParOf" srcId="{880E2420-935A-4559-90FA-1A09DD559531}" destId="{F89CB3CF-6CBF-4892-A382-8E6E93ADB958}" srcOrd="1" destOrd="0" presId="urn:microsoft.com/office/officeart/2005/8/layout/hierarchy2"/>
    <dgm:cxn modelId="{C2C8B3C9-BAD8-437C-B048-24C14A0676C3}" type="presParOf" srcId="{F89CB3CF-6CBF-4892-A382-8E6E93ADB958}" destId="{BEBE706D-B858-4F28-8DCD-54EC17194C22}" srcOrd="0" destOrd="0" presId="urn:microsoft.com/office/officeart/2005/8/layout/hierarchy2"/>
    <dgm:cxn modelId="{FEA86BB0-2321-4E13-BA41-90381460EDE0}" type="presParOf" srcId="{BEBE706D-B858-4F28-8DCD-54EC17194C22}" destId="{AD5775A4-3F79-47EF-B40E-1161B2F2ABFE}" srcOrd="0" destOrd="0" presId="urn:microsoft.com/office/officeart/2005/8/layout/hierarchy2"/>
    <dgm:cxn modelId="{E93B6FE3-AC3F-465E-8361-636E019F0827}" type="presParOf" srcId="{F89CB3CF-6CBF-4892-A382-8E6E93ADB958}" destId="{72704A4B-5D72-4DD9-8D5F-4B6843B1750F}" srcOrd="1" destOrd="0" presId="urn:microsoft.com/office/officeart/2005/8/layout/hierarchy2"/>
    <dgm:cxn modelId="{F2F771EA-D408-4155-8371-2A943E25CF48}" type="presParOf" srcId="{72704A4B-5D72-4DD9-8D5F-4B6843B1750F}" destId="{D60DDD64-6458-4751-9024-45A6493D27D5}" srcOrd="0" destOrd="0" presId="urn:microsoft.com/office/officeart/2005/8/layout/hierarchy2"/>
    <dgm:cxn modelId="{625A221F-3B35-4948-B567-18E1DE0D606B}" type="presParOf" srcId="{72704A4B-5D72-4DD9-8D5F-4B6843B1750F}" destId="{B00C9094-B43B-405F-ADC6-3109504C795A}" srcOrd="1" destOrd="0" presId="urn:microsoft.com/office/officeart/2005/8/layout/hierarchy2"/>
    <dgm:cxn modelId="{2171B9BB-CA39-4207-BC62-127A0F8C6032}" type="presParOf" srcId="{B00C9094-B43B-405F-ADC6-3109504C795A}" destId="{3E7E8AF2-1DCB-4FCE-9A4E-44C43D13A31D}" srcOrd="0" destOrd="0" presId="urn:microsoft.com/office/officeart/2005/8/layout/hierarchy2"/>
    <dgm:cxn modelId="{9E6FC48C-4F92-4867-96FD-37DC6C977CFE}" type="presParOf" srcId="{3E7E8AF2-1DCB-4FCE-9A4E-44C43D13A31D}" destId="{6602FE1D-210C-44C8-9C4A-4F5055EA5FE4}" srcOrd="0" destOrd="0" presId="urn:microsoft.com/office/officeart/2005/8/layout/hierarchy2"/>
    <dgm:cxn modelId="{0C0BD709-CE3C-4F4C-940A-C3A848B9E5CB}" type="presParOf" srcId="{B00C9094-B43B-405F-ADC6-3109504C795A}" destId="{9B1A9BFE-DA55-44D6-B8E3-9B7A72B9C095}" srcOrd="1" destOrd="0" presId="urn:microsoft.com/office/officeart/2005/8/layout/hierarchy2"/>
    <dgm:cxn modelId="{1D888BFC-0251-43DE-8008-BEB5F6DDAE92}" type="presParOf" srcId="{9B1A9BFE-DA55-44D6-B8E3-9B7A72B9C095}" destId="{992E1486-59C5-4273-B004-7022FD9D7492}" srcOrd="0" destOrd="0" presId="urn:microsoft.com/office/officeart/2005/8/layout/hierarchy2"/>
    <dgm:cxn modelId="{00A71143-5875-4B76-85C5-BD945068171D}" type="presParOf" srcId="{9B1A9BFE-DA55-44D6-B8E3-9B7A72B9C095}" destId="{841F4716-8689-415E-8C50-0A1575A9ADDB}" srcOrd="1" destOrd="0" presId="urn:microsoft.com/office/officeart/2005/8/layout/hierarchy2"/>
    <dgm:cxn modelId="{031313B4-F2D4-419F-963B-BAFD39A2C1F2}" type="presParOf" srcId="{B00C9094-B43B-405F-ADC6-3109504C795A}" destId="{C687AA74-9D9C-4CC0-B179-4DEF6122EFE3}" srcOrd="2" destOrd="0" presId="urn:microsoft.com/office/officeart/2005/8/layout/hierarchy2"/>
    <dgm:cxn modelId="{19426EAD-7ACA-4D36-A91B-0C8D37004809}" type="presParOf" srcId="{C687AA74-9D9C-4CC0-B179-4DEF6122EFE3}" destId="{A8C56381-F0CF-4769-97B4-C46A87241194}" srcOrd="0" destOrd="0" presId="urn:microsoft.com/office/officeart/2005/8/layout/hierarchy2"/>
    <dgm:cxn modelId="{5394AEEE-D670-4731-B2C6-D1D65EB54A58}" type="presParOf" srcId="{B00C9094-B43B-405F-ADC6-3109504C795A}" destId="{8633C783-664D-4092-82D1-9175B239B9D9}" srcOrd="3" destOrd="0" presId="urn:microsoft.com/office/officeart/2005/8/layout/hierarchy2"/>
    <dgm:cxn modelId="{93D531E8-6B84-43EA-8FC3-2DB64B3A8872}" type="presParOf" srcId="{8633C783-664D-4092-82D1-9175B239B9D9}" destId="{5EA8381D-8B64-4395-9B86-66EF23639273}" srcOrd="0" destOrd="0" presId="urn:microsoft.com/office/officeart/2005/8/layout/hierarchy2"/>
    <dgm:cxn modelId="{BD9E9FAD-6192-416C-A56D-9C34CCBFCF94}" type="presParOf" srcId="{8633C783-664D-4092-82D1-9175B239B9D9}" destId="{5888C9AA-D34F-4EB0-88CE-E6932CC22978}" srcOrd="1" destOrd="0" presId="urn:microsoft.com/office/officeart/2005/8/layout/hierarchy2"/>
    <dgm:cxn modelId="{19014C4D-C333-48FD-A7C7-8F1A95ABA4F9}" type="presParOf" srcId="{B00C9094-B43B-405F-ADC6-3109504C795A}" destId="{1828E519-945B-4387-B5CC-EA985EC05DB4}" srcOrd="4" destOrd="0" presId="urn:microsoft.com/office/officeart/2005/8/layout/hierarchy2"/>
    <dgm:cxn modelId="{6BE53E6C-4950-4710-92C5-1744C7C826CA}" type="presParOf" srcId="{1828E519-945B-4387-B5CC-EA985EC05DB4}" destId="{970B9CD0-9135-445B-9E9F-A2AA5D404977}" srcOrd="0" destOrd="0" presId="urn:microsoft.com/office/officeart/2005/8/layout/hierarchy2"/>
    <dgm:cxn modelId="{B8599F43-02F4-4EE4-A46E-0681287C4B8B}" type="presParOf" srcId="{B00C9094-B43B-405F-ADC6-3109504C795A}" destId="{669AE7FC-B906-4318-9566-3C087E82CDBC}" srcOrd="5" destOrd="0" presId="urn:microsoft.com/office/officeart/2005/8/layout/hierarchy2"/>
    <dgm:cxn modelId="{92B506EC-BFD2-4D36-91E4-F61DEFB49B2E}" type="presParOf" srcId="{669AE7FC-B906-4318-9566-3C087E82CDBC}" destId="{D268A600-2BAD-4938-B43B-20BFC0734B72}" srcOrd="0" destOrd="0" presId="urn:microsoft.com/office/officeart/2005/8/layout/hierarchy2"/>
    <dgm:cxn modelId="{1570A03C-7EBD-47C5-B214-886282028C84}" type="presParOf" srcId="{669AE7FC-B906-4318-9566-3C087E82CDBC}" destId="{DFC64361-D4DB-4482-912E-685BDBB5019A}" srcOrd="1" destOrd="0" presId="urn:microsoft.com/office/officeart/2005/8/layout/hierarchy2"/>
    <dgm:cxn modelId="{F78B6280-DE17-4F7B-B670-2EC352A21CDB}" type="presParOf" srcId="{F89CB3CF-6CBF-4892-A382-8E6E93ADB958}" destId="{B8BEA505-BF54-44DC-82F7-8E20630AB941}" srcOrd="2" destOrd="0" presId="urn:microsoft.com/office/officeart/2005/8/layout/hierarchy2"/>
    <dgm:cxn modelId="{C523660E-883B-47C6-B6F5-4A8408557AAF}" type="presParOf" srcId="{B8BEA505-BF54-44DC-82F7-8E20630AB941}" destId="{3D16C3C7-1D6B-4578-A396-B709AD0A3009}" srcOrd="0" destOrd="0" presId="urn:microsoft.com/office/officeart/2005/8/layout/hierarchy2"/>
    <dgm:cxn modelId="{D3139465-1D88-466F-A53D-C9DA6C32B538}" type="presParOf" srcId="{F89CB3CF-6CBF-4892-A382-8E6E93ADB958}" destId="{8205A280-148A-4B66-83C3-3D2CE905FAB9}" srcOrd="3" destOrd="0" presId="urn:microsoft.com/office/officeart/2005/8/layout/hierarchy2"/>
    <dgm:cxn modelId="{4C7AB10A-E9C0-424B-B3FD-BD344DD581E9}" type="presParOf" srcId="{8205A280-148A-4B66-83C3-3D2CE905FAB9}" destId="{B3A15A86-413B-4892-868F-B2E85C224513}" srcOrd="0" destOrd="0" presId="urn:microsoft.com/office/officeart/2005/8/layout/hierarchy2"/>
    <dgm:cxn modelId="{CF204711-FD61-4B9E-8033-906A79860BE3}" type="presParOf" srcId="{8205A280-148A-4B66-83C3-3D2CE905FAB9}" destId="{A48EEC90-FBF4-49FF-9BBA-8F5F3F0495AB}" srcOrd="1" destOrd="0" presId="urn:microsoft.com/office/officeart/2005/8/layout/hierarchy2"/>
    <dgm:cxn modelId="{440B648A-5742-4D4A-B361-5B64590726C1}" type="presParOf" srcId="{A48EEC90-FBF4-49FF-9BBA-8F5F3F0495AB}" destId="{028CD71B-1B0B-41AE-98BB-4B3C69F073BD}" srcOrd="0" destOrd="0" presId="urn:microsoft.com/office/officeart/2005/8/layout/hierarchy2"/>
    <dgm:cxn modelId="{C8989C06-6F49-49DC-801D-7073745B87FF}" type="presParOf" srcId="{028CD71B-1B0B-41AE-98BB-4B3C69F073BD}" destId="{A822FBFB-23ED-47F8-A905-A0628202FDD4}" srcOrd="0" destOrd="0" presId="urn:microsoft.com/office/officeart/2005/8/layout/hierarchy2"/>
    <dgm:cxn modelId="{CF609B82-0031-4462-8DEC-5D86C67FC586}" type="presParOf" srcId="{A48EEC90-FBF4-49FF-9BBA-8F5F3F0495AB}" destId="{BE67F8CC-95A6-4D87-9233-27AC7EA14CAE}" srcOrd="1" destOrd="0" presId="urn:microsoft.com/office/officeart/2005/8/layout/hierarchy2"/>
    <dgm:cxn modelId="{0D487C0D-5689-411D-8C8A-021F3FAC05A8}" type="presParOf" srcId="{BE67F8CC-95A6-4D87-9233-27AC7EA14CAE}" destId="{CDDBAB11-F5BA-4C1E-8F95-85E376050FF0}" srcOrd="0" destOrd="0" presId="urn:microsoft.com/office/officeart/2005/8/layout/hierarchy2"/>
    <dgm:cxn modelId="{E39E67E2-98FE-4473-A06A-B23AC43C2C54}" type="presParOf" srcId="{BE67F8CC-95A6-4D87-9233-27AC7EA14CAE}" destId="{440685F1-1938-47D9-886D-B6E6167C8B7D}" srcOrd="1" destOrd="0" presId="urn:microsoft.com/office/officeart/2005/8/layout/hierarchy2"/>
    <dgm:cxn modelId="{77098EC3-11C2-4F38-B767-7FB601AAF53D}" type="presParOf" srcId="{A48EEC90-FBF4-49FF-9BBA-8F5F3F0495AB}" destId="{C2A7B545-1106-490E-A9AF-1FA63FFC557F}" srcOrd="2" destOrd="0" presId="urn:microsoft.com/office/officeart/2005/8/layout/hierarchy2"/>
    <dgm:cxn modelId="{6072C22A-3BEB-48CC-A8EC-FB9BE0D12864}" type="presParOf" srcId="{C2A7B545-1106-490E-A9AF-1FA63FFC557F}" destId="{87D411D9-0F36-42F6-82D7-57988D18A50A}" srcOrd="0" destOrd="0" presId="urn:microsoft.com/office/officeart/2005/8/layout/hierarchy2"/>
    <dgm:cxn modelId="{E6BC3364-5555-4531-A140-A27A479DB9E7}" type="presParOf" srcId="{A48EEC90-FBF4-49FF-9BBA-8F5F3F0495AB}" destId="{A3F965DA-C7FD-4384-B250-6287843E7F2A}" srcOrd="3" destOrd="0" presId="urn:microsoft.com/office/officeart/2005/8/layout/hierarchy2"/>
    <dgm:cxn modelId="{978DC6F0-9EB6-4A57-8D65-E50A12941A3D}" type="presParOf" srcId="{A3F965DA-C7FD-4384-B250-6287843E7F2A}" destId="{0688240B-77F4-417C-9994-9CCF7A5981C0}" srcOrd="0" destOrd="0" presId="urn:microsoft.com/office/officeart/2005/8/layout/hierarchy2"/>
    <dgm:cxn modelId="{CB75B6FC-294A-45DE-A175-5F3828B66822}" type="presParOf" srcId="{A3F965DA-C7FD-4384-B250-6287843E7F2A}" destId="{69615052-004D-4756-BA09-C1F2DABF9A46}" srcOrd="1" destOrd="0" presId="urn:microsoft.com/office/officeart/2005/8/layout/hierarchy2"/>
    <dgm:cxn modelId="{7C0167F7-FC0C-4253-9204-D44845CF9DE5}" type="presParOf" srcId="{A48EEC90-FBF4-49FF-9BBA-8F5F3F0495AB}" destId="{D2EF7662-8A09-48C0-A9D0-44639C0AA919}" srcOrd="4" destOrd="0" presId="urn:microsoft.com/office/officeart/2005/8/layout/hierarchy2"/>
    <dgm:cxn modelId="{14D68BE6-5033-4707-8487-A416B9B42838}" type="presParOf" srcId="{D2EF7662-8A09-48C0-A9D0-44639C0AA919}" destId="{60049A77-5A11-4DC7-94A1-FCD23D991CF0}" srcOrd="0" destOrd="0" presId="urn:microsoft.com/office/officeart/2005/8/layout/hierarchy2"/>
    <dgm:cxn modelId="{66CC843E-C70F-4DE0-BD71-365CE36F1544}" type="presParOf" srcId="{A48EEC90-FBF4-49FF-9BBA-8F5F3F0495AB}" destId="{C6D4E4BB-C236-4FEE-AD9F-1FE73C85A2D2}" srcOrd="5" destOrd="0" presId="urn:microsoft.com/office/officeart/2005/8/layout/hierarchy2"/>
    <dgm:cxn modelId="{46A6E7E9-A51E-40FE-8411-F8FF8368B5ED}" type="presParOf" srcId="{C6D4E4BB-C236-4FEE-AD9F-1FE73C85A2D2}" destId="{A4FA5AFE-C289-402B-B469-1C21C950CCD4}" srcOrd="0" destOrd="0" presId="urn:microsoft.com/office/officeart/2005/8/layout/hierarchy2"/>
    <dgm:cxn modelId="{F4F93897-CB36-4D7D-B1F3-58A6E862E829}" type="presParOf" srcId="{C6D4E4BB-C236-4FEE-AD9F-1FE73C85A2D2}" destId="{A4CF33F5-E822-487E-AE61-0DB088E73A01}" srcOrd="1" destOrd="0" presId="urn:microsoft.com/office/officeart/2005/8/layout/hierarchy2"/>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6A4F016F-F5D2-418E-A3DA-7A3E274903AE}" type="datetimeFigureOut">
              <a:rPr lang="en-US" smtClean="0"/>
              <a:pPr/>
              <a:t>11/25/2012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F1EB2668-A5CC-4DCD-8EF4-CA8F961006B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11E6348-0CC9-40A7-918B-26E54A73A385}" type="datetimeFigureOut">
              <a:rPr lang="en-US" smtClean="0"/>
              <a:pPr/>
              <a:t>11/25/2012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A8D6F4A-0B99-4214-885B-90B69909883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senate.gov/Committees/BillSummaries/2011/html/0736E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8D6F4A-0B99-4214-885B-90B69909883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The other information was determined by the SGIC.  It includes a variety of selected student and class characteristics, including student attendance, mobility, and class size.</a:t>
            </a:r>
          </a:p>
          <a:p>
            <a:endParaRPr lang="en-US" sz="1800" b="1" dirty="0" smtClean="0"/>
          </a:p>
          <a:p>
            <a:endParaRPr lang="en-US" sz="1800" b="1" dirty="0" smtClean="0"/>
          </a:p>
        </p:txBody>
      </p:sp>
      <p:sp>
        <p:nvSpPr>
          <p:cNvPr id="4" name="Slide Number Placeholder 3"/>
          <p:cNvSpPr>
            <a:spLocks noGrp="1"/>
          </p:cNvSpPr>
          <p:nvPr>
            <p:ph type="sldNum" sz="quarter" idx="5"/>
          </p:nvPr>
        </p:nvSpPr>
        <p:spPr/>
        <p:txBody>
          <a:bodyPr/>
          <a:lstStyle/>
          <a:p>
            <a:pPr>
              <a:defRPr/>
            </a:pPr>
            <a:fld id="{E4C8AEDB-63CE-4E2B-841D-6D9FB79D77F5}" type="slidenum">
              <a:rPr lang="en-US" smtClean="0"/>
              <a:pPr>
                <a:defRPr/>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The student characteristics also include SWD status  and ELL status.</a:t>
            </a:r>
          </a:p>
        </p:txBody>
      </p:sp>
      <p:sp>
        <p:nvSpPr>
          <p:cNvPr id="4" name="Slide Number Placeholder 3"/>
          <p:cNvSpPr>
            <a:spLocks noGrp="1"/>
          </p:cNvSpPr>
          <p:nvPr>
            <p:ph type="sldNum" sz="quarter" idx="5"/>
          </p:nvPr>
        </p:nvSpPr>
        <p:spPr/>
        <p:txBody>
          <a:bodyPr/>
          <a:lstStyle/>
          <a:p>
            <a:pPr>
              <a:defRPr/>
            </a:pPr>
            <a:fld id="{5773ED31-B5E6-4F0B-8E15-E788D2ABD9BC}" type="slidenum">
              <a:rPr lang="en-US" smtClean="0"/>
              <a:pPr>
                <a:defRPr/>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You may be wondering why this list of variables does not includes student gender, race, ethnicity,  or socioeconomic status.  This is because the Student Success Act specifically excludes these student characteristics from consideration.</a:t>
            </a:r>
          </a:p>
          <a:p>
            <a:r>
              <a:rPr lang="en-US" sz="1800" b="1" dirty="0" smtClean="0"/>
              <a:t> </a:t>
            </a:r>
          </a:p>
          <a:p>
            <a:endParaRPr lang="en-US" sz="1800" b="1" dirty="0" smtClean="0"/>
          </a:p>
        </p:txBody>
      </p:sp>
      <p:sp>
        <p:nvSpPr>
          <p:cNvPr id="4" name="Slide Number Placeholder 3"/>
          <p:cNvSpPr txBox="1">
            <a:spLocks noGrp="1"/>
          </p:cNvSpPr>
          <p:nvPr/>
        </p:nvSpPr>
        <p:spPr>
          <a:xfrm>
            <a:off x="3884613" y="8829675"/>
            <a:ext cx="2971800" cy="465138"/>
          </a:xfrm>
          <a:prstGeom prst="rect">
            <a:avLst/>
          </a:prstGeom>
          <a:noFill/>
        </p:spPr>
        <p:txBody>
          <a:bodyPr anchor="b"/>
          <a:lstStyle/>
          <a:p>
            <a:pPr algn="r" fontAlgn="auto">
              <a:spcBef>
                <a:spcPts val="0"/>
              </a:spcBef>
              <a:spcAft>
                <a:spcPts val="0"/>
              </a:spcAft>
              <a:defRPr/>
            </a:pPr>
            <a:fld id="{F6BBD763-4A05-4AFF-82AB-F4424AE31B8C}" type="slidenum">
              <a:rPr lang="en-US" sz="1200">
                <a:latin typeface="+mn-lt"/>
              </a:rPr>
              <a:pPr algn="r" fontAlgn="auto">
                <a:spcBef>
                  <a:spcPts val="0"/>
                </a:spcBef>
                <a:spcAft>
                  <a:spcPts val="0"/>
                </a:spcAft>
                <a:defRPr/>
              </a:pPr>
              <a:t>18</a:t>
            </a:fld>
            <a:endParaRPr lang="en-US"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So know that we know a student’s current score and  predicted score, we can calculate a student’s learning growth score</a:t>
            </a:r>
          </a:p>
          <a:p>
            <a:endParaRPr lang="en-US" sz="1800" b="1" dirty="0" smtClean="0"/>
          </a:p>
          <a:p>
            <a:r>
              <a:rPr lang="en-US" sz="1800" b="1" dirty="0" smtClean="0"/>
              <a:t>It is simply the difference between the predicted and current score. </a:t>
            </a:r>
          </a:p>
          <a:p>
            <a:endParaRPr lang="en-US" sz="1800" b="1" dirty="0" smtClean="0"/>
          </a:p>
          <a:p>
            <a:r>
              <a:rPr lang="en-US" sz="1800" b="1" dirty="0" smtClean="0"/>
              <a:t>Let’s work through some examples of how this works.</a:t>
            </a:r>
          </a:p>
          <a:p>
            <a:endParaRPr lang="en-US" sz="1800" b="1" dirty="0" smtClean="0"/>
          </a:p>
          <a:p>
            <a:endParaRPr lang="en-US" sz="1800" b="1" dirty="0" smtClean="0"/>
          </a:p>
          <a:p>
            <a:endParaRPr lang="en-US" sz="1800" b="1" dirty="0" smtClean="0"/>
          </a:p>
        </p:txBody>
      </p:sp>
      <p:sp>
        <p:nvSpPr>
          <p:cNvPr id="4" name="Slide Number Placeholder 3"/>
          <p:cNvSpPr>
            <a:spLocks noGrp="1"/>
          </p:cNvSpPr>
          <p:nvPr>
            <p:ph type="sldNum" sz="quarter" idx="5"/>
          </p:nvPr>
        </p:nvSpPr>
        <p:spPr/>
        <p:txBody>
          <a:bodyPr/>
          <a:lstStyle/>
          <a:p>
            <a:pPr>
              <a:defRPr/>
            </a:pPr>
            <a:fld id="{8099F446-E196-42D0-81F4-2879547AD50E}"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Let’s say we want to look at students whose prior test scores were from the FY10 FCAT and their current test scores were from the FY11 FCAT .</a:t>
            </a:r>
          </a:p>
          <a:p>
            <a:endParaRPr lang="en-US" sz="1800" b="1" dirty="0" smtClean="0"/>
          </a:p>
          <a:p>
            <a:r>
              <a:rPr lang="en-US" sz="1800" b="1" dirty="0" smtClean="0"/>
              <a:t>We will use these two years throughout the presentation;  however, the reference to current and prior test indicates that this will work for any set of consecutive year scores.</a:t>
            </a:r>
          </a:p>
          <a:p>
            <a:endParaRPr lang="en-US" sz="1800" b="1" dirty="0" smtClean="0"/>
          </a:p>
        </p:txBody>
      </p:sp>
      <p:sp>
        <p:nvSpPr>
          <p:cNvPr id="4" name="Slide Number Placeholder 3"/>
          <p:cNvSpPr>
            <a:spLocks noGrp="1"/>
          </p:cNvSpPr>
          <p:nvPr>
            <p:ph type="sldNum" sz="quarter" idx="5"/>
          </p:nvPr>
        </p:nvSpPr>
        <p:spPr/>
        <p:txBody>
          <a:bodyPr/>
          <a:lstStyle/>
          <a:p>
            <a:pPr>
              <a:defRPr/>
            </a:pPr>
            <a:fld id="{853C027C-1377-4E09-9E54-E5D5E55D8DD9}" type="slidenum">
              <a:rPr lang="en-US" smtClean="0"/>
              <a:pPr>
                <a:defRPr/>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So, once you know the FY11 FCAT predicted score, you can know the students who were above their predictions or below their predictions.</a:t>
            </a:r>
          </a:p>
          <a:p>
            <a:endParaRPr lang="en-US" sz="1800" b="1" dirty="0" smtClean="0"/>
          </a:p>
        </p:txBody>
      </p:sp>
      <p:sp>
        <p:nvSpPr>
          <p:cNvPr id="4" name="Slide Number Placeholder 3"/>
          <p:cNvSpPr>
            <a:spLocks noGrp="1"/>
          </p:cNvSpPr>
          <p:nvPr>
            <p:ph type="sldNum" sz="quarter" idx="5"/>
          </p:nvPr>
        </p:nvSpPr>
        <p:spPr/>
        <p:txBody>
          <a:bodyPr/>
          <a:lstStyle/>
          <a:p>
            <a:pPr>
              <a:defRPr/>
            </a:pPr>
            <a:fld id="{77D55640-7E0E-4737-930A-C1E2A0BD2271}" type="slidenum">
              <a:rPr lang="en-US" smtClean="0"/>
              <a:pPr>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So, once you know the FY11 FCAT predicted score, you can know the students who were above their predictions or below their predictions.</a:t>
            </a:r>
          </a:p>
          <a:p>
            <a:endParaRPr lang="en-US" sz="1800" b="1" dirty="0" smtClean="0"/>
          </a:p>
        </p:txBody>
      </p:sp>
      <p:sp>
        <p:nvSpPr>
          <p:cNvPr id="4" name="Slide Number Placeholder 3"/>
          <p:cNvSpPr>
            <a:spLocks noGrp="1"/>
          </p:cNvSpPr>
          <p:nvPr>
            <p:ph type="sldNum" sz="quarter" idx="5"/>
          </p:nvPr>
        </p:nvSpPr>
        <p:spPr/>
        <p:txBody>
          <a:bodyPr/>
          <a:lstStyle/>
          <a:p>
            <a:pPr>
              <a:defRPr/>
            </a:pPr>
            <a:fld id="{77D55640-7E0E-4737-930A-C1E2A0BD2271}" type="slidenum">
              <a:rPr lang="en-US" smtClean="0"/>
              <a:pPr>
                <a:defRPr/>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So, once you know the FY11 FCAT predicted score, you can know the students who were above their predictions or below their predictions.</a:t>
            </a:r>
          </a:p>
          <a:p>
            <a:endParaRPr lang="en-US" sz="1800" b="1" dirty="0" smtClean="0"/>
          </a:p>
        </p:txBody>
      </p:sp>
      <p:sp>
        <p:nvSpPr>
          <p:cNvPr id="4" name="Slide Number Placeholder 3"/>
          <p:cNvSpPr>
            <a:spLocks noGrp="1"/>
          </p:cNvSpPr>
          <p:nvPr>
            <p:ph type="sldNum" sz="quarter" idx="5"/>
          </p:nvPr>
        </p:nvSpPr>
        <p:spPr/>
        <p:txBody>
          <a:bodyPr/>
          <a:lstStyle/>
          <a:p>
            <a:pPr>
              <a:defRPr/>
            </a:pPr>
            <a:fld id="{41156896-ED1C-4A02-87DF-D7FAA80B25D1}" type="slidenum">
              <a:rPr lang="en-US" smtClean="0"/>
              <a:pPr>
                <a:defRPr/>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Here is another scatter plot with a different  group of students and with different FY11 and FY10 FCAT scores.</a:t>
            </a:r>
          </a:p>
          <a:p>
            <a:r>
              <a:rPr lang="en-US" sz="1800" b="1" dirty="0" smtClean="0"/>
              <a:t>The diagonal line is  the FY11 FCAT predicted growth for this set of students, along with their FY11  and FY10 FCAT scores.  The predicted growth is determined mathematically.</a:t>
            </a:r>
          </a:p>
          <a:p>
            <a:r>
              <a:rPr lang="en-US" sz="1800" b="1" dirty="0" smtClean="0"/>
              <a:t>It answers the question: what is average growth for this set of students?</a:t>
            </a:r>
          </a:p>
        </p:txBody>
      </p:sp>
      <p:sp>
        <p:nvSpPr>
          <p:cNvPr id="4" name="Slide Number Placeholder 3"/>
          <p:cNvSpPr>
            <a:spLocks noGrp="1"/>
          </p:cNvSpPr>
          <p:nvPr>
            <p:ph type="sldNum" sz="quarter" idx="5"/>
          </p:nvPr>
        </p:nvSpPr>
        <p:spPr/>
        <p:txBody>
          <a:bodyPr/>
          <a:lstStyle/>
          <a:p>
            <a:pPr>
              <a:defRPr/>
            </a:pPr>
            <a:fld id="{B206C334-B586-4711-91E2-6A8138A28328}" type="slidenum">
              <a:rPr lang="en-US" smtClean="0"/>
              <a:pPr>
                <a:defRPr/>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b="1" dirty="0" smtClean="0"/>
              <a:t>For example, here are the students that were assigned to the three teachers teaching the same subject at the same grade.   </a:t>
            </a:r>
          </a:p>
          <a:p>
            <a:endParaRPr lang="en-US" sz="1600" b="1" dirty="0" smtClean="0"/>
          </a:p>
        </p:txBody>
      </p:sp>
      <p:sp>
        <p:nvSpPr>
          <p:cNvPr id="4" name="Slide Number Placeholder 3"/>
          <p:cNvSpPr>
            <a:spLocks noGrp="1"/>
          </p:cNvSpPr>
          <p:nvPr>
            <p:ph type="sldNum" sz="quarter" idx="5"/>
          </p:nvPr>
        </p:nvSpPr>
        <p:spPr/>
        <p:txBody>
          <a:bodyPr/>
          <a:lstStyle/>
          <a:p>
            <a:pPr>
              <a:defRPr/>
            </a:pPr>
            <a:fld id="{77BE9E13-8CB1-4597-A55C-1BBAFCF2DBDF}" type="slidenum">
              <a:rPr lang="en-US" smtClean="0"/>
              <a:pPr>
                <a:defRPr/>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sz="1600" b="1" dirty="0" smtClean="0"/>
              <a:t>Let’s start by reviewing two key elements of the Student Success Act</a:t>
            </a:r>
          </a:p>
          <a:p>
            <a:pPr>
              <a:defRPr/>
            </a:pPr>
            <a:endParaRPr lang="en-US" sz="1600" b="1" dirty="0" smtClean="0"/>
          </a:p>
          <a:p>
            <a:r>
              <a:rPr lang="en-US" sz="1600" dirty="0" smtClean="0"/>
              <a:t>SGIC included teachers, principals, parents, union representatives, superintendents, school board members, district administrators and postsecondary faculty</a:t>
            </a:r>
          </a:p>
          <a:p>
            <a:r>
              <a:rPr lang="en-US" sz="1600" dirty="0" smtClean="0"/>
              <a:t> Included a school component to the model</a:t>
            </a:r>
            <a:endParaRPr lang="en-US" sz="1600" b="1" dirty="0" smtClean="0">
              <a:ea typeface="MS PGothic" pitchFamily="34" charset="-128"/>
            </a:endParaRPr>
          </a:p>
          <a:p>
            <a:pPr>
              <a:defRPr/>
            </a:pPr>
            <a:endParaRPr lang="en-US" sz="1600" b="1" dirty="0" smtClean="0"/>
          </a:p>
          <a:p>
            <a:pPr>
              <a:defRPr/>
            </a:pPr>
            <a:r>
              <a:rPr lang="en-US" sz="1600" b="1" dirty="0" smtClean="0"/>
              <a:t>The Student Success Act requires the evaluation of instructional personnel and school administrators to consist of two parts: professional practice and student learning growth</a:t>
            </a:r>
          </a:p>
          <a:p>
            <a:pPr>
              <a:defRPr/>
            </a:pPr>
            <a:endParaRPr lang="en-US" sz="1600" b="1" dirty="0" smtClean="0"/>
          </a:p>
          <a:p>
            <a:pPr>
              <a:defRPr/>
            </a:pPr>
            <a:r>
              <a:rPr lang="en-US" sz="1600" b="1" dirty="0" smtClean="0"/>
              <a:t>Read more at: </a:t>
            </a:r>
            <a:r>
              <a:rPr lang="en-US" sz="1600" dirty="0" smtClean="0">
                <a:hlinkClick r:id="rId3"/>
              </a:rPr>
              <a:t>http://www.flsenate.gov/Committees/BillSummaries/2011/html/0736ED</a:t>
            </a:r>
            <a:endParaRPr lang="en-US" sz="1600" b="1" dirty="0" smtClean="0"/>
          </a:p>
          <a:p>
            <a:pPr>
              <a:defRPr/>
            </a:pPr>
            <a:endParaRPr lang="en-US" sz="1600" b="1" dirty="0" smtClean="0"/>
          </a:p>
        </p:txBody>
      </p:sp>
      <p:sp>
        <p:nvSpPr>
          <p:cNvPr id="4" name="Slide Number Placeholder 3"/>
          <p:cNvSpPr>
            <a:spLocks noGrp="1"/>
          </p:cNvSpPr>
          <p:nvPr>
            <p:ph type="sldNum" sz="quarter" idx="5"/>
          </p:nvPr>
        </p:nvSpPr>
        <p:spPr/>
        <p:txBody>
          <a:bodyPr/>
          <a:lstStyle/>
          <a:p>
            <a:pPr>
              <a:defRPr/>
            </a:pPr>
            <a:fld id="{823606CE-B5BC-4EC0-AD0E-DBA89E6E8D0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700" b="1" dirty="0" smtClean="0"/>
              <a:t>The SGIC determined that in order to determine  a teacher’s value added score ,it is necessary to determine  both the effect the teacher has on his/her students and the effect the school has on the students.</a:t>
            </a:r>
          </a:p>
          <a:p>
            <a:pPr eaLnBrk="1" hangingPunct="1">
              <a:spcBef>
                <a:spcPct val="0"/>
              </a:spcBef>
            </a:pPr>
            <a:endParaRPr lang="en-US" sz="1700" b="1" dirty="0" smtClean="0"/>
          </a:p>
          <a:p>
            <a:pPr eaLnBrk="1" hangingPunct="1">
              <a:spcBef>
                <a:spcPct val="0"/>
              </a:spcBef>
            </a:pPr>
            <a:r>
              <a:rPr lang="en-US" sz="1700" b="1" dirty="0" smtClean="0"/>
              <a:t>The formula used to calculate the teacher effect and school  component is displayed.</a:t>
            </a:r>
          </a:p>
          <a:p>
            <a:pPr eaLnBrk="1" hangingPunct="1">
              <a:spcBef>
                <a:spcPct val="0"/>
              </a:spcBef>
            </a:pPr>
            <a:endParaRPr lang="en-US" sz="1700" b="1" dirty="0" smtClean="0"/>
          </a:p>
          <a:p>
            <a:pPr eaLnBrk="1" hangingPunct="1">
              <a:spcBef>
                <a:spcPct val="0"/>
              </a:spcBef>
            </a:pPr>
            <a:endParaRPr lang="en-US" sz="1700" b="1" dirty="0" smtClean="0"/>
          </a:p>
          <a:p>
            <a:pPr eaLnBrk="1" hangingPunct="1">
              <a:spcBef>
                <a:spcPct val="0"/>
              </a:spcBef>
            </a:pPr>
            <a:endParaRPr lang="en-US" sz="1700" b="1" dirty="0" smtClean="0"/>
          </a:p>
          <a:p>
            <a:pPr eaLnBrk="1" hangingPunct="1">
              <a:spcBef>
                <a:spcPct val="0"/>
              </a:spcBef>
            </a:pPr>
            <a:endParaRPr lang="en-US" sz="1700" b="1" i="1" dirty="0" smtClean="0"/>
          </a:p>
          <a:p>
            <a:pPr eaLnBrk="1" hangingPunct="1">
              <a:spcBef>
                <a:spcPct val="0"/>
              </a:spcBef>
            </a:pPr>
            <a:endParaRPr lang="en-US" sz="1700" b="1"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A995BA-4293-492D-A6FE-EBC3B552845D}" type="slidenum">
              <a:rPr lang="en-US" smtClean="0"/>
              <a:pPr fontAlgn="base">
                <a:spcBef>
                  <a:spcPct val="0"/>
                </a:spcBef>
                <a:spcAft>
                  <a:spcPct val="0"/>
                </a:spcAft>
                <a:defRPr/>
              </a:pPr>
              <a:t>28</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The calculation of student learning growth for student D is the same.</a:t>
            </a:r>
          </a:p>
          <a:p>
            <a:endParaRPr lang="en-US" sz="1800" b="1" dirty="0" smtClean="0"/>
          </a:p>
          <a:p>
            <a:r>
              <a:rPr lang="en-US" sz="1800" b="1" dirty="0" smtClean="0"/>
              <a:t>  </a:t>
            </a:r>
          </a:p>
        </p:txBody>
      </p:sp>
      <p:sp>
        <p:nvSpPr>
          <p:cNvPr id="4" name="Slide Number Placeholder 3"/>
          <p:cNvSpPr>
            <a:spLocks noGrp="1"/>
          </p:cNvSpPr>
          <p:nvPr>
            <p:ph type="sldNum" sz="quarter" idx="5"/>
          </p:nvPr>
        </p:nvSpPr>
        <p:spPr/>
        <p:txBody>
          <a:bodyPr/>
          <a:lstStyle/>
          <a:p>
            <a:pPr>
              <a:defRPr/>
            </a:pPr>
            <a:fld id="{98001CFC-0CC3-420A-A385-EFA0370F60A3}" type="slidenum">
              <a:rPr lang="en-US" smtClean="0"/>
              <a:pPr>
                <a:defRPr/>
              </a:pPr>
              <a:t>34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600" b="1" dirty="0" smtClean="0"/>
              <a:t>SB 736 requires a rating for instructional practice, a rating for student learning growth and final evaluation rating that is a weighted average of the ratings from instructional practice and student learning growth </a:t>
            </a:r>
          </a:p>
        </p:txBody>
      </p:sp>
      <p:sp>
        <p:nvSpPr>
          <p:cNvPr id="4" name="Slide Number Placeholder 3"/>
          <p:cNvSpPr>
            <a:spLocks noGrp="1"/>
          </p:cNvSpPr>
          <p:nvPr>
            <p:ph type="sldNum" sz="quarter" idx="5"/>
          </p:nvPr>
        </p:nvSpPr>
        <p:spPr/>
        <p:txBody>
          <a:bodyPr/>
          <a:lstStyle/>
          <a:p>
            <a:pPr>
              <a:defRPr/>
            </a:pPr>
            <a:fld id="{74AFB7EE-E53C-437A-983E-931432D2455A}" type="slidenum">
              <a:rPr lang="en-US" smtClean="0"/>
              <a:pPr>
                <a:defRPr/>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600" b="1" dirty="0" smtClean="0"/>
              <a:t>SB 736 requires a rating for instructional practice, a rating for student learning growth and final evaluation rating that is a weighted average of the ratings from instructional practice and student learning growth </a:t>
            </a:r>
          </a:p>
        </p:txBody>
      </p:sp>
      <p:sp>
        <p:nvSpPr>
          <p:cNvPr id="4" name="Slide Number Placeholder 3"/>
          <p:cNvSpPr>
            <a:spLocks noGrp="1"/>
          </p:cNvSpPr>
          <p:nvPr>
            <p:ph type="sldNum" sz="quarter" idx="5"/>
          </p:nvPr>
        </p:nvSpPr>
        <p:spPr/>
        <p:txBody>
          <a:bodyPr/>
          <a:lstStyle/>
          <a:p>
            <a:pPr>
              <a:defRPr/>
            </a:pPr>
            <a:fld id="{74AFB7EE-E53C-437A-983E-931432D2455A}"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smtClean="0"/>
              <a:t>For the FY2012 teacher and school based administrator evaluations, the District will use student learning growth, as required by law.  </a:t>
            </a:r>
          </a:p>
          <a:p>
            <a:endParaRPr lang="en-US" sz="1600" dirty="0" smtClean="0"/>
          </a:p>
          <a:p>
            <a:r>
              <a:rPr lang="en-US" sz="1600" dirty="0" smtClean="0"/>
              <a:t>The students identified for a school or teacher are those students who were enrolled in either FTE survey 2 or survey 3.</a:t>
            </a:r>
          </a:p>
          <a:p>
            <a:endParaRPr lang="en-US" sz="1600" dirty="0" smtClean="0"/>
          </a:p>
          <a:p>
            <a:r>
              <a:rPr lang="en-US" sz="1600" dirty="0" smtClean="0"/>
              <a:t>The District has chosen to use 1 year of student growth data, the growth of students from the FY2011 FCAT to the FY2012 FCAT.</a:t>
            </a:r>
          </a:p>
          <a:p>
            <a:endParaRPr lang="en-US" sz="1600" dirty="0" smtClean="0"/>
          </a:p>
          <a:p>
            <a:r>
              <a:rPr lang="en-US" sz="1600" dirty="0" smtClean="0"/>
              <a:t>The District will not use data from the Algebra 1 EOC due to technical concerns identified by the State.</a:t>
            </a:r>
          </a:p>
          <a:p>
            <a:endParaRPr lang="en-US" sz="1600" dirty="0" smtClean="0"/>
          </a:p>
          <a:p>
            <a:r>
              <a:rPr lang="en-US" sz="1600" dirty="0" smtClean="0"/>
              <a:t>Student growth will be weighted as 40% of teacher and 50% of school based administrator evaluations.</a:t>
            </a:r>
          </a:p>
          <a:p>
            <a:endParaRPr lang="en-US" sz="1600" dirty="0" smtClean="0"/>
          </a:p>
          <a:p>
            <a:r>
              <a:rPr lang="en-US" sz="1600" dirty="0" smtClean="0"/>
              <a:t>The District will </a:t>
            </a:r>
            <a:r>
              <a:rPr lang="en-US" sz="1600" baseline="0" dirty="0" smtClean="0"/>
              <a:t> not assign </a:t>
            </a:r>
            <a:r>
              <a:rPr lang="en-US" sz="1600" dirty="0" smtClean="0"/>
              <a:t>a teacher or a school based administrator a rating of less than Effective.</a:t>
            </a:r>
            <a:endParaRPr lang="en-US" sz="1600" dirty="0"/>
          </a:p>
        </p:txBody>
      </p:sp>
      <p:sp>
        <p:nvSpPr>
          <p:cNvPr id="4" name="Slide Number Placeholder 3"/>
          <p:cNvSpPr>
            <a:spLocks noGrp="1"/>
          </p:cNvSpPr>
          <p:nvPr>
            <p:ph type="sldNum" sz="quarter" idx="10"/>
          </p:nvPr>
        </p:nvSpPr>
        <p:spPr/>
        <p:txBody>
          <a:bodyPr/>
          <a:lstStyle/>
          <a:p>
            <a:fld id="{3A8D6F4A-0B99-4214-885B-90B69909883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8D6F4A-0B99-4214-885B-90B699098835}"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600" b="1" dirty="0" smtClean="0"/>
          </a:p>
        </p:txBody>
      </p:sp>
      <p:sp>
        <p:nvSpPr>
          <p:cNvPr id="4" name="Slide Number Placeholder 3"/>
          <p:cNvSpPr>
            <a:spLocks noGrp="1"/>
          </p:cNvSpPr>
          <p:nvPr>
            <p:ph type="sldNum" sz="quarter" idx="5"/>
          </p:nvPr>
        </p:nvSpPr>
        <p:spPr/>
        <p:txBody>
          <a:bodyPr/>
          <a:lstStyle/>
          <a:p>
            <a:pPr>
              <a:defRPr/>
            </a:pPr>
            <a:fld id="{A69DBB5D-1395-447C-AEAE-EB565ECEA65C}"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The difference between a student ‘s current test score and predicted test score is the student learning growth score.</a:t>
            </a:r>
          </a:p>
          <a:p>
            <a:endParaRPr lang="en-US" sz="1800" b="1" dirty="0" smtClean="0"/>
          </a:p>
          <a:p>
            <a:r>
              <a:rPr lang="en-US" sz="1800" b="1" dirty="0" smtClean="0"/>
              <a:t>In other words, in order to determine a student’s growth score, it is necessary to know a student’s current and predicted score.</a:t>
            </a:r>
          </a:p>
          <a:p>
            <a:endParaRPr lang="en-US" sz="1800" b="1" dirty="0" smtClean="0"/>
          </a:p>
          <a:p>
            <a:r>
              <a:rPr lang="en-US" sz="1800" b="1" dirty="0" smtClean="0"/>
              <a:t>The current score is simply the score a student received.</a:t>
            </a:r>
          </a:p>
          <a:p>
            <a:endParaRPr lang="en-US" sz="1800" b="1" dirty="0" smtClean="0"/>
          </a:p>
          <a:p>
            <a:r>
              <a:rPr lang="en-US" sz="1800" b="1" dirty="0" smtClean="0"/>
              <a:t>So what is a student’s predicted score ?  </a:t>
            </a:r>
          </a:p>
        </p:txBody>
      </p:sp>
      <p:sp>
        <p:nvSpPr>
          <p:cNvPr id="4" name="Slide Number Placeholder 3"/>
          <p:cNvSpPr>
            <a:spLocks noGrp="1"/>
          </p:cNvSpPr>
          <p:nvPr>
            <p:ph type="sldNum" sz="quarter" idx="5"/>
          </p:nvPr>
        </p:nvSpPr>
        <p:spPr/>
        <p:txBody>
          <a:bodyPr/>
          <a:lstStyle/>
          <a:p>
            <a:pPr>
              <a:defRPr/>
            </a:pPr>
            <a:fld id="{AEECDD9D-889A-4B68-8C19-45EE2839F1F0}"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The student’s predicted score is based  on a student’s prior test scores, as well as other information about the student.</a:t>
            </a:r>
          </a:p>
          <a:p>
            <a:endParaRPr lang="en-US" sz="1800" b="1" dirty="0" smtClean="0"/>
          </a:p>
          <a:p>
            <a:r>
              <a:rPr lang="en-US" sz="1800" b="1" dirty="0" smtClean="0"/>
              <a:t>Just what is this other information.</a:t>
            </a:r>
          </a:p>
        </p:txBody>
      </p:sp>
      <p:sp>
        <p:nvSpPr>
          <p:cNvPr id="4" name="Slide Number Placeholder 3"/>
          <p:cNvSpPr>
            <a:spLocks noGrp="1"/>
          </p:cNvSpPr>
          <p:nvPr>
            <p:ph type="sldNum" sz="quarter" idx="5"/>
          </p:nvPr>
        </p:nvSpPr>
        <p:spPr/>
        <p:txBody>
          <a:bodyPr/>
          <a:lstStyle/>
          <a:p>
            <a:pPr>
              <a:defRPr/>
            </a:pPr>
            <a:fld id="{A0633B43-45BF-4B2E-8EF2-6B11B7A02629}"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dirty="0" smtClean="0"/>
              <a:t>The other information was determined by the SGIC.  It includes a variety of selected student and class characteristics, including student attendance, mobility, and class size.</a:t>
            </a:r>
          </a:p>
          <a:p>
            <a:endParaRPr lang="en-US" sz="1800" b="1" dirty="0" smtClean="0"/>
          </a:p>
          <a:p>
            <a:endParaRPr lang="en-US" sz="1800" b="1" dirty="0" smtClean="0"/>
          </a:p>
        </p:txBody>
      </p:sp>
      <p:sp>
        <p:nvSpPr>
          <p:cNvPr id="4" name="Slide Number Placeholder 3"/>
          <p:cNvSpPr>
            <a:spLocks noGrp="1"/>
          </p:cNvSpPr>
          <p:nvPr>
            <p:ph type="sldNum" sz="quarter" idx="5"/>
          </p:nvPr>
        </p:nvSpPr>
        <p:spPr/>
        <p:txBody>
          <a:bodyPr/>
          <a:lstStyle/>
          <a:p>
            <a:pPr>
              <a:defRPr/>
            </a:pPr>
            <a:fld id="{E4C8AEDB-63CE-4E2B-841D-6D9FB79D77F5}"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6.xml"/><Relationship Id="rId7" Type="http://schemas.openxmlformats.org/officeDocument/2006/relationships/diagramLayout" Target="../diagrams/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diagramData" Target="../diagrams/data2.xml"/><Relationship Id="rId5" Type="http://schemas.openxmlformats.org/officeDocument/2006/relationships/image" Target="../media/image6.jpeg"/><Relationship Id="rId4" Type="http://schemas.openxmlformats.org/officeDocument/2006/relationships/notesSlide" Target="../notesSlides/notesSlide5.xml"/><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11.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hyperlink" Target="http://www.fldoe.org/committees/sg.asp" TargetMode="External"/><Relationship Id="rId4" Type="http://schemas.openxmlformats.org/officeDocument/2006/relationships/hyperlink" Target="http://www.flsenate.gov/Committees/BillSummaries/2011/html/0736ED"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3.png"/><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3.pn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jpeg"/><Relationship Id="rId5" Type="http://schemas.openxmlformats.org/officeDocument/2006/relationships/image" Target="../media/image13.png"/><Relationship Id="rId4"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jpeg"/><Relationship Id="rId5" Type="http://schemas.openxmlformats.org/officeDocument/2006/relationships/image" Target="../media/image13.png"/><Relationship Id="rId4"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6.xml"/><Relationship Id="rId7" Type="http://schemas.openxmlformats.org/officeDocument/2006/relationships/image" Target="../media/image15.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chart" Target="../charts/chart9.xml"/><Relationship Id="rId4"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88.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89.xml"/></Relationships>
</file>

<file path=ppt/slides/_rels/slide45.xml.rels><?xml version="1.0" encoding="UTF-8" standalone="yes"?>
<Relationships xmlns="http://schemas.openxmlformats.org/package/2006/relationships"><Relationship Id="rId8" Type="http://schemas.openxmlformats.org/officeDocument/2006/relationships/hyperlink" Target="http://www.fldoe.org/committees/pdf/PresentationValue-addedModel.pdf" TargetMode="External"/><Relationship Id="rId3" Type="http://schemas.openxmlformats.org/officeDocument/2006/relationships/hyperlink" Target="http://www.palmbeachschools.org/dre/" TargetMode="External"/><Relationship Id="rId7" Type="http://schemas.openxmlformats.org/officeDocument/2006/relationships/hyperlink" Target="http://www.fldoe.org/committees/doc/Value-Added-Model-Technical-Report.docx" TargetMode="External"/><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hyperlink" Target="https://vodcast.palmbeachschools.org/player/LBROL" TargetMode="External"/><Relationship Id="rId5" Type="http://schemas.openxmlformats.org/officeDocument/2006/relationships/hyperlink" Target="http://www.fldoe.org/committees/doc/Value-Added-Model-White-Paper.doc" TargetMode="External"/><Relationship Id="rId10" Type="http://schemas.openxmlformats.org/officeDocument/2006/relationships/hyperlink" Target="http://varc.wceruw.org/tutorials/Oak/index.htm" TargetMode="External"/><Relationship Id="rId4" Type="http://schemas.openxmlformats.org/officeDocument/2006/relationships/hyperlink" Target="http://www.fldoe.org/committees/sg.asp" TargetMode="External"/><Relationship Id="rId9" Type="http://schemas.openxmlformats.org/officeDocument/2006/relationships/hyperlink" Target="http://www.palmbeachschools.org/dre/documents/FCAT_Course_Codes_VAM.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Mark.howard.1@palmbeachschools.org" TargetMode="External"/><Relationship Id="rId2" Type="http://schemas.openxmlformats.org/officeDocument/2006/relationships/slideLayout" Target="../slideLayouts/slideLayout2.xml"/><Relationship Id="rId1" Type="http://schemas.openxmlformats.org/officeDocument/2006/relationships/tags" Target="../tags/tag91.xml"/><Relationship Id="rId5" Type="http://schemas.openxmlformats.org/officeDocument/2006/relationships/hyperlink" Target="mailto:diane.wyatt@palmbeachschools.org" TargetMode="External"/><Relationship Id="rId4" Type="http://schemas.openxmlformats.org/officeDocument/2006/relationships/hyperlink" Target="mailto:Kathy.orloff@palmbeachschools.org"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jpeg"/><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chart" Target="../charts/chart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57200" y="914400"/>
            <a:ext cx="8001000" cy="2438400"/>
          </a:xfrm>
        </p:spPr>
        <p:txBody>
          <a:bodyPr>
            <a:normAutofit/>
          </a:bodyPr>
          <a:lstStyle/>
          <a:p>
            <a:r>
              <a:rPr lang="en-US" b="1" dirty="0" smtClean="0">
                <a:effectLst>
                  <a:outerShdw blurRad="38100" dist="38100" dir="2700000" algn="tl">
                    <a:srgbClr val="000000">
                      <a:alpha val="43137"/>
                    </a:srgbClr>
                  </a:outerShdw>
                </a:effectLst>
              </a:rPr>
              <a:t>Florida Department of Education </a:t>
            </a:r>
            <a:r>
              <a:rPr lang="en-US" sz="2000" b="1" dirty="0" smtClean="0">
                <a:effectLst>
                  <a:outerShdw blurRad="38100" dist="38100" dir="2700000" algn="tl">
                    <a:srgbClr val="000000">
                      <a:alpha val="43137"/>
                    </a:srgbClr>
                  </a:outerShdw>
                </a:effectLst>
              </a:rPr>
              <a:t/>
            </a:r>
            <a:br>
              <a:rPr lang="en-US" sz="2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Value-added Model (VAM)</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3429000"/>
            <a:ext cx="8153400" cy="1676400"/>
          </a:xfrm>
        </p:spPr>
        <p:txBody>
          <a:bodyPr>
            <a:normAutofit/>
          </a:bodyPr>
          <a:lstStyle/>
          <a:p>
            <a:r>
              <a:rPr lang="en-US" b="1" dirty="0" smtClean="0"/>
              <a:t>FY2012 </a:t>
            </a:r>
            <a:br>
              <a:rPr lang="en-US" b="1" dirty="0" smtClean="0"/>
            </a:br>
            <a:r>
              <a:rPr lang="en-US" b="1" dirty="0" smtClean="0"/>
              <a:t>Using Student Growth in </a:t>
            </a:r>
            <a:r>
              <a:rPr lang="en-US" sz="3000" b="1" dirty="0" smtClean="0"/>
              <a:t>Teacher and</a:t>
            </a:r>
            <a:br>
              <a:rPr lang="en-US" sz="3000" b="1" dirty="0" smtClean="0"/>
            </a:br>
            <a:r>
              <a:rPr lang="en-US" sz="3000" b="1" dirty="0" smtClean="0"/>
              <a:t>School Based Administrator Evaluations</a:t>
            </a:r>
            <a:endParaRPr lang="en-US" b="1" dirty="0"/>
          </a:p>
        </p:txBody>
      </p:sp>
      <p:pic>
        <p:nvPicPr>
          <p:cNvPr id="4" name="Picture 2" descr="G:\Logos\Web Logo_PBSD_2010_128X.jpg"/>
          <p:cNvPicPr>
            <a:picLocks noChangeAspect="1" noChangeArrowheads="1"/>
          </p:cNvPicPr>
          <p:nvPr>
            <p:custDataLst>
              <p:tags r:id="rId3"/>
            </p:custDataLst>
          </p:nvPr>
        </p:nvPicPr>
        <p:blipFill>
          <a:blip r:embed="rId6"/>
          <a:srcRect/>
          <a:stretch>
            <a:fillRect/>
          </a:stretch>
        </p:blipFill>
        <p:spPr bwMode="auto">
          <a:xfrm>
            <a:off x="3886200" y="5257800"/>
            <a:ext cx="1219200" cy="1219200"/>
          </a:xfrm>
          <a:prstGeom prst="rect">
            <a:avLst/>
          </a:prstGeom>
          <a:noFill/>
          <a:ln w="9525">
            <a:noFill/>
            <a:miter lim="800000"/>
            <a:headEnd/>
            <a:tailEnd/>
          </a:ln>
          <a:effectLst>
            <a:reflection blurRad="6350" stA="52000" endA="300" endPos="35000" dir="5400000" sy="-100000" algn="bl" rotWithShape="0"/>
          </a:effectLst>
        </p:spPr>
      </p:pic>
    </p:spTree>
    <p:custDataLst>
      <p:tags r:id="rId1"/>
    </p:custDataLst>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4800" b="1" dirty="0" smtClean="0"/>
              <a:t>A More Complete Picture </a:t>
            </a:r>
            <a:br>
              <a:rPr lang="en-US" sz="4800" b="1" dirty="0" smtClean="0"/>
            </a:br>
            <a:r>
              <a:rPr lang="en-US" sz="4800" b="1" dirty="0" smtClean="0"/>
              <a:t>of Student Learning</a:t>
            </a:r>
            <a:endParaRPr lang="en-US" sz="4800" b="1" dirty="0"/>
          </a:p>
        </p:txBody>
      </p:sp>
      <p:graphicFrame>
        <p:nvGraphicFramePr>
          <p:cNvPr id="5" name="Diagram 4"/>
          <p:cNvGraphicFramePr/>
          <p:nvPr>
            <p:custDataLst>
              <p:tags r:id="rId2"/>
            </p:custData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191000" y="3248561"/>
            <a:ext cx="609600" cy="1323439"/>
          </a:xfrm>
          <a:prstGeom prst="rect">
            <a:avLst/>
          </a:prstGeom>
          <a:noFill/>
        </p:spPr>
        <p:txBody>
          <a:bodyPr wrap="square" rtlCol="0">
            <a:spAutoFit/>
          </a:bodyPr>
          <a:lstStyle/>
          <a:p>
            <a:r>
              <a:rPr lang="en-US" sz="8000" b="1" dirty="0" smtClean="0"/>
              <a:t>&amp;</a:t>
            </a:r>
            <a:endParaRPr lang="en-US" sz="8000" b="1" dirty="0"/>
          </a:p>
        </p:txBody>
      </p:sp>
    </p:spTree>
    <p:custDataLst>
      <p:tags r:id="rId1"/>
    </p:custDataLst>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pic>
        <p:nvPicPr>
          <p:cNvPr id="1028" name="Picture 4" descr="C:\Users\howardm\AppData\Local\Microsoft\Windows\Temporary Internet Files\Content.IE5\NA3N16A3\MP900438620[1].jpg"/>
          <p:cNvPicPr>
            <a:picLocks noChangeAspect="1" noChangeArrowheads="1"/>
          </p:cNvPicPr>
          <p:nvPr/>
        </p:nvPicPr>
        <p:blipFill>
          <a:blip r:embed="rId5">
            <a:lum bright="40000" contrast="-40000"/>
          </a:blip>
          <a:srcRect/>
          <a:stretch>
            <a:fillRect/>
          </a:stretch>
        </p:blipFill>
        <p:spPr bwMode="auto">
          <a:xfrm>
            <a:off x="-381000" y="0"/>
            <a:ext cx="10331277" cy="6858000"/>
          </a:xfrm>
          <a:prstGeom prst="rect">
            <a:avLst/>
          </a:prstGeom>
          <a:noFill/>
        </p:spPr>
      </p:pic>
      <p:graphicFrame>
        <p:nvGraphicFramePr>
          <p:cNvPr id="10" name="Diagram 9"/>
          <p:cNvGraphicFramePr/>
          <p:nvPr>
            <p:custDataLst>
              <p:tags r:id="rId2"/>
            </p:custDataLst>
          </p:nvPr>
        </p:nvGraphicFramePr>
        <p:xfrm>
          <a:off x="-304800" y="0"/>
          <a:ext cx="9448800"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DCFCC0C3-6003-4467-9F0C-137234457450}"/>
                                            </p:graphicEl>
                                          </p:spTgt>
                                        </p:tgtEl>
                                        <p:attrNameLst>
                                          <p:attrName>style.visibility</p:attrName>
                                        </p:attrNameLst>
                                      </p:cBhvr>
                                      <p:to>
                                        <p:strVal val="visible"/>
                                      </p:to>
                                    </p:set>
                                    <p:animEffect transition="in" filter="wipe(down)">
                                      <p:cBhvr>
                                        <p:cTn id="7" dur="500"/>
                                        <p:tgtEl>
                                          <p:spTgt spid="10">
                                            <p:graphicEl>
                                              <a:dgm id="{DCFCC0C3-6003-4467-9F0C-13723445745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dgm id="{BEBE706D-B858-4F28-8DCD-54EC17194C22}"/>
                                            </p:graphicEl>
                                          </p:spTgt>
                                        </p:tgtEl>
                                        <p:attrNameLst>
                                          <p:attrName>style.visibility</p:attrName>
                                        </p:attrNameLst>
                                      </p:cBhvr>
                                      <p:to>
                                        <p:strVal val="visible"/>
                                      </p:to>
                                    </p:set>
                                    <p:animEffect transition="in" filter="wipe(down)">
                                      <p:cBhvr>
                                        <p:cTn id="12" dur="500"/>
                                        <p:tgtEl>
                                          <p:spTgt spid="10">
                                            <p:graphicEl>
                                              <a:dgm id="{BEBE706D-B858-4F28-8DCD-54EC17194C2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graphicEl>
                                              <a:dgm id="{D60DDD64-6458-4751-9024-45A6493D27D5}"/>
                                            </p:graphicEl>
                                          </p:spTgt>
                                        </p:tgtEl>
                                        <p:attrNameLst>
                                          <p:attrName>style.visibility</p:attrName>
                                        </p:attrNameLst>
                                      </p:cBhvr>
                                      <p:to>
                                        <p:strVal val="visible"/>
                                      </p:to>
                                    </p:set>
                                    <p:animEffect transition="in" filter="wipe(down)">
                                      <p:cBhvr>
                                        <p:cTn id="15" dur="500"/>
                                        <p:tgtEl>
                                          <p:spTgt spid="10">
                                            <p:graphicEl>
                                              <a:dgm id="{D60DDD64-6458-4751-9024-45A6493D27D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graphicEl>
                                              <a:dgm id="{3E7E8AF2-1DCB-4FCE-9A4E-44C43D13A31D}"/>
                                            </p:graphicEl>
                                          </p:spTgt>
                                        </p:tgtEl>
                                        <p:attrNameLst>
                                          <p:attrName>style.visibility</p:attrName>
                                        </p:attrNameLst>
                                      </p:cBhvr>
                                      <p:to>
                                        <p:strVal val="visible"/>
                                      </p:to>
                                    </p:set>
                                    <p:animEffect transition="in" filter="wipe(down)">
                                      <p:cBhvr>
                                        <p:cTn id="20" dur="500"/>
                                        <p:tgtEl>
                                          <p:spTgt spid="10">
                                            <p:graphicEl>
                                              <a:dgm id="{3E7E8AF2-1DCB-4FCE-9A4E-44C43D13A31D}"/>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graphicEl>
                                              <a:dgm id="{992E1486-59C5-4273-B004-7022FD9D7492}"/>
                                            </p:graphicEl>
                                          </p:spTgt>
                                        </p:tgtEl>
                                        <p:attrNameLst>
                                          <p:attrName>style.visibility</p:attrName>
                                        </p:attrNameLst>
                                      </p:cBhvr>
                                      <p:to>
                                        <p:strVal val="visible"/>
                                      </p:to>
                                    </p:set>
                                    <p:animEffect transition="in" filter="wipe(down)">
                                      <p:cBhvr>
                                        <p:cTn id="23" dur="500"/>
                                        <p:tgtEl>
                                          <p:spTgt spid="10">
                                            <p:graphicEl>
                                              <a:dgm id="{992E1486-59C5-4273-B004-7022FD9D749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graphicEl>
                                              <a:dgm id="{C687AA74-9D9C-4CC0-B179-4DEF6122EFE3}"/>
                                            </p:graphicEl>
                                          </p:spTgt>
                                        </p:tgtEl>
                                        <p:attrNameLst>
                                          <p:attrName>style.visibility</p:attrName>
                                        </p:attrNameLst>
                                      </p:cBhvr>
                                      <p:to>
                                        <p:strVal val="visible"/>
                                      </p:to>
                                    </p:set>
                                    <p:animEffect transition="in" filter="wipe(down)">
                                      <p:cBhvr>
                                        <p:cTn id="28" dur="500"/>
                                        <p:tgtEl>
                                          <p:spTgt spid="10">
                                            <p:graphicEl>
                                              <a:dgm id="{C687AA74-9D9C-4CC0-B179-4DEF6122EFE3}"/>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graphicEl>
                                              <a:dgm id="{5EA8381D-8B64-4395-9B86-66EF23639273}"/>
                                            </p:graphicEl>
                                          </p:spTgt>
                                        </p:tgtEl>
                                        <p:attrNameLst>
                                          <p:attrName>style.visibility</p:attrName>
                                        </p:attrNameLst>
                                      </p:cBhvr>
                                      <p:to>
                                        <p:strVal val="visible"/>
                                      </p:to>
                                    </p:set>
                                    <p:animEffect transition="in" filter="wipe(down)">
                                      <p:cBhvr>
                                        <p:cTn id="31" dur="500"/>
                                        <p:tgtEl>
                                          <p:spTgt spid="10">
                                            <p:graphicEl>
                                              <a:dgm id="{5EA8381D-8B64-4395-9B86-66EF2363927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graphicEl>
                                              <a:dgm id="{1828E519-945B-4387-B5CC-EA985EC05DB4}"/>
                                            </p:graphicEl>
                                          </p:spTgt>
                                        </p:tgtEl>
                                        <p:attrNameLst>
                                          <p:attrName>style.visibility</p:attrName>
                                        </p:attrNameLst>
                                      </p:cBhvr>
                                      <p:to>
                                        <p:strVal val="visible"/>
                                      </p:to>
                                    </p:set>
                                    <p:animEffect transition="in" filter="wipe(down)">
                                      <p:cBhvr>
                                        <p:cTn id="36" dur="500"/>
                                        <p:tgtEl>
                                          <p:spTgt spid="10">
                                            <p:graphicEl>
                                              <a:dgm id="{1828E519-945B-4387-B5CC-EA985EC05DB4}"/>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graphicEl>
                                              <a:dgm id="{D268A600-2BAD-4938-B43B-20BFC0734B72}"/>
                                            </p:graphicEl>
                                          </p:spTgt>
                                        </p:tgtEl>
                                        <p:attrNameLst>
                                          <p:attrName>style.visibility</p:attrName>
                                        </p:attrNameLst>
                                      </p:cBhvr>
                                      <p:to>
                                        <p:strVal val="visible"/>
                                      </p:to>
                                    </p:set>
                                    <p:animEffect transition="in" filter="wipe(down)">
                                      <p:cBhvr>
                                        <p:cTn id="39" dur="500"/>
                                        <p:tgtEl>
                                          <p:spTgt spid="10">
                                            <p:graphicEl>
                                              <a:dgm id="{D268A600-2BAD-4938-B43B-20BFC0734B7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graphicEl>
                                              <a:dgm id="{B8BEA505-BF54-44DC-82F7-8E20630AB941}"/>
                                            </p:graphicEl>
                                          </p:spTgt>
                                        </p:tgtEl>
                                        <p:attrNameLst>
                                          <p:attrName>style.visibility</p:attrName>
                                        </p:attrNameLst>
                                      </p:cBhvr>
                                      <p:to>
                                        <p:strVal val="visible"/>
                                      </p:to>
                                    </p:set>
                                    <p:animEffect transition="in" filter="wipe(down)">
                                      <p:cBhvr>
                                        <p:cTn id="44" dur="500"/>
                                        <p:tgtEl>
                                          <p:spTgt spid="10">
                                            <p:graphicEl>
                                              <a:dgm id="{B8BEA505-BF54-44DC-82F7-8E20630AB941}"/>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graphicEl>
                                              <a:dgm id="{B3A15A86-413B-4892-868F-B2E85C224513}"/>
                                            </p:graphicEl>
                                          </p:spTgt>
                                        </p:tgtEl>
                                        <p:attrNameLst>
                                          <p:attrName>style.visibility</p:attrName>
                                        </p:attrNameLst>
                                      </p:cBhvr>
                                      <p:to>
                                        <p:strVal val="visible"/>
                                      </p:to>
                                    </p:set>
                                    <p:animEffect transition="in" filter="wipe(down)">
                                      <p:cBhvr>
                                        <p:cTn id="47" dur="500"/>
                                        <p:tgtEl>
                                          <p:spTgt spid="10">
                                            <p:graphicEl>
                                              <a:dgm id="{B3A15A86-413B-4892-868F-B2E85C22451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graphicEl>
                                              <a:dgm id="{028CD71B-1B0B-41AE-98BB-4B3C69F073BD}"/>
                                            </p:graphicEl>
                                          </p:spTgt>
                                        </p:tgtEl>
                                        <p:attrNameLst>
                                          <p:attrName>style.visibility</p:attrName>
                                        </p:attrNameLst>
                                      </p:cBhvr>
                                      <p:to>
                                        <p:strVal val="visible"/>
                                      </p:to>
                                    </p:set>
                                    <p:animEffect transition="in" filter="wipe(down)">
                                      <p:cBhvr>
                                        <p:cTn id="52" dur="500"/>
                                        <p:tgtEl>
                                          <p:spTgt spid="10">
                                            <p:graphicEl>
                                              <a:dgm id="{028CD71B-1B0B-41AE-98BB-4B3C69F073BD}"/>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graphicEl>
                                              <a:dgm id="{CDDBAB11-F5BA-4C1E-8F95-85E376050FF0}"/>
                                            </p:graphicEl>
                                          </p:spTgt>
                                        </p:tgtEl>
                                        <p:attrNameLst>
                                          <p:attrName>style.visibility</p:attrName>
                                        </p:attrNameLst>
                                      </p:cBhvr>
                                      <p:to>
                                        <p:strVal val="visible"/>
                                      </p:to>
                                    </p:set>
                                    <p:animEffect transition="in" filter="wipe(down)">
                                      <p:cBhvr>
                                        <p:cTn id="55" dur="500"/>
                                        <p:tgtEl>
                                          <p:spTgt spid="10">
                                            <p:graphicEl>
                                              <a:dgm id="{CDDBAB11-F5BA-4C1E-8F95-85E376050FF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graphicEl>
                                              <a:dgm id="{C2A7B545-1106-490E-A9AF-1FA63FFC557F}"/>
                                            </p:graphicEl>
                                          </p:spTgt>
                                        </p:tgtEl>
                                        <p:attrNameLst>
                                          <p:attrName>style.visibility</p:attrName>
                                        </p:attrNameLst>
                                      </p:cBhvr>
                                      <p:to>
                                        <p:strVal val="visible"/>
                                      </p:to>
                                    </p:set>
                                    <p:animEffect transition="in" filter="wipe(down)">
                                      <p:cBhvr>
                                        <p:cTn id="60" dur="500"/>
                                        <p:tgtEl>
                                          <p:spTgt spid="10">
                                            <p:graphicEl>
                                              <a:dgm id="{C2A7B545-1106-490E-A9AF-1FA63FFC557F}"/>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0">
                                            <p:graphicEl>
                                              <a:dgm id="{0688240B-77F4-417C-9994-9CCF7A5981C0}"/>
                                            </p:graphicEl>
                                          </p:spTgt>
                                        </p:tgtEl>
                                        <p:attrNameLst>
                                          <p:attrName>style.visibility</p:attrName>
                                        </p:attrNameLst>
                                      </p:cBhvr>
                                      <p:to>
                                        <p:strVal val="visible"/>
                                      </p:to>
                                    </p:set>
                                    <p:animEffect transition="in" filter="wipe(down)">
                                      <p:cBhvr>
                                        <p:cTn id="63" dur="500"/>
                                        <p:tgtEl>
                                          <p:spTgt spid="10">
                                            <p:graphicEl>
                                              <a:dgm id="{0688240B-77F4-417C-9994-9CCF7A5981C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0">
                                            <p:graphicEl>
                                              <a:dgm id="{D2EF7662-8A09-48C0-A9D0-44639C0AA919}"/>
                                            </p:graphicEl>
                                          </p:spTgt>
                                        </p:tgtEl>
                                        <p:attrNameLst>
                                          <p:attrName>style.visibility</p:attrName>
                                        </p:attrNameLst>
                                      </p:cBhvr>
                                      <p:to>
                                        <p:strVal val="visible"/>
                                      </p:to>
                                    </p:set>
                                    <p:animEffect transition="in" filter="wipe(down)">
                                      <p:cBhvr>
                                        <p:cTn id="68" dur="500"/>
                                        <p:tgtEl>
                                          <p:spTgt spid="10">
                                            <p:graphicEl>
                                              <a:dgm id="{D2EF7662-8A09-48C0-A9D0-44639C0AA919}"/>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
                                            <p:graphicEl>
                                              <a:dgm id="{A4FA5AFE-C289-402B-B469-1C21C950CCD4}"/>
                                            </p:graphicEl>
                                          </p:spTgt>
                                        </p:tgtEl>
                                        <p:attrNameLst>
                                          <p:attrName>style.visibility</p:attrName>
                                        </p:attrNameLst>
                                      </p:cBhvr>
                                      <p:to>
                                        <p:strVal val="visible"/>
                                      </p:to>
                                    </p:set>
                                    <p:animEffect transition="in" filter="wipe(down)">
                                      <p:cBhvr>
                                        <p:cTn id="71" dur="500"/>
                                        <p:tgtEl>
                                          <p:spTgt spid="10">
                                            <p:graphicEl>
                                              <a:dgm id="{A4FA5AFE-C289-402B-B469-1C21C950CC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3"/>
          <p:cNvSpPr>
            <a:spLocks noGrp="1"/>
          </p:cNvSpPr>
          <p:nvPr>
            <p:ph type="title"/>
          </p:nvPr>
        </p:nvSpPr>
        <p:spPr/>
        <p:txBody>
          <a:bodyPr rtlCol="0">
            <a:normAutofit fontScale="90000"/>
          </a:bodyPr>
          <a:lstStyle/>
          <a:p>
            <a:pPr eaLnBrk="1" fontAlgn="auto" hangingPunct="1">
              <a:spcAft>
                <a:spcPts val="0"/>
              </a:spcAft>
              <a:defRPr/>
            </a:pPr>
            <a:r>
              <a:rPr lang="en-US" sz="4800" b="1" dirty="0" smtClean="0"/>
              <a:t>VAM &amp; Student Learning Growth</a:t>
            </a:r>
          </a:p>
        </p:txBody>
      </p:sp>
      <p:sp>
        <p:nvSpPr>
          <p:cNvPr id="5" name="Content Placeholder 4"/>
          <p:cNvSpPr>
            <a:spLocks noGrp="1"/>
          </p:cNvSpPr>
          <p:nvPr>
            <p:ph sz="half" idx="1"/>
          </p:nvPr>
        </p:nvSpPr>
        <p:spPr>
          <a:xfrm>
            <a:off x="457200" y="1600200"/>
            <a:ext cx="7467600" cy="4525963"/>
          </a:xfrm>
        </p:spPr>
        <p:txBody>
          <a:bodyPr/>
          <a:lstStyle/>
          <a:p>
            <a:pPr eaLnBrk="1" hangingPunct="1"/>
            <a:r>
              <a:rPr lang="en-US" sz="3200" b="1" dirty="0" smtClean="0"/>
              <a:t>Contribution to a change in a student’s achievement on standardized test</a:t>
            </a:r>
            <a:br>
              <a:rPr lang="en-US" sz="3200" b="1" dirty="0" smtClean="0"/>
            </a:br>
            <a:endParaRPr lang="en-US" sz="3200" b="1" dirty="0" smtClean="0"/>
          </a:p>
          <a:p>
            <a:pPr eaLnBrk="1" hangingPunct="1"/>
            <a:r>
              <a:rPr lang="en-US" sz="3200" b="1" dirty="0" smtClean="0"/>
              <a:t>Calculated from a measure of student learning growth over time</a:t>
            </a:r>
          </a:p>
        </p:txBody>
      </p:sp>
      <p:pic>
        <p:nvPicPr>
          <p:cNvPr id="28676" name="Picture 7" descr="C:\Documents and Settings\Howardm\Local Settings\Temporary Internet Files\Content.IE5\Y282YRBY\MC900433845[1].png"/>
          <p:cNvPicPr>
            <a:picLocks noChangeAspect="1" noChangeArrowheads="1"/>
          </p:cNvPicPr>
          <p:nvPr/>
        </p:nvPicPr>
        <p:blipFill>
          <a:blip r:embed="rId4"/>
          <a:srcRect/>
          <a:stretch>
            <a:fillRect/>
          </a:stretch>
        </p:blipFill>
        <p:spPr bwMode="auto">
          <a:xfrm>
            <a:off x="7086600" y="3048000"/>
            <a:ext cx="1676400" cy="1676400"/>
          </a:xfrm>
          <a:prstGeom prst="rect">
            <a:avLst/>
          </a:prstGeom>
          <a:noFill/>
          <a:ln w="9525">
            <a:noFill/>
            <a:miter lim="800000"/>
            <a:headEnd/>
            <a:tailEnd/>
          </a:ln>
        </p:spPr>
      </p:pic>
      <p:pic>
        <p:nvPicPr>
          <p:cNvPr id="28677" name="Picture 10" descr="STUD_icon.png"/>
          <p:cNvPicPr>
            <a:picLocks noChangeAspect="1"/>
          </p:cNvPicPr>
          <p:nvPr/>
        </p:nvPicPr>
        <p:blipFill>
          <a:blip r:embed="rId5"/>
          <a:srcRect/>
          <a:stretch>
            <a:fillRect/>
          </a:stretch>
        </p:blipFill>
        <p:spPr bwMode="auto">
          <a:xfrm>
            <a:off x="7772400" y="1600200"/>
            <a:ext cx="1066800" cy="1066800"/>
          </a:xfrm>
          <a:prstGeom prst="rect">
            <a:avLst/>
          </a:prstGeom>
          <a:noFill/>
          <a:ln w="9525">
            <a:noFill/>
            <a:miter lim="800000"/>
            <a:headEnd/>
            <a:tailEnd/>
          </a:ln>
        </p:spPr>
      </p:pic>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45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45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6370805" y="6581001"/>
            <a:ext cx="2773195" cy="276999"/>
          </a:xfrm>
          <a:prstGeom prst="rect">
            <a:avLst/>
          </a:prstGeom>
        </p:spPr>
        <p:txBody>
          <a:bodyPr wrap="none">
            <a:spAutoFit/>
          </a:bodyPr>
          <a:lstStyle/>
          <a:p>
            <a:r>
              <a:rPr lang="en-US" sz="1200" dirty="0" smtClean="0"/>
              <a:t>http://www.fldoe.org/committees/sg.asp</a:t>
            </a:r>
            <a:endParaRPr lang="en-US" sz="1200" dirty="0"/>
          </a:p>
        </p:txBody>
      </p:sp>
      <p:pic>
        <p:nvPicPr>
          <p:cNvPr id="13"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43000" y="4865703"/>
            <a:ext cx="6781800" cy="1382697"/>
          </a:xfrm>
          <a:prstGeom prst="rect">
            <a:avLst/>
          </a:prstGeom>
          <a:noFill/>
        </p:spPr>
      </p:pic>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le 1"/>
          <p:cNvSpPr>
            <a:spLocks noGrp="1"/>
          </p:cNvSpPr>
          <p:nvPr>
            <p:ph type="title"/>
          </p:nvPr>
        </p:nvSpPr>
        <p:spPr>
          <a:xfrm>
            <a:off x="0" y="0"/>
            <a:ext cx="9144000" cy="1295400"/>
          </a:xfrm>
        </p:spPr>
        <p:txBody>
          <a:bodyPr rtlCol="0">
            <a:normAutofit fontScale="90000"/>
          </a:bodyPr>
          <a:lstStyle/>
          <a:p>
            <a:pPr eaLnBrk="1" fontAlgn="auto" hangingPunct="1">
              <a:spcAft>
                <a:spcPts val="0"/>
              </a:spcAft>
              <a:defRPr/>
            </a:pPr>
            <a:r>
              <a:rPr lang="en-US" b="1" dirty="0" smtClean="0"/>
              <a:t>What is the </a:t>
            </a:r>
            <a:br>
              <a:rPr lang="en-US" b="1" dirty="0" smtClean="0"/>
            </a:br>
            <a:r>
              <a:rPr lang="en-US" b="1" dirty="0" smtClean="0"/>
              <a:t>Student Learning Growth Score?</a:t>
            </a:r>
          </a:p>
        </p:txBody>
      </p:sp>
      <p:sp>
        <p:nvSpPr>
          <p:cNvPr id="50178" name="Content Placeholder 2"/>
          <p:cNvSpPr>
            <a:spLocks noGrp="1"/>
          </p:cNvSpPr>
          <p:nvPr>
            <p:ph idx="1"/>
          </p:nvPr>
        </p:nvSpPr>
        <p:spPr>
          <a:xfrm>
            <a:off x="0" y="2286000"/>
            <a:ext cx="9144000" cy="1600200"/>
          </a:xfrm>
        </p:spPr>
        <p:txBody>
          <a:bodyPr rtlCol="0">
            <a:normAutofit fontScale="85000" lnSpcReduction="20000"/>
          </a:bodyPr>
          <a:lstStyle/>
          <a:p>
            <a:pPr algn="ctr" eaLnBrk="1" fontAlgn="auto" hangingPunct="1">
              <a:spcAft>
                <a:spcPts val="0"/>
              </a:spcAft>
              <a:buFont typeface="Arial" charset="0"/>
              <a:buNone/>
              <a:defRPr/>
            </a:pPr>
            <a:r>
              <a:rPr lang="en-US" sz="4000" dirty="0" smtClean="0"/>
              <a:t>	The difference between </a:t>
            </a:r>
          </a:p>
          <a:p>
            <a:pPr algn="ctr" eaLnBrk="1" fontAlgn="auto" hangingPunct="1">
              <a:spcAft>
                <a:spcPts val="0"/>
              </a:spcAft>
              <a:buFont typeface="Arial" charset="0"/>
              <a:buNone/>
              <a:defRPr/>
            </a:pPr>
            <a:r>
              <a:rPr lang="en-US" sz="4000" b="1" dirty="0" smtClean="0"/>
              <a:t>Current test score </a:t>
            </a:r>
            <a:r>
              <a:rPr lang="en-US" sz="4000" dirty="0" smtClean="0"/>
              <a:t>and </a:t>
            </a:r>
          </a:p>
          <a:p>
            <a:pPr algn="ctr" eaLnBrk="1" fontAlgn="auto" hangingPunct="1">
              <a:spcAft>
                <a:spcPts val="0"/>
              </a:spcAft>
              <a:buFont typeface="Arial" charset="0"/>
              <a:buNone/>
              <a:defRPr/>
            </a:pPr>
            <a:r>
              <a:rPr lang="en-US" sz="4000" b="1" dirty="0" smtClean="0"/>
              <a:t>Predicted test score </a:t>
            </a:r>
          </a:p>
          <a:p>
            <a:pPr eaLnBrk="1" fontAlgn="auto" hangingPunct="1">
              <a:spcAft>
                <a:spcPts val="0"/>
              </a:spcAft>
              <a:buFont typeface="Arial" charset="0"/>
              <a:buNone/>
              <a:defRPr/>
            </a:pPr>
            <a:endParaRPr lang="en-US" sz="4000" u="sng" baseline="-25000" dirty="0" smtClean="0"/>
          </a:p>
          <a:p>
            <a:pPr eaLnBrk="1" fontAlgn="auto" hangingPunct="1">
              <a:spcAft>
                <a:spcPts val="0"/>
              </a:spcAft>
              <a:buFont typeface="Arial" charset="0"/>
              <a:buNone/>
              <a:defRPr/>
            </a:pPr>
            <a:endParaRPr lang="en-US" sz="4000" u="sng" baseline="-25000" dirty="0" smtClean="0"/>
          </a:p>
        </p:txBody>
      </p:sp>
      <p:sp>
        <p:nvSpPr>
          <p:cNvPr id="4" name="Title 1"/>
          <p:cNvSpPr txBox="1">
            <a:spLocks/>
          </p:cNvSpPr>
          <p:nvPr/>
        </p:nvSpPr>
        <p:spPr>
          <a:xfrm>
            <a:off x="914400" y="4648200"/>
            <a:ext cx="7315200" cy="1752600"/>
          </a:xfrm>
          <a:prstGeom prst="rect">
            <a:avLst/>
          </a:prstGeom>
        </p:spPr>
        <p:txBody>
          <a:bodyPr anchor="ctr"/>
          <a:lstStyle/>
          <a:p>
            <a:pPr algn="ctr" fontAlgn="auto">
              <a:spcAft>
                <a:spcPts val="0"/>
              </a:spcAft>
              <a:defRPr/>
            </a:pPr>
            <a:r>
              <a:rPr lang="en-US" sz="4800" b="1" dirty="0">
                <a:latin typeface="Arial Narrow" pitchFamily="34" charset="0"/>
                <a:ea typeface="+mj-ea"/>
                <a:cs typeface="+mj-cs"/>
              </a:rPr>
              <a:t>What is the </a:t>
            </a:r>
            <a:br>
              <a:rPr lang="en-US" sz="4800" b="1" dirty="0">
                <a:latin typeface="Arial Narrow" pitchFamily="34" charset="0"/>
                <a:ea typeface="+mj-ea"/>
                <a:cs typeface="+mj-cs"/>
              </a:rPr>
            </a:br>
            <a:r>
              <a:rPr lang="en-US" sz="4800" b="1" dirty="0">
                <a:latin typeface="Arial Narrow" pitchFamily="34" charset="0"/>
                <a:ea typeface="+mj-ea"/>
                <a:cs typeface="+mj-cs"/>
              </a:rPr>
              <a:t>Predicted Student Score?</a:t>
            </a:r>
            <a:endParaRPr lang="en-US" sz="4800" dirty="0">
              <a:latin typeface="Arial Narrow" pitchFamily="34" charset="0"/>
              <a:ea typeface="+mj-ea"/>
              <a:cs typeface="+mj-cs"/>
            </a:endParaRP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itle 1"/>
          <p:cNvSpPr>
            <a:spLocks noGrp="1"/>
          </p:cNvSpPr>
          <p:nvPr>
            <p:ph type="title"/>
          </p:nvPr>
        </p:nvSpPr>
        <p:spPr>
          <a:xfrm>
            <a:off x="0" y="0"/>
            <a:ext cx="9144000" cy="1295400"/>
          </a:xfrm>
        </p:spPr>
        <p:txBody>
          <a:bodyPr rtlCol="0">
            <a:noAutofit/>
          </a:bodyPr>
          <a:lstStyle/>
          <a:p>
            <a:pPr eaLnBrk="1" fontAlgn="auto" hangingPunct="1">
              <a:spcAft>
                <a:spcPts val="0"/>
              </a:spcAft>
              <a:defRPr/>
            </a:pPr>
            <a:r>
              <a:rPr lang="en-US" b="1" dirty="0" smtClean="0"/>
              <a:t>What is the </a:t>
            </a:r>
            <a:br>
              <a:rPr lang="en-US" b="1" dirty="0" smtClean="0"/>
            </a:br>
            <a:r>
              <a:rPr lang="en-US" b="1" dirty="0" smtClean="0"/>
              <a:t>Predicted Student Score?</a:t>
            </a:r>
            <a:endParaRPr lang="en-US" dirty="0" smtClean="0"/>
          </a:p>
        </p:txBody>
      </p:sp>
      <p:sp>
        <p:nvSpPr>
          <p:cNvPr id="40962" name="Content Placeholder 2"/>
          <p:cNvSpPr>
            <a:spLocks noGrp="1"/>
          </p:cNvSpPr>
          <p:nvPr>
            <p:ph idx="1"/>
          </p:nvPr>
        </p:nvSpPr>
        <p:spPr>
          <a:xfrm>
            <a:off x="0" y="2057400"/>
            <a:ext cx="9144000" cy="2133600"/>
          </a:xfrm>
        </p:spPr>
        <p:txBody>
          <a:bodyPr rtlCol="0">
            <a:noAutofit/>
          </a:bodyPr>
          <a:lstStyle/>
          <a:p>
            <a:pPr algn="ctr" eaLnBrk="1" fontAlgn="auto" hangingPunct="1">
              <a:spcAft>
                <a:spcPts val="600"/>
              </a:spcAft>
              <a:buFont typeface="Arial" charset="0"/>
              <a:buNone/>
              <a:defRPr/>
            </a:pPr>
            <a:r>
              <a:rPr lang="en-US" sz="4800" dirty="0" smtClean="0"/>
              <a:t>Student </a:t>
            </a:r>
            <a:r>
              <a:rPr lang="en-US" sz="4800" b="1" dirty="0" smtClean="0">
                <a:solidFill>
                  <a:srgbClr val="FF0000"/>
                </a:solidFill>
              </a:rPr>
              <a:t>score</a:t>
            </a:r>
            <a:r>
              <a:rPr lang="en-US" sz="4800" dirty="0" smtClean="0"/>
              <a:t> </a:t>
            </a:r>
            <a:r>
              <a:rPr lang="en-US" sz="4800" b="1" dirty="0" smtClean="0">
                <a:solidFill>
                  <a:srgbClr val="FF0000"/>
                </a:solidFill>
              </a:rPr>
              <a:t>expected</a:t>
            </a:r>
            <a:r>
              <a:rPr lang="en-US" sz="4800" dirty="0" smtClean="0"/>
              <a:t> </a:t>
            </a:r>
            <a:br>
              <a:rPr lang="en-US" sz="4800" dirty="0" smtClean="0"/>
            </a:br>
            <a:r>
              <a:rPr lang="en-US" sz="4800" dirty="0" smtClean="0"/>
              <a:t>based on </a:t>
            </a:r>
            <a:r>
              <a:rPr lang="en-US" sz="4800" b="1" dirty="0" smtClean="0">
                <a:solidFill>
                  <a:srgbClr val="FF0000"/>
                </a:solidFill>
              </a:rPr>
              <a:t>prior tests </a:t>
            </a:r>
            <a:r>
              <a:rPr lang="en-US" sz="4800" dirty="0" smtClean="0"/>
              <a:t>and </a:t>
            </a:r>
            <a:br>
              <a:rPr lang="en-US" sz="4800" dirty="0" smtClean="0"/>
            </a:br>
            <a:r>
              <a:rPr lang="en-US" sz="4800" b="1" dirty="0" smtClean="0">
                <a:solidFill>
                  <a:srgbClr val="FF0000"/>
                </a:solidFill>
              </a:rPr>
              <a:t>other characteristics</a:t>
            </a:r>
            <a:endParaRPr lang="en-US" sz="4800" b="1" u="sng" baseline="-25000" dirty="0" smtClean="0">
              <a:solidFill>
                <a:srgbClr val="FF0000"/>
              </a:solidFill>
            </a:endParaRPr>
          </a:p>
          <a:p>
            <a:pPr eaLnBrk="1" fontAlgn="auto" hangingPunct="1">
              <a:spcAft>
                <a:spcPts val="600"/>
              </a:spcAft>
              <a:buFont typeface="Arial" charset="0"/>
              <a:buNone/>
              <a:defRPr/>
            </a:pPr>
            <a:endParaRPr lang="en-US" sz="4800" u="sng" baseline="-25000" dirty="0" smtClean="0"/>
          </a:p>
        </p:txBody>
      </p:sp>
      <p:sp>
        <p:nvSpPr>
          <p:cNvPr id="4" name="Title 1"/>
          <p:cNvSpPr txBox="1">
            <a:spLocks/>
          </p:cNvSpPr>
          <p:nvPr/>
        </p:nvSpPr>
        <p:spPr>
          <a:xfrm>
            <a:off x="914400" y="4648200"/>
            <a:ext cx="7315200" cy="1752600"/>
          </a:xfrm>
          <a:prstGeom prst="rect">
            <a:avLst/>
          </a:prstGeom>
        </p:spPr>
        <p:txBody>
          <a:bodyPr anchor="ctr"/>
          <a:lstStyle/>
          <a:p>
            <a:pPr algn="ctr" fontAlgn="auto">
              <a:spcAft>
                <a:spcPts val="0"/>
              </a:spcAft>
              <a:defRPr/>
            </a:pPr>
            <a:endParaRPr lang="en-US" sz="4800" dirty="0">
              <a:latin typeface="Arial Narrow" pitchFamily="34" charset="0"/>
              <a:ea typeface="+mj-ea"/>
              <a:cs typeface="+mj-cs"/>
            </a:endParaRP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143000"/>
          </a:xfrm>
        </p:spPr>
        <p:txBody>
          <a:bodyPr rtlCol="0">
            <a:normAutofit fontScale="90000"/>
          </a:bodyPr>
          <a:lstStyle/>
          <a:p>
            <a:pPr eaLnBrk="1" fontAlgn="auto" hangingPunct="1">
              <a:spcAft>
                <a:spcPts val="0"/>
              </a:spcAft>
              <a:defRPr/>
            </a:pPr>
            <a:r>
              <a:rPr lang="en-US" b="1" dirty="0" smtClean="0"/>
              <a:t>FLDOE Value-Added Model</a:t>
            </a:r>
            <a:br>
              <a:rPr lang="en-US" b="1" dirty="0" smtClean="0"/>
            </a:br>
            <a:r>
              <a:rPr lang="en-US" b="1" dirty="0" smtClean="0"/>
              <a:t> </a:t>
            </a:r>
            <a:r>
              <a:rPr lang="en-US" sz="3600" b="1" dirty="0" smtClean="0"/>
              <a:t>Variables determining predicted score</a:t>
            </a:r>
            <a:endParaRPr lang="en-US" b="1" dirty="0" smtClean="0"/>
          </a:p>
        </p:txBody>
      </p:sp>
      <p:sp>
        <p:nvSpPr>
          <p:cNvPr id="41987" name="Content Placeholder 2"/>
          <p:cNvSpPr>
            <a:spLocks noGrp="1"/>
          </p:cNvSpPr>
          <p:nvPr>
            <p:ph idx="1"/>
          </p:nvPr>
        </p:nvSpPr>
        <p:spPr>
          <a:xfrm>
            <a:off x="381000" y="1524000"/>
            <a:ext cx="8763000" cy="5715000"/>
          </a:xfrm>
        </p:spPr>
        <p:txBody>
          <a:bodyPr/>
          <a:lstStyle/>
          <a:p>
            <a:pPr eaLnBrk="1" hangingPunct="1">
              <a:spcBef>
                <a:spcPts val="300"/>
              </a:spcBef>
            </a:pPr>
            <a:r>
              <a:rPr lang="en-US" sz="2800" b="1" dirty="0" smtClean="0"/>
              <a:t>Two or more years of prior achievement scores </a:t>
            </a:r>
          </a:p>
          <a:p>
            <a:pPr eaLnBrk="1" hangingPunct="1">
              <a:spcBef>
                <a:spcPts val="300"/>
              </a:spcBef>
            </a:pPr>
            <a:r>
              <a:rPr lang="en-US" sz="2800" b="1" dirty="0" smtClean="0"/>
              <a:t>Gifted status </a:t>
            </a:r>
          </a:p>
          <a:p>
            <a:pPr eaLnBrk="1" hangingPunct="1">
              <a:spcBef>
                <a:spcPts val="300"/>
              </a:spcBef>
            </a:pPr>
            <a:r>
              <a:rPr lang="en-US" sz="2800" b="1" dirty="0" smtClean="0"/>
              <a:t>Class size </a:t>
            </a:r>
          </a:p>
          <a:p>
            <a:pPr eaLnBrk="1" hangingPunct="1">
              <a:spcBef>
                <a:spcPts val="300"/>
              </a:spcBef>
            </a:pPr>
            <a:r>
              <a:rPr lang="en-US" sz="2800" b="1" dirty="0" smtClean="0"/>
              <a:t>Student Attendance (Days)</a:t>
            </a:r>
          </a:p>
          <a:p>
            <a:pPr eaLnBrk="1" hangingPunct="1">
              <a:spcBef>
                <a:spcPts val="300"/>
              </a:spcBef>
            </a:pPr>
            <a:r>
              <a:rPr lang="en-US" sz="2800" b="1" dirty="0" smtClean="0"/>
              <a:t>Mobility (number of transitions) </a:t>
            </a:r>
          </a:p>
          <a:p>
            <a:pPr eaLnBrk="1" hangingPunct="1">
              <a:spcBef>
                <a:spcPts val="300"/>
              </a:spcBef>
            </a:pPr>
            <a:r>
              <a:rPr lang="en-US" sz="2800" b="1" dirty="0" smtClean="0"/>
              <a:t>Difference from modal age in grade (indicator of retention) </a:t>
            </a:r>
          </a:p>
          <a:p>
            <a:pPr eaLnBrk="1" hangingPunct="1">
              <a:spcBef>
                <a:spcPts val="300"/>
              </a:spcBef>
            </a:pPr>
            <a:r>
              <a:rPr lang="en-US" sz="2800" b="1" dirty="0" smtClean="0"/>
              <a:t>The number of subject-relevant courses in which </a:t>
            </a:r>
            <a:br>
              <a:rPr lang="en-US" sz="2800" b="1" dirty="0" smtClean="0"/>
            </a:br>
            <a:r>
              <a:rPr lang="en-US" sz="2800" b="1" dirty="0" smtClean="0"/>
              <a:t>the student is enrolled</a:t>
            </a:r>
          </a:p>
          <a:p>
            <a:pPr eaLnBrk="1" hangingPunct="1">
              <a:spcBef>
                <a:spcPts val="300"/>
              </a:spcBef>
            </a:pPr>
            <a:r>
              <a:rPr lang="en-US" sz="2800" b="1" dirty="0" smtClean="0"/>
              <a:t>Homogeneity of entering test scores in the class</a:t>
            </a:r>
          </a:p>
          <a:p>
            <a:pPr eaLnBrk="1" hangingPunct="1"/>
            <a:endParaRPr lang="en-US" b="1" dirty="0" smtClean="0"/>
          </a:p>
          <a:p>
            <a:pPr eaLnBrk="1" hangingPunct="1"/>
            <a:endParaRPr lang="en-US" b="1" dirty="0" smtClean="0"/>
          </a:p>
        </p:txBody>
      </p:sp>
      <p:sp>
        <p:nvSpPr>
          <p:cNvPr id="4" name="Rectangle 3"/>
          <p:cNvSpPr/>
          <p:nvPr/>
        </p:nvSpPr>
        <p:spPr>
          <a:xfrm>
            <a:off x="6370805" y="6629400"/>
            <a:ext cx="2773195" cy="276999"/>
          </a:xfrm>
          <a:prstGeom prst="rect">
            <a:avLst/>
          </a:prstGeom>
        </p:spPr>
        <p:txBody>
          <a:bodyPr wrap="none">
            <a:spAutoFit/>
          </a:bodyPr>
          <a:lstStyle/>
          <a:p>
            <a:r>
              <a:rPr lang="en-US" sz="1200" dirty="0" smtClean="0"/>
              <a:t>http://www.fldoe.org/committees/sg.asp</a:t>
            </a:r>
            <a:endParaRPr lang="en-US" sz="1200" dirty="0"/>
          </a:p>
        </p:txBody>
      </p:sp>
      <p:sp>
        <p:nvSpPr>
          <p:cNvPr id="5" name="TextBox 4"/>
          <p:cNvSpPr txBox="1"/>
          <p:nvPr/>
        </p:nvSpPr>
        <p:spPr>
          <a:xfrm>
            <a:off x="0" y="1295400"/>
            <a:ext cx="9144000" cy="5078313"/>
          </a:xfrm>
          <a:prstGeom prst="rect">
            <a:avLst/>
          </a:prstGeom>
          <a:solidFill>
            <a:schemeClr val="bg1"/>
          </a:solidFill>
        </p:spPr>
        <p:txBody>
          <a:bodyPr wrap="square" rtlCol="0">
            <a:spAutoFit/>
          </a:bodyPr>
          <a:lstStyle/>
          <a:p>
            <a:pPr algn="ctr"/>
            <a:endParaRPr lang="en-US" sz="5400" b="1" dirty="0" smtClean="0">
              <a:solidFill>
                <a:srgbClr val="FF0000"/>
              </a:solidFill>
            </a:endParaRPr>
          </a:p>
          <a:p>
            <a:pPr algn="ctr"/>
            <a:r>
              <a:rPr lang="en-US" sz="5400" b="1" dirty="0" smtClean="0">
                <a:solidFill>
                  <a:srgbClr val="FF0000"/>
                </a:solidFill>
              </a:rPr>
              <a:t>OTHER </a:t>
            </a:r>
            <a:br>
              <a:rPr lang="en-US" sz="5400" b="1" dirty="0" smtClean="0">
                <a:solidFill>
                  <a:srgbClr val="FF0000"/>
                </a:solidFill>
              </a:rPr>
            </a:br>
            <a:r>
              <a:rPr lang="en-US" sz="5400" b="1" dirty="0" smtClean="0">
                <a:solidFill>
                  <a:srgbClr val="FF0000"/>
                </a:solidFill>
              </a:rPr>
              <a:t>CHARACTERISTICS?</a:t>
            </a:r>
          </a:p>
          <a:p>
            <a:pPr algn="ctr"/>
            <a:endParaRPr lang="en-US" sz="5400" b="1" dirty="0" smtClean="0">
              <a:solidFill>
                <a:srgbClr val="FF0000"/>
              </a:solidFill>
            </a:endParaRPr>
          </a:p>
          <a:p>
            <a:pPr algn="ctr"/>
            <a:endParaRPr lang="en-US" sz="5400" b="1" dirty="0" smtClean="0">
              <a:solidFill>
                <a:srgbClr val="FF0000"/>
              </a:solidFill>
            </a:endParaRPr>
          </a:p>
          <a:p>
            <a:pPr algn="ctr"/>
            <a:r>
              <a:rPr lang="en-US" sz="5400" b="1" dirty="0" smtClean="0">
                <a:solidFill>
                  <a:srgbClr val="FF0000"/>
                </a:solidFill>
              </a:rPr>
              <a:t> </a:t>
            </a:r>
            <a:endParaRPr lang="en-US" sz="5400" b="1" dirty="0">
              <a:solidFill>
                <a:srgbClr val="FF0000"/>
              </a:solidFill>
            </a:endParaRPr>
          </a:p>
        </p:txBody>
      </p:sp>
    </p:spTree>
    <p:custDataLst>
      <p:tags r:id="rId1"/>
    </p:custDataLst>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143000"/>
          </a:xfrm>
        </p:spPr>
        <p:txBody>
          <a:bodyPr rtlCol="0">
            <a:normAutofit fontScale="90000"/>
          </a:bodyPr>
          <a:lstStyle/>
          <a:p>
            <a:pPr eaLnBrk="1" fontAlgn="auto" hangingPunct="1">
              <a:spcAft>
                <a:spcPts val="0"/>
              </a:spcAft>
              <a:defRPr/>
            </a:pPr>
            <a:r>
              <a:rPr lang="en-US" b="1" dirty="0" smtClean="0"/>
              <a:t>FLDOE Value-Added Model</a:t>
            </a:r>
            <a:br>
              <a:rPr lang="en-US" b="1" dirty="0" smtClean="0"/>
            </a:br>
            <a:r>
              <a:rPr lang="en-US" b="1" dirty="0" smtClean="0"/>
              <a:t> </a:t>
            </a:r>
            <a:r>
              <a:rPr lang="en-US" sz="3600" b="1" dirty="0" smtClean="0"/>
              <a:t>Variables determining predicted score</a:t>
            </a:r>
            <a:endParaRPr lang="en-US" b="1" dirty="0" smtClean="0"/>
          </a:p>
        </p:txBody>
      </p:sp>
      <p:sp>
        <p:nvSpPr>
          <p:cNvPr id="41987" name="Content Placeholder 2"/>
          <p:cNvSpPr>
            <a:spLocks noGrp="1"/>
          </p:cNvSpPr>
          <p:nvPr>
            <p:ph idx="1"/>
          </p:nvPr>
        </p:nvSpPr>
        <p:spPr>
          <a:xfrm>
            <a:off x="381000" y="1524000"/>
            <a:ext cx="8763000" cy="5715000"/>
          </a:xfrm>
        </p:spPr>
        <p:txBody>
          <a:bodyPr/>
          <a:lstStyle/>
          <a:p>
            <a:pPr eaLnBrk="1" hangingPunct="1">
              <a:spcBef>
                <a:spcPts val="300"/>
              </a:spcBef>
            </a:pPr>
            <a:r>
              <a:rPr lang="en-US" sz="2800" b="1" dirty="0" smtClean="0"/>
              <a:t>Two or more years of prior achievement scores </a:t>
            </a:r>
          </a:p>
          <a:p>
            <a:pPr eaLnBrk="1" hangingPunct="1">
              <a:spcBef>
                <a:spcPts val="300"/>
              </a:spcBef>
            </a:pPr>
            <a:r>
              <a:rPr lang="en-US" sz="2800" b="1" dirty="0" smtClean="0"/>
              <a:t>Gifted status </a:t>
            </a:r>
          </a:p>
          <a:p>
            <a:pPr eaLnBrk="1" hangingPunct="1">
              <a:spcBef>
                <a:spcPts val="300"/>
              </a:spcBef>
            </a:pPr>
            <a:r>
              <a:rPr lang="en-US" sz="2800" b="1" dirty="0" smtClean="0"/>
              <a:t>Class size </a:t>
            </a:r>
          </a:p>
          <a:p>
            <a:pPr eaLnBrk="1" hangingPunct="1">
              <a:spcBef>
                <a:spcPts val="300"/>
              </a:spcBef>
            </a:pPr>
            <a:r>
              <a:rPr lang="en-US" sz="2800" b="1" dirty="0" smtClean="0"/>
              <a:t>Student Attendance (Days)</a:t>
            </a:r>
          </a:p>
          <a:p>
            <a:pPr eaLnBrk="1" hangingPunct="1">
              <a:spcBef>
                <a:spcPts val="300"/>
              </a:spcBef>
            </a:pPr>
            <a:r>
              <a:rPr lang="en-US" sz="2800" b="1" dirty="0" smtClean="0"/>
              <a:t>Mobility (number of transitions) </a:t>
            </a:r>
          </a:p>
          <a:p>
            <a:pPr eaLnBrk="1" hangingPunct="1">
              <a:spcBef>
                <a:spcPts val="300"/>
              </a:spcBef>
            </a:pPr>
            <a:r>
              <a:rPr lang="en-US" sz="2800" b="1" dirty="0" smtClean="0"/>
              <a:t>Difference from modal age in grade (indicator of retention) </a:t>
            </a:r>
          </a:p>
          <a:p>
            <a:pPr eaLnBrk="1" hangingPunct="1">
              <a:spcBef>
                <a:spcPts val="300"/>
              </a:spcBef>
            </a:pPr>
            <a:r>
              <a:rPr lang="en-US" sz="2800" b="1" dirty="0" smtClean="0"/>
              <a:t>The number of subject-relevant courses in which </a:t>
            </a:r>
            <a:br>
              <a:rPr lang="en-US" sz="2800" b="1" dirty="0" smtClean="0"/>
            </a:br>
            <a:r>
              <a:rPr lang="en-US" sz="2800" b="1" dirty="0" smtClean="0"/>
              <a:t>the student is enrolled</a:t>
            </a:r>
          </a:p>
          <a:p>
            <a:pPr eaLnBrk="1" hangingPunct="1">
              <a:spcBef>
                <a:spcPts val="300"/>
              </a:spcBef>
            </a:pPr>
            <a:r>
              <a:rPr lang="en-US" sz="2800" b="1" dirty="0" smtClean="0"/>
              <a:t>Homogeneity of entering test scores in the class</a:t>
            </a:r>
          </a:p>
          <a:p>
            <a:pPr eaLnBrk="1" hangingPunct="1"/>
            <a:endParaRPr lang="en-US" b="1" dirty="0" smtClean="0"/>
          </a:p>
          <a:p>
            <a:pPr eaLnBrk="1" hangingPunct="1"/>
            <a:endParaRPr lang="en-US" b="1" dirty="0" smtClean="0"/>
          </a:p>
        </p:txBody>
      </p:sp>
      <p:sp>
        <p:nvSpPr>
          <p:cNvPr id="4" name="Rectangle 3"/>
          <p:cNvSpPr/>
          <p:nvPr/>
        </p:nvSpPr>
        <p:spPr>
          <a:xfrm>
            <a:off x="6370805" y="6629400"/>
            <a:ext cx="2773195" cy="276999"/>
          </a:xfrm>
          <a:prstGeom prst="rect">
            <a:avLst/>
          </a:prstGeom>
        </p:spPr>
        <p:txBody>
          <a:bodyPr wrap="none">
            <a:spAutoFit/>
          </a:bodyPr>
          <a:lstStyle/>
          <a:p>
            <a:r>
              <a:rPr lang="en-US" sz="1200" dirty="0" smtClean="0"/>
              <a:t>http://www.fldoe.org/committees/sg.asp</a:t>
            </a:r>
            <a:endParaRPr lang="en-US" sz="1200"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additive="base">
                                        <p:cTn id="43"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 calcmode="lin" valueType="num">
                                      <p:cBhvr additive="base">
                                        <p:cTn id="49"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53975"/>
            <a:ext cx="9144000" cy="1143000"/>
          </a:xfrm>
        </p:spPr>
        <p:txBody>
          <a:bodyPr rtlCol="0">
            <a:normAutofit fontScale="90000"/>
          </a:bodyPr>
          <a:lstStyle/>
          <a:p>
            <a:pPr eaLnBrk="1" fontAlgn="auto" hangingPunct="1">
              <a:spcAft>
                <a:spcPts val="0"/>
              </a:spcAft>
              <a:defRPr/>
            </a:pPr>
            <a:r>
              <a:rPr lang="en-US" b="1" dirty="0" smtClean="0"/>
              <a:t>FLDOE Value-Added Model</a:t>
            </a:r>
            <a:br>
              <a:rPr lang="en-US" b="1" dirty="0" smtClean="0"/>
            </a:br>
            <a:r>
              <a:rPr lang="en-US" b="1" dirty="0" smtClean="0"/>
              <a:t> </a:t>
            </a:r>
            <a:r>
              <a:rPr lang="en-US" sz="3600" b="1" dirty="0" smtClean="0"/>
              <a:t>Variables determining predicted score</a:t>
            </a:r>
            <a:endParaRPr lang="en-US" b="1" dirty="0" smtClean="0"/>
          </a:p>
        </p:txBody>
      </p:sp>
      <p:sp>
        <p:nvSpPr>
          <p:cNvPr id="32771" name="Content Placeholder 2"/>
          <p:cNvSpPr>
            <a:spLocks noGrp="1"/>
          </p:cNvSpPr>
          <p:nvPr>
            <p:ph idx="1"/>
          </p:nvPr>
        </p:nvSpPr>
        <p:spPr>
          <a:xfrm>
            <a:off x="457200" y="1447800"/>
            <a:ext cx="8686800" cy="5715000"/>
          </a:xfrm>
        </p:spPr>
        <p:txBody>
          <a:bodyPr/>
          <a:lstStyle/>
          <a:p>
            <a:pPr eaLnBrk="1" hangingPunct="1"/>
            <a:r>
              <a:rPr lang="en-US" sz="2800" b="1" dirty="0" smtClean="0"/>
              <a:t>Students with Disabilities (SWD) status </a:t>
            </a:r>
          </a:p>
          <a:p>
            <a:pPr lvl="1" eaLnBrk="1" hangingPunct="1">
              <a:spcBef>
                <a:spcPct val="0"/>
              </a:spcBef>
            </a:pPr>
            <a:r>
              <a:rPr lang="en-US" sz="2000" b="1" dirty="0" smtClean="0"/>
              <a:t>Language impaired		</a:t>
            </a:r>
          </a:p>
          <a:p>
            <a:pPr lvl="1" eaLnBrk="1" hangingPunct="1">
              <a:spcBef>
                <a:spcPct val="0"/>
              </a:spcBef>
            </a:pPr>
            <a:r>
              <a:rPr lang="en-US" sz="2000" b="1" dirty="0" smtClean="0"/>
              <a:t>Hearing impaired		</a:t>
            </a:r>
          </a:p>
          <a:p>
            <a:pPr lvl="1" eaLnBrk="1" hangingPunct="1">
              <a:spcBef>
                <a:spcPct val="0"/>
              </a:spcBef>
            </a:pPr>
            <a:r>
              <a:rPr lang="en-US" sz="2000" b="1" dirty="0" smtClean="0"/>
              <a:t>Visually impaired		</a:t>
            </a:r>
          </a:p>
          <a:p>
            <a:pPr lvl="1" eaLnBrk="1" hangingPunct="1">
              <a:spcBef>
                <a:spcPct val="0"/>
              </a:spcBef>
            </a:pPr>
            <a:r>
              <a:rPr lang="en-US" sz="2000" b="1" dirty="0" smtClean="0"/>
              <a:t>Emotional/behavioral	</a:t>
            </a:r>
          </a:p>
          <a:p>
            <a:pPr lvl="1" eaLnBrk="1" hangingPunct="1">
              <a:spcBef>
                <a:spcPct val="0"/>
              </a:spcBef>
            </a:pPr>
            <a:r>
              <a:rPr lang="en-US" sz="2000" b="1" dirty="0" smtClean="0"/>
              <a:t>Specific learning disability	</a:t>
            </a:r>
          </a:p>
          <a:p>
            <a:pPr lvl="1" eaLnBrk="1" hangingPunct="1">
              <a:spcBef>
                <a:spcPct val="0"/>
              </a:spcBef>
            </a:pPr>
            <a:r>
              <a:rPr lang="en-US" sz="2000" b="1" dirty="0" smtClean="0"/>
              <a:t>Dual sensory impaired	</a:t>
            </a:r>
          </a:p>
          <a:p>
            <a:pPr lvl="1" eaLnBrk="1" hangingPunct="1">
              <a:spcBef>
                <a:spcPct val="0"/>
              </a:spcBef>
            </a:pPr>
            <a:r>
              <a:rPr lang="en-US" sz="2000" b="1" dirty="0" smtClean="0"/>
              <a:t>Autism spectrum disorder</a:t>
            </a:r>
          </a:p>
          <a:p>
            <a:pPr lvl="1" eaLnBrk="1" hangingPunct="1">
              <a:spcBef>
                <a:spcPct val="0"/>
              </a:spcBef>
            </a:pPr>
            <a:r>
              <a:rPr lang="en-US" sz="2000" b="1" dirty="0" smtClean="0"/>
              <a:t>Traumatic brain injury</a:t>
            </a:r>
          </a:p>
          <a:p>
            <a:pPr lvl="1" eaLnBrk="1" hangingPunct="1">
              <a:spcBef>
                <a:spcPct val="0"/>
              </a:spcBef>
            </a:pPr>
            <a:r>
              <a:rPr lang="en-US" sz="2000" b="1" dirty="0" smtClean="0"/>
              <a:t>Other health impaired</a:t>
            </a:r>
          </a:p>
          <a:p>
            <a:pPr lvl="1" eaLnBrk="1" hangingPunct="1">
              <a:spcBef>
                <a:spcPct val="0"/>
              </a:spcBef>
            </a:pPr>
            <a:r>
              <a:rPr lang="en-US" sz="2000" b="1" dirty="0" smtClean="0"/>
              <a:t>Intellectual disability</a:t>
            </a:r>
            <a:r>
              <a:rPr lang="en-US" sz="1600" b="1" dirty="0" smtClean="0"/>
              <a:t/>
            </a:r>
            <a:br>
              <a:rPr lang="en-US" sz="1600" b="1" dirty="0" smtClean="0"/>
            </a:br>
            <a:endParaRPr lang="en-US" sz="1600" b="1" dirty="0" smtClean="0"/>
          </a:p>
          <a:p>
            <a:pPr eaLnBrk="1" hangingPunct="1">
              <a:spcBef>
                <a:spcPct val="0"/>
              </a:spcBef>
            </a:pPr>
            <a:r>
              <a:rPr lang="en-US" sz="2800" b="1" dirty="0" smtClean="0"/>
              <a:t>English Language Learner (ELL) status </a:t>
            </a:r>
          </a:p>
          <a:p>
            <a:pPr lvl="1" eaLnBrk="1" hangingPunct="1"/>
            <a:r>
              <a:rPr lang="en-US" sz="2000" b="1" dirty="0" smtClean="0"/>
              <a:t>LY</a:t>
            </a:r>
          </a:p>
          <a:p>
            <a:pPr eaLnBrk="1" hangingPunct="1"/>
            <a:endParaRPr lang="en-US" sz="2000" b="1" dirty="0" smtClean="0"/>
          </a:p>
        </p:txBody>
      </p:sp>
      <p:pic>
        <p:nvPicPr>
          <p:cNvPr id="32772" name="Picture 4" descr="STUD GROUP icon.png"/>
          <p:cNvPicPr>
            <a:picLocks noChangeAspect="1"/>
          </p:cNvPicPr>
          <p:nvPr/>
        </p:nvPicPr>
        <p:blipFill>
          <a:blip r:embed="rId4"/>
          <a:srcRect/>
          <a:stretch>
            <a:fillRect/>
          </a:stretch>
        </p:blipFill>
        <p:spPr bwMode="auto">
          <a:xfrm>
            <a:off x="5867400" y="2743200"/>
            <a:ext cx="1600200" cy="1600200"/>
          </a:xfrm>
          <a:prstGeom prst="rect">
            <a:avLst/>
          </a:prstGeom>
          <a:noFill/>
          <a:ln w="9525">
            <a:noFill/>
            <a:miter lim="800000"/>
            <a:headEnd/>
            <a:tailEnd/>
          </a:ln>
        </p:spPr>
      </p:pic>
      <p:pic>
        <p:nvPicPr>
          <p:cNvPr id="32773" name="Picture 5" descr="C:\Documents and Settings\Howardm\Local Settings\Temporary Internet Files\Content.IE5\BTCEGU10\MP900427810[1].jpg"/>
          <p:cNvPicPr>
            <a:picLocks noChangeAspect="1" noChangeArrowheads="1"/>
          </p:cNvPicPr>
          <p:nvPr/>
        </p:nvPicPr>
        <p:blipFill>
          <a:blip r:embed="rId5"/>
          <a:srcRect/>
          <a:stretch>
            <a:fillRect/>
          </a:stretch>
        </p:blipFill>
        <p:spPr bwMode="auto">
          <a:xfrm>
            <a:off x="4953000" y="2133600"/>
            <a:ext cx="3687763" cy="2743200"/>
          </a:xfrm>
          <a:prstGeom prst="rect">
            <a:avLst/>
          </a:prstGeom>
          <a:noFill/>
          <a:ln w="9525">
            <a:noFill/>
            <a:miter lim="800000"/>
            <a:headEnd/>
            <a:tailEnd/>
          </a:ln>
        </p:spPr>
      </p:pic>
      <p:sp>
        <p:nvSpPr>
          <p:cNvPr id="6" name="Rectangle 5"/>
          <p:cNvSpPr/>
          <p:nvPr/>
        </p:nvSpPr>
        <p:spPr>
          <a:xfrm>
            <a:off x="6370805" y="6581001"/>
            <a:ext cx="2773195" cy="276999"/>
          </a:xfrm>
          <a:prstGeom prst="rect">
            <a:avLst/>
          </a:prstGeom>
        </p:spPr>
        <p:txBody>
          <a:bodyPr wrap="none">
            <a:spAutoFit/>
          </a:bodyPr>
          <a:lstStyle/>
          <a:p>
            <a:r>
              <a:rPr lang="en-US" sz="1200" dirty="0" smtClean="0"/>
              <a:t>http://www.fldoe.org/committees/sg.asp</a:t>
            </a:r>
            <a:endParaRPr lang="en-US" sz="1200"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2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2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27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 calcmode="lin" valueType="num">
                                      <p:cBhvr additive="base">
                                        <p:cTn id="15" dur="2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27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2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277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 calcmode="lin" valueType="num">
                                      <p:cBhvr additive="base">
                                        <p:cTn id="23" dur="2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277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 calcmode="lin" valueType="num">
                                      <p:cBhvr additive="base">
                                        <p:cTn id="27" dur="2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277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anim calcmode="lin" valueType="num">
                                      <p:cBhvr additive="base">
                                        <p:cTn id="31" dur="2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277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771">
                                            <p:txEl>
                                              <p:pRg st="7" end="7"/>
                                            </p:txEl>
                                          </p:spTgt>
                                        </p:tgtEl>
                                        <p:attrNameLst>
                                          <p:attrName>style.visibility</p:attrName>
                                        </p:attrNameLst>
                                      </p:cBhvr>
                                      <p:to>
                                        <p:strVal val="visible"/>
                                      </p:to>
                                    </p:set>
                                    <p:anim calcmode="lin" valueType="num">
                                      <p:cBhvr additive="base">
                                        <p:cTn id="35" dur="2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2771">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771">
                                            <p:txEl>
                                              <p:pRg st="8" end="8"/>
                                            </p:txEl>
                                          </p:spTgt>
                                        </p:tgtEl>
                                        <p:attrNameLst>
                                          <p:attrName>style.visibility</p:attrName>
                                        </p:attrNameLst>
                                      </p:cBhvr>
                                      <p:to>
                                        <p:strVal val="visible"/>
                                      </p:to>
                                    </p:set>
                                    <p:anim calcmode="lin" valueType="num">
                                      <p:cBhvr additive="base">
                                        <p:cTn id="39" dur="20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2771">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771">
                                            <p:txEl>
                                              <p:pRg st="9" end="9"/>
                                            </p:txEl>
                                          </p:spTgt>
                                        </p:tgtEl>
                                        <p:attrNameLst>
                                          <p:attrName>style.visibility</p:attrName>
                                        </p:attrNameLst>
                                      </p:cBhvr>
                                      <p:to>
                                        <p:strVal val="visible"/>
                                      </p:to>
                                    </p:set>
                                    <p:anim calcmode="lin" valueType="num">
                                      <p:cBhvr additive="base">
                                        <p:cTn id="43" dur="20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2771">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771">
                                            <p:txEl>
                                              <p:pRg st="10" end="10"/>
                                            </p:txEl>
                                          </p:spTgt>
                                        </p:tgtEl>
                                        <p:attrNameLst>
                                          <p:attrName>style.visibility</p:attrName>
                                        </p:attrNameLst>
                                      </p:cBhvr>
                                      <p:to>
                                        <p:strVal val="visible"/>
                                      </p:to>
                                    </p:set>
                                    <p:anim calcmode="lin" valueType="num">
                                      <p:cBhvr additive="base">
                                        <p:cTn id="47" dur="20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27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771">
                                            <p:txEl>
                                              <p:pRg st="11" end="11"/>
                                            </p:txEl>
                                          </p:spTgt>
                                        </p:tgtEl>
                                        <p:attrNameLst>
                                          <p:attrName>style.visibility</p:attrName>
                                        </p:attrNameLst>
                                      </p:cBhvr>
                                      <p:to>
                                        <p:strVal val="visible"/>
                                      </p:to>
                                    </p:set>
                                    <p:anim calcmode="lin" valueType="num">
                                      <p:cBhvr additive="base">
                                        <p:cTn id="53" dur="2000" fill="hold"/>
                                        <p:tgtEl>
                                          <p:spTgt spid="32771">
                                            <p:txEl>
                                              <p:pRg st="11" end="11"/>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2771">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771">
                                            <p:txEl>
                                              <p:pRg st="12" end="12"/>
                                            </p:txEl>
                                          </p:spTgt>
                                        </p:tgtEl>
                                        <p:attrNameLst>
                                          <p:attrName>style.visibility</p:attrName>
                                        </p:attrNameLst>
                                      </p:cBhvr>
                                      <p:to>
                                        <p:strVal val="visible"/>
                                      </p:to>
                                    </p:set>
                                    <p:anim calcmode="lin" valueType="num">
                                      <p:cBhvr additive="base">
                                        <p:cTn id="57" dur="2000" fill="hold"/>
                                        <p:tgtEl>
                                          <p:spTgt spid="32771">
                                            <p:txEl>
                                              <p:pRg st="12" end="12"/>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327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2209800"/>
          </a:xfrm>
        </p:spPr>
        <p:txBody>
          <a:bodyPr>
            <a:normAutofit fontScale="90000"/>
          </a:bodyPr>
          <a:lstStyle/>
          <a:p>
            <a:r>
              <a:rPr lang="en-US" sz="4900" b="1" dirty="0" smtClean="0"/>
              <a:t>FLDOE Value-Added Model</a:t>
            </a:r>
            <a:r>
              <a:rPr lang="en-US" sz="4000" b="1" dirty="0" smtClean="0"/>
              <a:t/>
            </a:r>
            <a:br>
              <a:rPr lang="en-US" sz="4000" b="1" dirty="0" smtClean="0"/>
            </a:br>
            <a:r>
              <a:rPr lang="en-US" sz="4000" b="1" dirty="0" smtClean="0">
                <a:solidFill>
                  <a:srgbClr val="FF0000"/>
                </a:solidFill>
              </a:rPr>
              <a:t> </a:t>
            </a:r>
            <a:br>
              <a:rPr lang="en-US" sz="4000" b="1" dirty="0" smtClean="0">
                <a:solidFill>
                  <a:srgbClr val="FF0000"/>
                </a:solidFill>
              </a:rPr>
            </a:br>
            <a:r>
              <a:rPr lang="en-US" sz="3600" b="1" dirty="0" smtClean="0">
                <a:solidFill>
                  <a:srgbClr val="FF0000"/>
                </a:solidFill>
              </a:rPr>
              <a:t>Student Success Act specifically </a:t>
            </a:r>
            <a:br>
              <a:rPr lang="en-US" sz="3600" b="1" dirty="0" smtClean="0">
                <a:solidFill>
                  <a:srgbClr val="FF0000"/>
                </a:solidFill>
              </a:rPr>
            </a:br>
            <a:r>
              <a:rPr lang="en-US" sz="3600" b="1" dirty="0" smtClean="0">
                <a:solidFill>
                  <a:srgbClr val="FF0000"/>
                </a:solidFill>
              </a:rPr>
              <a:t>excludes these student characteristics </a:t>
            </a:r>
            <a:endParaRPr lang="en-US" sz="2800" b="1" dirty="0" smtClean="0">
              <a:solidFill>
                <a:srgbClr val="FF0000"/>
              </a:solidFill>
            </a:endParaRPr>
          </a:p>
        </p:txBody>
      </p:sp>
      <p:sp>
        <p:nvSpPr>
          <p:cNvPr id="33795" name="Content Placeholder 2"/>
          <p:cNvSpPr>
            <a:spLocks noGrp="1"/>
          </p:cNvSpPr>
          <p:nvPr>
            <p:ph idx="1"/>
          </p:nvPr>
        </p:nvSpPr>
        <p:spPr>
          <a:xfrm>
            <a:off x="457200" y="2514600"/>
            <a:ext cx="8686800" cy="3276600"/>
          </a:xfrm>
        </p:spPr>
        <p:txBody>
          <a:bodyPr/>
          <a:lstStyle/>
          <a:p>
            <a:pPr eaLnBrk="1" hangingPunct="1"/>
            <a:r>
              <a:rPr lang="en-US" b="1" dirty="0" smtClean="0">
                <a:latin typeface="Arial" charset="0"/>
                <a:cs typeface="Arial" charset="0"/>
              </a:rPr>
              <a:t>Gender </a:t>
            </a:r>
          </a:p>
          <a:p>
            <a:pPr eaLnBrk="1" hangingPunct="1"/>
            <a:r>
              <a:rPr lang="en-US" b="1" dirty="0" smtClean="0">
                <a:latin typeface="Arial" charset="0"/>
                <a:cs typeface="Arial" charset="0"/>
              </a:rPr>
              <a:t>Race</a:t>
            </a:r>
          </a:p>
          <a:p>
            <a:pPr eaLnBrk="1" hangingPunct="1"/>
            <a:r>
              <a:rPr lang="en-US" b="1" dirty="0" smtClean="0">
                <a:latin typeface="Arial" charset="0"/>
                <a:cs typeface="Arial" charset="0"/>
              </a:rPr>
              <a:t>Ethnicity</a:t>
            </a:r>
          </a:p>
          <a:p>
            <a:pPr eaLnBrk="1" hangingPunct="1"/>
            <a:r>
              <a:rPr lang="en-US" b="1" dirty="0" smtClean="0">
                <a:latin typeface="Arial" charset="0"/>
                <a:cs typeface="Arial" charset="0"/>
              </a:rPr>
              <a:t>Socioeconomic status</a:t>
            </a:r>
          </a:p>
          <a:p>
            <a:pPr eaLnBrk="1" hangingPunct="1"/>
            <a:endParaRPr lang="en-US" b="1" dirty="0" smtClean="0"/>
          </a:p>
        </p:txBody>
      </p:sp>
      <p:pic>
        <p:nvPicPr>
          <p:cNvPr id="2054" name="Picture 6" descr="C:\Users\howardm\AppData\Local\Microsoft\Windows\Temporary Internet Files\Content.IE5\NA3N16A3\MP900439573[1].jpg"/>
          <p:cNvPicPr>
            <a:picLocks noChangeAspect="1" noChangeArrowheads="1"/>
          </p:cNvPicPr>
          <p:nvPr/>
        </p:nvPicPr>
        <p:blipFill>
          <a:blip r:embed="rId4" cstate="print"/>
          <a:srcRect/>
          <a:stretch>
            <a:fillRect/>
          </a:stretch>
        </p:blipFill>
        <p:spPr bwMode="auto">
          <a:xfrm>
            <a:off x="5638800" y="2286000"/>
            <a:ext cx="2895600" cy="4349614"/>
          </a:xfrm>
          <a:prstGeom prst="rect">
            <a:avLst/>
          </a:prstGeom>
          <a:noFill/>
        </p:spPr>
      </p:pic>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2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2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2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2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le 1"/>
          <p:cNvSpPr>
            <a:spLocks noGrp="1"/>
          </p:cNvSpPr>
          <p:nvPr>
            <p:ph type="title"/>
          </p:nvPr>
        </p:nvSpPr>
        <p:spPr>
          <a:xfrm>
            <a:off x="0" y="0"/>
            <a:ext cx="9144000" cy="1295400"/>
          </a:xfrm>
        </p:spPr>
        <p:txBody>
          <a:bodyPr rtlCol="0">
            <a:noAutofit/>
          </a:bodyPr>
          <a:lstStyle/>
          <a:p>
            <a:pPr eaLnBrk="1" fontAlgn="auto" hangingPunct="1">
              <a:spcAft>
                <a:spcPts val="0"/>
              </a:spcAft>
              <a:defRPr/>
            </a:pPr>
            <a:r>
              <a:rPr lang="en-US" b="1" dirty="0" smtClean="0"/>
              <a:t>What is the </a:t>
            </a:r>
            <a:br>
              <a:rPr lang="en-US" b="1" dirty="0" smtClean="0"/>
            </a:br>
            <a:r>
              <a:rPr lang="en-US" b="1" dirty="0" smtClean="0"/>
              <a:t>Student Learning Growth Score?</a:t>
            </a:r>
          </a:p>
        </p:txBody>
      </p:sp>
      <p:sp>
        <p:nvSpPr>
          <p:cNvPr id="50178" name="Content Placeholder 2"/>
          <p:cNvSpPr>
            <a:spLocks noGrp="1"/>
          </p:cNvSpPr>
          <p:nvPr>
            <p:ph idx="1"/>
          </p:nvPr>
        </p:nvSpPr>
        <p:spPr>
          <a:xfrm>
            <a:off x="0" y="2286000"/>
            <a:ext cx="9144000" cy="3124200"/>
          </a:xfrm>
        </p:spPr>
        <p:txBody>
          <a:bodyPr>
            <a:normAutofit/>
          </a:bodyPr>
          <a:lstStyle/>
          <a:p>
            <a:pPr algn="ctr" eaLnBrk="1" hangingPunct="1">
              <a:buFont typeface="Arial" charset="0"/>
              <a:buNone/>
            </a:pPr>
            <a:r>
              <a:rPr lang="en-US" sz="4800" dirty="0" smtClean="0"/>
              <a:t>	</a:t>
            </a:r>
          </a:p>
          <a:p>
            <a:pPr algn="ctr" eaLnBrk="1" hangingPunct="1">
              <a:buFont typeface="Arial" charset="0"/>
              <a:buNone/>
            </a:pPr>
            <a:r>
              <a:rPr lang="en-US" sz="4800" b="1" dirty="0" smtClean="0"/>
              <a:t>Let’s take a look at </a:t>
            </a:r>
          </a:p>
          <a:p>
            <a:pPr algn="ctr" eaLnBrk="1" hangingPunct="1">
              <a:buFont typeface="Arial" charset="0"/>
              <a:buNone/>
            </a:pPr>
            <a:r>
              <a:rPr lang="en-US" sz="4800" b="1" dirty="0" smtClean="0"/>
              <a:t>the predicted score</a:t>
            </a:r>
          </a:p>
          <a:p>
            <a:pPr eaLnBrk="1" hangingPunct="1">
              <a:buFont typeface="Arial" charset="0"/>
              <a:buNone/>
            </a:pPr>
            <a:endParaRPr lang="en-US" sz="4800" u="sng" baseline="-25000" dirty="0" smtClean="0"/>
          </a:p>
          <a:p>
            <a:pPr eaLnBrk="1" hangingPunct="1">
              <a:buFont typeface="Arial" charset="0"/>
              <a:buNone/>
            </a:pPr>
            <a:endParaRPr lang="en-US" sz="4800" u="sng" baseline="-25000" dirty="0" smtClean="0"/>
          </a:p>
        </p:txBody>
      </p:sp>
      <p:sp>
        <p:nvSpPr>
          <p:cNvPr id="4" name="Title 1"/>
          <p:cNvSpPr txBox="1">
            <a:spLocks/>
          </p:cNvSpPr>
          <p:nvPr/>
        </p:nvSpPr>
        <p:spPr>
          <a:xfrm>
            <a:off x="914400" y="4648200"/>
            <a:ext cx="7315200" cy="1752600"/>
          </a:xfrm>
          <a:prstGeom prst="rect">
            <a:avLst/>
          </a:prstGeom>
        </p:spPr>
        <p:txBody>
          <a:bodyPr anchor="ctr"/>
          <a:lstStyle/>
          <a:p>
            <a:pPr algn="ctr" fontAlgn="auto">
              <a:spcAft>
                <a:spcPts val="0"/>
              </a:spcAft>
              <a:defRPr/>
            </a:pPr>
            <a:endParaRPr lang="en-US" sz="4800" dirty="0">
              <a:latin typeface="Arial Narrow" pitchFamily="34" charset="0"/>
              <a:ea typeface="+mj-ea"/>
              <a:cs typeface="+mj-cs"/>
            </a:endParaRP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22238"/>
            <a:ext cx="9144000" cy="1219200"/>
          </a:xfrm>
        </p:spPr>
        <p:txBody>
          <a:bodyPr rtlCol="0">
            <a:normAutofit/>
          </a:bodyPr>
          <a:lstStyle/>
          <a:p>
            <a:pPr eaLnBrk="1" fontAlgn="auto" hangingPunct="1">
              <a:spcAft>
                <a:spcPts val="0"/>
              </a:spcAft>
              <a:defRPr/>
            </a:pPr>
            <a:r>
              <a:rPr lang="en-US" sz="4800" b="1" dirty="0" smtClean="0"/>
              <a:t>HOW DID WE GET HERE?</a:t>
            </a:r>
          </a:p>
        </p:txBody>
      </p:sp>
      <p:sp>
        <p:nvSpPr>
          <p:cNvPr id="3" name="Content Placeholder 2"/>
          <p:cNvSpPr>
            <a:spLocks noGrp="1"/>
          </p:cNvSpPr>
          <p:nvPr>
            <p:ph idx="1"/>
          </p:nvPr>
        </p:nvSpPr>
        <p:spPr>
          <a:xfrm>
            <a:off x="152400" y="1447800"/>
            <a:ext cx="8686800" cy="5181600"/>
          </a:xfrm>
        </p:spPr>
        <p:txBody>
          <a:bodyPr>
            <a:noAutofit/>
          </a:bodyPr>
          <a:lstStyle/>
          <a:p>
            <a:pPr>
              <a:spcAft>
                <a:spcPts val="1200"/>
              </a:spcAft>
            </a:pPr>
            <a:r>
              <a:rPr lang="en-US" b="1" dirty="0" smtClean="0"/>
              <a:t>Established by Student Success Act (SB 736)</a:t>
            </a:r>
            <a:r>
              <a:rPr lang="en-US" dirty="0" smtClean="0"/>
              <a:t/>
            </a:r>
            <a:br>
              <a:rPr lang="en-US" dirty="0" smtClean="0"/>
            </a:br>
            <a:r>
              <a:rPr lang="en-US" dirty="0" smtClean="0"/>
              <a:t> Educator Evaluation System  </a:t>
            </a:r>
            <a:r>
              <a:rPr lang="en-US" sz="2000" dirty="0" smtClean="0">
                <a:hlinkClick r:id="rId4"/>
              </a:rPr>
              <a:t>http://www.flsenate.gov/Committees/BillSummaries/2011/html/0736ED</a:t>
            </a:r>
            <a:r>
              <a:rPr lang="en-US" sz="2000" dirty="0" smtClean="0"/>
              <a:t> </a:t>
            </a:r>
            <a:endParaRPr lang="en-US" dirty="0" smtClean="0">
              <a:ea typeface="MS PGothic" pitchFamily="34" charset="-128"/>
            </a:endParaRPr>
          </a:p>
          <a:p>
            <a:r>
              <a:rPr lang="en-US" b="1" dirty="0" smtClean="0">
                <a:ea typeface="MS PGothic" pitchFamily="34" charset="-128"/>
              </a:rPr>
              <a:t>Teacher and School Administrator Evaluations</a:t>
            </a:r>
          </a:p>
          <a:p>
            <a:pPr lvl="1"/>
            <a:r>
              <a:rPr lang="en-US" dirty="0" smtClean="0">
                <a:ea typeface="MS PGothic" pitchFamily="34" charset="-128"/>
              </a:rPr>
              <a:t>Professional Practice</a:t>
            </a:r>
          </a:p>
          <a:p>
            <a:pPr lvl="1" eaLnBrk="1" hangingPunct="1">
              <a:spcAft>
                <a:spcPts val="1200"/>
              </a:spcAft>
            </a:pPr>
            <a:r>
              <a:rPr lang="en-US" dirty="0" smtClean="0">
                <a:ea typeface="MS PGothic" pitchFamily="34" charset="-128"/>
              </a:rPr>
              <a:t>Student Learning Growth</a:t>
            </a:r>
          </a:p>
          <a:p>
            <a:pPr>
              <a:spcAft>
                <a:spcPts val="1200"/>
              </a:spcAft>
            </a:pPr>
            <a:r>
              <a:rPr lang="en-US" b="1" dirty="0" smtClean="0">
                <a:ea typeface="MS PGothic" pitchFamily="34" charset="-128"/>
              </a:rPr>
              <a:t>FLDOE Student Growth </a:t>
            </a:r>
            <a:br>
              <a:rPr lang="en-US" b="1" dirty="0" smtClean="0">
                <a:ea typeface="MS PGothic" pitchFamily="34" charset="-128"/>
              </a:rPr>
            </a:br>
            <a:r>
              <a:rPr lang="en-US" b="1" dirty="0" smtClean="0">
                <a:ea typeface="MS PGothic" pitchFamily="34" charset="-128"/>
              </a:rPr>
              <a:t>Implementation Committee (SGIC) </a:t>
            </a:r>
            <a:r>
              <a:rPr lang="en-US" dirty="0" smtClean="0">
                <a:ea typeface="MS PGothic" pitchFamily="34" charset="-128"/>
              </a:rPr>
              <a:t/>
            </a:r>
            <a:br>
              <a:rPr lang="en-US" dirty="0" smtClean="0">
                <a:ea typeface="MS PGothic" pitchFamily="34" charset="-128"/>
              </a:rPr>
            </a:br>
            <a:r>
              <a:rPr lang="en-US" sz="2000" dirty="0" smtClean="0">
                <a:ea typeface="MS PGothic" pitchFamily="34" charset="-128"/>
                <a:hlinkClick r:id="rId5"/>
              </a:rPr>
              <a:t>http://www.fldoe.org/committees/sg.asp</a:t>
            </a:r>
            <a:endParaRPr lang="en-US" sz="2000" dirty="0" smtClean="0">
              <a:ea typeface="MS PGothic" pitchFamily="34" charset="-128"/>
            </a:endParaRPr>
          </a:p>
        </p:txBody>
      </p:sp>
      <p:pic>
        <p:nvPicPr>
          <p:cNvPr id="26628" name="Picture 12" descr="C:\Documents and Settings\Howardm\Local Settings\Temporary Internet Files\Content.IE5\Y282YRBY\MC900434901[1].png"/>
          <p:cNvPicPr>
            <a:picLocks noChangeAspect="1" noChangeArrowheads="1"/>
          </p:cNvPicPr>
          <p:nvPr/>
        </p:nvPicPr>
        <p:blipFill>
          <a:blip r:embed="rId6"/>
          <a:srcRect/>
          <a:stretch>
            <a:fillRect/>
          </a:stretch>
        </p:blipFill>
        <p:spPr bwMode="auto">
          <a:xfrm>
            <a:off x="7010400" y="3505200"/>
            <a:ext cx="1828800" cy="1828800"/>
          </a:xfrm>
          <a:prstGeom prst="rect">
            <a:avLst/>
          </a:prstGeom>
          <a:noFill/>
          <a:ln w="9525">
            <a:noFill/>
            <a:miter lim="800000"/>
            <a:headEnd/>
            <a:tailEnd/>
          </a:ln>
        </p:spPr>
      </p:pic>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p:nvPr/>
        </p:nvCxnSpPr>
        <p:spPr>
          <a:xfrm>
            <a:off x="990600" y="1371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7" name="Title 3"/>
          <p:cNvSpPr>
            <a:spLocks noGrp="1"/>
          </p:cNvSpPr>
          <p:nvPr>
            <p:ph type="title"/>
            <p:custDataLst>
              <p:tags r:id="rId2"/>
            </p:custDataLst>
          </p:nvPr>
        </p:nvSpPr>
        <p:spPr>
          <a:xfrm>
            <a:off x="0" y="0"/>
            <a:ext cx="9144000" cy="1143000"/>
          </a:xfrm>
          <a:noFill/>
          <a:scene3d>
            <a:camera prst="orthographicFront"/>
            <a:lightRig rig="threePt" dir="t"/>
          </a:scene3d>
          <a:sp3d>
            <a:bevelT/>
          </a:sp3d>
        </p:spPr>
        <p:txBody>
          <a:bodyPr rtlCol="0">
            <a:noAutofit/>
          </a:bodyPr>
          <a:lstStyle/>
          <a:p>
            <a:pPr eaLnBrk="1" fontAlgn="auto" hangingPunct="1">
              <a:spcAft>
                <a:spcPts val="0"/>
              </a:spcAft>
              <a:defRPr/>
            </a:pPr>
            <a:r>
              <a:rPr lang="en-US" sz="3600" b="1" dirty="0" smtClean="0"/>
              <a:t>What is the Predicted Student Score?</a:t>
            </a:r>
          </a:p>
        </p:txBody>
      </p:sp>
      <p:cxnSp>
        <p:nvCxnSpPr>
          <p:cNvPr id="108" name="Straight Connector 107"/>
          <p:cNvCxnSpPr/>
          <p:nvPr/>
        </p:nvCxnSpPr>
        <p:spPr>
          <a:xfrm rot="5400000">
            <a:off x="-1257300" y="3619500"/>
            <a:ext cx="4495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01713" y="3124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90600" y="3581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90600" y="4038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0600" y="4495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990600" y="4953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90600" y="5410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90600" y="2667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600" y="2209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9812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15240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24384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28956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33528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38100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2672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47244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51816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5551488"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0" y="2243667"/>
            <a:ext cx="553998" cy="2209800"/>
          </a:xfrm>
          <a:prstGeom prst="rect">
            <a:avLst/>
          </a:prstGeom>
          <a:noFill/>
        </p:spPr>
        <p:txBody>
          <a:bodyPr vert="vert270">
            <a:spAutoFit/>
          </a:bodyPr>
          <a:lstStyle/>
          <a:p>
            <a:pPr algn="ctr" fontAlgn="auto">
              <a:spcBef>
                <a:spcPts val="0"/>
              </a:spcBef>
              <a:spcAft>
                <a:spcPts val="0"/>
              </a:spcAft>
              <a:defRPr/>
            </a:pPr>
            <a:r>
              <a:rPr lang="en-US" sz="2400" b="1" dirty="0">
                <a:latin typeface="+mn-lt"/>
              </a:rPr>
              <a:t>CURRENT TEST</a:t>
            </a:r>
          </a:p>
        </p:txBody>
      </p:sp>
      <p:sp>
        <p:nvSpPr>
          <p:cNvPr id="36890" name="TextBox 127"/>
          <p:cNvSpPr txBox="1">
            <a:spLocks noChangeArrowheads="1"/>
          </p:cNvSpPr>
          <p:nvPr/>
        </p:nvSpPr>
        <p:spPr bwMode="auto">
          <a:xfrm>
            <a:off x="1295400" y="6396038"/>
            <a:ext cx="4267200" cy="461962"/>
          </a:xfrm>
          <a:prstGeom prst="rect">
            <a:avLst/>
          </a:prstGeom>
          <a:noFill/>
          <a:ln w="9525">
            <a:noFill/>
            <a:miter lim="800000"/>
            <a:headEnd/>
            <a:tailEnd/>
          </a:ln>
        </p:spPr>
        <p:txBody>
          <a:bodyPr>
            <a:spAutoFit/>
          </a:bodyPr>
          <a:lstStyle/>
          <a:p>
            <a:pPr algn="ctr"/>
            <a:r>
              <a:rPr lang="en-US" sz="2400" b="1" dirty="0">
                <a:latin typeface="Calibri" pitchFamily="34" charset="0"/>
              </a:rPr>
              <a:t>PRIOR TEST</a:t>
            </a:r>
            <a:endParaRPr lang="en-US" sz="3200" b="1" dirty="0">
              <a:latin typeface="Calibri" pitchFamily="34" charset="0"/>
            </a:endParaRPr>
          </a:p>
        </p:txBody>
      </p:sp>
      <p:cxnSp>
        <p:nvCxnSpPr>
          <p:cNvPr id="129" name="Straight Connector 128"/>
          <p:cNvCxnSpPr/>
          <p:nvPr/>
        </p:nvCxnSpPr>
        <p:spPr>
          <a:xfrm>
            <a:off x="990600" y="1752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990600" y="5870575"/>
            <a:ext cx="46450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893" name="TextBox 130"/>
          <p:cNvSpPr txBox="1">
            <a:spLocks noChangeArrowheads="1"/>
          </p:cNvSpPr>
          <p:nvPr/>
        </p:nvSpPr>
        <p:spPr bwMode="auto">
          <a:xfrm>
            <a:off x="1017588" y="5954713"/>
            <a:ext cx="5410200" cy="307975"/>
          </a:xfrm>
          <a:prstGeom prst="rect">
            <a:avLst/>
          </a:prstGeom>
          <a:solidFill>
            <a:schemeClr val="bg1"/>
          </a:solidFill>
          <a:ln w="9525">
            <a:noFill/>
            <a:miter lim="800000"/>
            <a:headEnd/>
            <a:tailEnd/>
          </a:ln>
        </p:spPr>
        <p:txBody>
          <a:bodyPr>
            <a:spAutoFit/>
          </a:bodyPr>
          <a:lstStyle/>
          <a:p>
            <a:r>
              <a:rPr lang="en-US" sz="1400" b="1" dirty="0">
                <a:latin typeface="Calibri" pitchFamily="34" charset="0"/>
              </a:rPr>
              <a:t>     …100     200    300     400     500     600    700     800    900  1000…</a:t>
            </a:r>
          </a:p>
        </p:txBody>
      </p:sp>
      <p:sp>
        <p:nvSpPr>
          <p:cNvPr id="132" name="TextBox 131"/>
          <p:cNvSpPr txBox="1"/>
          <p:nvPr/>
        </p:nvSpPr>
        <p:spPr>
          <a:xfrm>
            <a:off x="457200" y="838200"/>
            <a:ext cx="400110" cy="5152698"/>
          </a:xfrm>
          <a:prstGeom prst="rect">
            <a:avLst/>
          </a:prstGeom>
          <a:solidFill>
            <a:schemeClr val="bg1"/>
          </a:solidFill>
          <a:ln>
            <a:solidFill>
              <a:schemeClr val="bg1"/>
            </a:solidFill>
          </a:ln>
        </p:spPr>
        <p:txBody>
          <a:bodyPr vert="vert270">
            <a:spAutoFit/>
          </a:bodyPr>
          <a:lstStyle/>
          <a:p>
            <a:pPr fontAlgn="auto">
              <a:spcBef>
                <a:spcPts val="0"/>
              </a:spcBef>
              <a:spcAft>
                <a:spcPts val="0"/>
              </a:spcAft>
              <a:defRPr/>
            </a:pPr>
            <a:r>
              <a:rPr lang="en-US" sz="1400" b="1" dirty="0">
                <a:latin typeface="+mn-lt"/>
              </a:rPr>
              <a:t>      …100     200     300    400    500     600     700     800    900   1000…</a:t>
            </a:r>
          </a:p>
        </p:txBody>
      </p:sp>
      <p:sp>
        <p:nvSpPr>
          <p:cNvPr id="36895" name="TextBox 45"/>
          <p:cNvSpPr txBox="1">
            <a:spLocks noChangeArrowheads="1"/>
          </p:cNvSpPr>
          <p:nvPr/>
        </p:nvSpPr>
        <p:spPr bwMode="auto">
          <a:xfrm>
            <a:off x="4206875" y="6416675"/>
            <a:ext cx="1425903" cy="400110"/>
          </a:xfrm>
          <a:prstGeom prst="rect">
            <a:avLst/>
          </a:prstGeom>
          <a:noFill/>
          <a:ln w="9525">
            <a:noFill/>
            <a:miter lim="800000"/>
            <a:headEnd/>
            <a:tailEnd/>
          </a:ln>
        </p:spPr>
        <p:txBody>
          <a:bodyPr wrap="none">
            <a:spAutoFit/>
          </a:bodyPr>
          <a:lstStyle/>
          <a:p>
            <a:r>
              <a:rPr lang="en-US" sz="2000" b="1" dirty="0">
                <a:solidFill>
                  <a:srgbClr val="FF00FF"/>
                </a:solidFill>
              </a:rPr>
              <a:t>(</a:t>
            </a:r>
            <a:r>
              <a:rPr lang="en-US" sz="2000" b="1" dirty="0" smtClean="0">
                <a:solidFill>
                  <a:srgbClr val="FF00FF"/>
                </a:solidFill>
              </a:rPr>
              <a:t>FY11 </a:t>
            </a:r>
            <a:r>
              <a:rPr lang="en-US" sz="2000" b="1" dirty="0">
                <a:solidFill>
                  <a:srgbClr val="FF00FF"/>
                </a:solidFill>
              </a:rPr>
              <a:t>FCAT)</a:t>
            </a:r>
          </a:p>
        </p:txBody>
      </p:sp>
      <p:sp>
        <p:nvSpPr>
          <p:cNvPr id="36896" name="TextBox 46"/>
          <p:cNvSpPr txBox="1">
            <a:spLocks noChangeArrowheads="1"/>
          </p:cNvSpPr>
          <p:nvPr/>
        </p:nvSpPr>
        <p:spPr bwMode="auto">
          <a:xfrm rot="-5400000">
            <a:off x="-750887" y="1168400"/>
            <a:ext cx="1974850" cy="400050"/>
          </a:xfrm>
          <a:prstGeom prst="rect">
            <a:avLst/>
          </a:prstGeom>
          <a:noFill/>
          <a:ln w="9525">
            <a:noFill/>
            <a:miter lim="800000"/>
            <a:headEnd/>
            <a:tailEnd/>
          </a:ln>
        </p:spPr>
        <p:txBody>
          <a:bodyPr>
            <a:spAutoFit/>
          </a:bodyPr>
          <a:lstStyle/>
          <a:p>
            <a:r>
              <a:rPr lang="en-US" sz="2000" b="1" dirty="0">
                <a:solidFill>
                  <a:srgbClr val="FF00FF"/>
                </a:solidFill>
              </a:rPr>
              <a:t>(</a:t>
            </a:r>
            <a:r>
              <a:rPr lang="en-US" sz="2000" b="1" dirty="0" smtClean="0">
                <a:solidFill>
                  <a:srgbClr val="FF00FF"/>
                </a:solidFill>
              </a:rPr>
              <a:t>FY12 </a:t>
            </a:r>
            <a:r>
              <a:rPr lang="en-US" sz="2000" b="1" dirty="0">
                <a:solidFill>
                  <a:srgbClr val="FF00FF"/>
                </a:solidFill>
              </a:rPr>
              <a:t>FCAT)</a:t>
            </a:r>
          </a:p>
        </p:txBody>
      </p:sp>
      <p:sp>
        <p:nvSpPr>
          <p:cNvPr id="31" name="Rectangle 30"/>
          <p:cNvSpPr/>
          <p:nvPr/>
        </p:nvSpPr>
        <p:spPr>
          <a:xfrm>
            <a:off x="1295400" y="5943600"/>
            <a:ext cx="6629400" cy="4572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p:cNvSpPr/>
          <p:nvPr/>
        </p:nvSpPr>
        <p:spPr>
          <a:xfrm>
            <a:off x="457200" y="990600"/>
            <a:ext cx="533400" cy="48768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TextBox 32"/>
          <p:cNvSpPr txBox="1"/>
          <p:nvPr/>
        </p:nvSpPr>
        <p:spPr>
          <a:xfrm>
            <a:off x="2286000" y="4953000"/>
            <a:ext cx="2941446" cy="369332"/>
          </a:xfrm>
          <a:prstGeom prst="rect">
            <a:avLst/>
          </a:prstGeom>
          <a:noFill/>
        </p:spPr>
        <p:txBody>
          <a:bodyPr wrap="none" rtlCol="0">
            <a:spAutoFit/>
          </a:bodyPr>
          <a:lstStyle/>
          <a:p>
            <a:r>
              <a:rPr lang="en-US" dirty="0" smtClean="0"/>
              <a:t>X axis is Prior Year FCAT Score</a:t>
            </a:r>
            <a:endParaRPr lang="en-US" dirty="0"/>
          </a:p>
        </p:txBody>
      </p:sp>
      <p:sp>
        <p:nvSpPr>
          <p:cNvPr id="34" name="TextBox 33"/>
          <p:cNvSpPr txBox="1"/>
          <p:nvPr/>
        </p:nvSpPr>
        <p:spPr>
          <a:xfrm>
            <a:off x="1371600" y="2286000"/>
            <a:ext cx="3194401" cy="369332"/>
          </a:xfrm>
          <a:prstGeom prst="rect">
            <a:avLst/>
          </a:prstGeom>
          <a:noFill/>
        </p:spPr>
        <p:txBody>
          <a:bodyPr wrap="none" rtlCol="0">
            <a:spAutoFit/>
          </a:bodyPr>
          <a:lstStyle/>
          <a:p>
            <a:r>
              <a:rPr lang="en-US" dirty="0" smtClean="0"/>
              <a:t>Y axis is Current Year FCAT Score</a:t>
            </a:r>
            <a:endParaRPr lang="en-US" dirty="0"/>
          </a:p>
        </p:txBody>
      </p:sp>
      <p:sp>
        <p:nvSpPr>
          <p:cNvPr id="35" name="Down Arrow 34"/>
          <p:cNvSpPr/>
          <p:nvPr/>
        </p:nvSpPr>
        <p:spPr>
          <a:xfrm>
            <a:off x="5334000" y="48768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p:cNvSpPr/>
          <p:nvPr/>
        </p:nvSpPr>
        <p:spPr>
          <a:xfrm>
            <a:off x="1371600" y="2667000"/>
            <a:ext cx="990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ppt_x"/>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p:nvPr/>
        </p:nvCxnSpPr>
        <p:spPr>
          <a:xfrm>
            <a:off x="990600" y="1371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7" name="Title 3"/>
          <p:cNvSpPr>
            <a:spLocks noGrp="1"/>
          </p:cNvSpPr>
          <p:nvPr>
            <p:ph type="title"/>
            <p:custDataLst>
              <p:tags r:id="rId2"/>
            </p:custDataLst>
          </p:nvPr>
        </p:nvSpPr>
        <p:spPr>
          <a:xfrm>
            <a:off x="0" y="0"/>
            <a:ext cx="9144000" cy="1143000"/>
          </a:xfrm>
          <a:noFill/>
          <a:scene3d>
            <a:camera prst="orthographicFront"/>
            <a:lightRig rig="threePt" dir="t"/>
          </a:scene3d>
          <a:sp3d>
            <a:bevelT/>
          </a:sp3d>
        </p:spPr>
        <p:txBody>
          <a:bodyPr rtlCol="0">
            <a:noAutofit/>
          </a:bodyPr>
          <a:lstStyle/>
          <a:p>
            <a:pPr>
              <a:defRPr/>
            </a:pPr>
            <a:r>
              <a:rPr lang="en-US" sz="3600" b="1" dirty="0" smtClean="0"/>
              <a:t>What is the Predicted Student Score?</a:t>
            </a:r>
          </a:p>
        </p:txBody>
      </p:sp>
      <p:cxnSp>
        <p:nvCxnSpPr>
          <p:cNvPr id="108" name="Straight Connector 107"/>
          <p:cNvCxnSpPr/>
          <p:nvPr/>
        </p:nvCxnSpPr>
        <p:spPr>
          <a:xfrm rot="5400000">
            <a:off x="-1257300" y="3619500"/>
            <a:ext cx="4495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01713" y="3124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90600" y="3581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90600" y="4038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0600" y="4495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990600" y="4953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90600" y="5410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90600" y="2667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600" y="2209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9812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15240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24384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28956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33528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38100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2672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47244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51816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5551488"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0" y="2243667"/>
            <a:ext cx="553998" cy="2209800"/>
          </a:xfrm>
          <a:prstGeom prst="rect">
            <a:avLst/>
          </a:prstGeom>
          <a:noFill/>
        </p:spPr>
        <p:txBody>
          <a:bodyPr vert="vert270">
            <a:spAutoFit/>
          </a:bodyPr>
          <a:lstStyle/>
          <a:p>
            <a:pPr algn="ctr" fontAlgn="auto">
              <a:spcBef>
                <a:spcPts val="0"/>
              </a:spcBef>
              <a:spcAft>
                <a:spcPts val="0"/>
              </a:spcAft>
              <a:defRPr/>
            </a:pPr>
            <a:r>
              <a:rPr lang="en-US" sz="2400" b="1" dirty="0">
                <a:latin typeface="+mn-lt"/>
              </a:rPr>
              <a:t>CURRENT TEST</a:t>
            </a:r>
          </a:p>
        </p:txBody>
      </p:sp>
      <p:sp>
        <p:nvSpPr>
          <p:cNvPr id="40986" name="TextBox 127"/>
          <p:cNvSpPr txBox="1">
            <a:spLocks noChangeArrowheads="1"/>
          </p:cNvSpPr>
          <p:nvPr/>
        </p:nvSpPr>
        <p:spPr bwMode="auto">
          <a:xfrm>
            <a:off x="1295400" y="6396038"/>
            <a:ext cx="4267200" cy="461962"/>
          </a:xfrm>
          <a:prstGeom prst="rect">
            <a:avLst/>
          </a:prstGeom>
          <a:noFill/>
          <a:ln w="9525">
            <a:noFill/>
            <a:miter lim="800000"/>
            <a:headEnd/>
            <a:tailEnd/>
          </a:ln>
        </p:spPr>
        <p:txBody>
          <a:bodyPr>
            <a:spAutoFit/>
          </a:bodyPr>
          <a:lstStyle/>
          <a:p>
            <a:pPr algn="ctr"/>
            <a:r>
              <a:rPr lang="en-US" sz="2400" b="1" dirty="0">
                <a:latin typeface="Calibri" pitchFamily="34" charset="0"/>
              </a:rPr>
              <a:t>PRIOR TEST</a:t>
            </a:r>
            <a:endParaRPr lang="en-US" sz="3200" b="1" dirty="0">
              <a:latin typeface="Calibri" pitchFamily="34" charset="0"/>
            </a:endParaRPr>
          </a:p>
        </p:txBody>
      </p:sp>
      <p:cxnSp>
        <p:nvCxnSpPr>
          <p:cNvPr id="129" name="Straight Connector 128"/>
          <p:cNvCxnSpPr/>
          <p:nvPr/>
        </p:nvCxnSpPr>
        <p:spPr>
          <a:xfrm>
            <a:off x="990600" y="1752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990600" y="5870575"/>
            <a:ext cx="4645025"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 name="Group 46"/>
          <p:cNvGrpSpPr>
            <a:grpSpLocks/>
          </p:cNvGrpSpPr>
          <p:nvPr/>
        </p:nvGrpSpPr>
        <p:grpSpPr bwMode="auto">
          <a:xfrm>
            <a:off x="3243263" y="1125538"/>
            <a:ext cx="398462" cy="4114800"/>
            <a:chOff x="3243263" y="1371600"/>
            <a:chExt cx="398462" cy="4114800"/>
          </a:xfrm>
        </p:grpSpPr>
        <p:pic>
          <p:nvPicPr>
            <p:cNvPr id="41011" name="Picture 47" descr="STUD_icon.png"/>
            <p:cNvPicPr>
              <a:picLocks noChangeAspect="1"/>
            </p:cNvPicPr>
            <p:nvPr/>
          </p:nvPicPr>
          <p:blipFill>
            <a:blip r:embed="rId5" cstate="print"/>
            <a:srcRect/>
            <a:stretch>
              <a:fillRect/>
            </a:stretch>
          </p:blipFill>
          <p:spPr bwMode="auto">
            <a:xfrm>
              <a:off x="3260725" y="2687638"/>
              <a:ext cx="381000" cy="381000"/>
            </a:xfrm>
            <a:prstGeom prst="rect">
              <a:avLst/>
            </a:prstGeom>
            <a:noFill/>
            <a:ln w="9525">
              <a:noFill/>
              <a:miter lim="800000"/>
              <a:headEnd/>
              <a:tailEnd/>
            </a:ln>
          </p:spPr>
        </p:pic>
        <p:pic>
          <p:nvPicPr>
            <p:cNvPr id="41012" name="Picture 48" descr="STUD_icon.png"/>
            <p:cNvPicPr>
              <a:picLocks noChangeAspect="1"/>
            </p:cNvPicPr>
            <p:nvPr/>
          </p:nvPicPr>
          <p:blipFill>
            <a:blip r:embed="rId5" cstate="print"/>
            <a:srcRect/>
            <a:stretch>
              <a:fillRect/>
            </a:stretch>
          </p:blipFill>
          <p:spPr bwMode="auto">
            <a:xfrm>
              <a:off x="3260725" y="2230438"/>
              <a:ext cx="381000" cy="381000"/>
            </a:xfrm>
            <a:prstGeom prst="rect">
              <a:avLst/>
            </a:prstGeom>
            <a:noFill/>
            <a:ln w="9525">
              <a:noFill/>
              <a:miter lim="800000"/>
              <a:headEnd/>
              <a:tailEnd/>
            </a:ln>
          </p:spPr>
        </p:pic>
        <p:pic>
          <p:nvPicPr>
            <p:cNvPr id="41013" name="Picture 49" descr="STUD_icon.png"/>
            <p:cNvPicPr>
              <a:picLocks noChangeAspect="1"/>
            </p:cNvPicPr>
            <p:nvPr/>
          </p:nvPicPr>
          <p:blipFill>
            <a:blip r:embed="rId5" cstate="print"/>
            <a:srcRect/>
            <a:stretch>
              <a:fillRect/>
            </a:stretch>
          </p:blipFill>
          <p:spPr bwMode="auto">
            <a:xfrm>
              <a:off x="3260725" y="1765300"/>
              <a:ext cx="381000" cy="381000"/>
            </a:xfrm>
            <a:prstGeom prst="rect">
              <a:avLst/>
            </a:prstGeom>
            <a:noFill/>
            <a:ln w="9525">
              <a:noFill/>
              <a:miter lim="800000"/>
              <a:headEnd/>
              <a:tailEnd/>
            </a:ln>
          </p:spPr>
        </p:pic>
        <p:pic>
          <p:nvPicPr>
            <p:cNvPr id="41014" name="Picture 50" descr="STUD_icon.png"/>
            <p:cNvPicPr>
              <a:picLocks noChangeAspect="1"/>
            </p:cNvPicPr>
            <p:nvPr/>
          </p:nvPicPr>
          <p:blipFill>
            <a:blip r:embed="rId5" cstate="print"/>
            <a:srcRect/>
            <a:stretch>
              <a:fillRect/>
            </a:stretch>
          </p:blipFill>
          <p:spPr bwMode="auto">
            <a:xfrm>
              <a:off x="3255963" y="3581400"/>
              <a:ext cx="381000" cy="381000"/>
            </a:xfrm>
            <a:prstGeom prst="rect">
              <a:avLst/>
            </a:prstGeom>
            <a:noFill/>
            <a:ln w="9525">
              <a:noFill/>
              <a:miter lim="800000"/>
              <a:headEnd/>
              <a:tailEnd/>
            </a:ln>
          </p:spPr>
        </p:pic>
        <p:pic>
          <p:nvPicPr>
            <p:cNvPr id="41015" name="Picture 51" descr="STUD_icon.png"/>
            <p:cNvPicPr>
              <a:picLocks noChangeAspect="1"/>
            </p:cNvPicPr>
            <p:nvPr/>
          </p:nvPicPr>
          <p:blipFill>
            <a:blip r:embed="rId5" cstate="print"/>
            <a:srcRect/>
            <a:stretch>
              <a:fillRect/>
            </a:stretch>
          </p:blipFill>
          <p:spPr bwMode="auto">
            <a:xfrm>
              <a:off x="3255963" y="3155950"/>
              <a:ext cx="381000" cy="381000"/>
            </a:xfrm>
            <a:prstGeom prst="rect">
              <a:avLst/>
            </a:prstGeom>
            <a:noFill/>
            <a:ln w="9525">
              <a:noFill/>
              <a:miter lim="800000"/>
              <a:headEnd/>
              <a:tailEnd/>
            </a:ln>
          </p:spPr>
        </p:pic>
        <p:pic>
          <p:nvPicPr>
            <p:cNvPr id="41016" name="Picture 52" descr="STUD_icon.png"/>
            <p:cNvPicPr>
              <a:picLocks noChangeAspect="1"/>
            </p:cNvPicPr>
            <p:nvPr/>
          </p:nvPicPr>
          <p:blipFill>
            <a:blip r:embed="rId5" cstate="print"/>
            <a:srcRect/>
            <a:stretch>
              <a:fillRect/>
            </a:stretch>
          </p:blipFill>
          <p:spPr bwMode="auto">
            <a:xfrm>
              <a:off x="3255963" y="4062413"/>
              <a:ext cx="381000" cy="381000"/>
            </a:xfrm>
            <a:prstGeom prst="rect">
              <a:avLst/>
            </a:prstGeom>
            <a:noFill/>
            <a:ln w="9525">
              <a:noFill/>
              <a:miter lim="800000"/>
              <a:headEnd/>
              <a:tailEnd/>
            </a:ln>
          </p:spPr>
        </p:pic>
        <p:pic>
          <p:nvPicPr>
            <p:cNvPr id="41017" name="Picture 53" descr="STUD_icon.png"/>
            <p:cNvPicPr>
              <a:picLocks noChangeAspect="1"/>
            </p:cNvPicPr>
            <p:nvPr/>
          </p:nvPicPr>
          <p:blipFill>
            <a:blip r:embed="rId5" cstate="print"/>
            <a:srcRect/>
            <a:stretch>
              <a:fillRect/>
            </a:stretch>
          </p:blipFill>
          <p:spPr bwMode="auto">
            <a:xfrm>
              <a:off x="3243263" y="4529138"/>
              <a:ext cx="381000" cy="381000"/>
            </a:xfrm>
            <a:prstGeom prst="rect">
              <a:avLst/>
            </a:prstGeom>
            <a:noFill/>
            <a:ln w="9525">
              <a:noFill/>
              <a:miter lim="800000"/>
              <a:headEnd/>
              <a:tailEnd/>
            </a:ln>
          </p:spPr>
        </p:pic>
        <p:cxnSp>
          <p:nvCxnSpPr>
            <p:cNvPr id="55" name="Straight Connector 54"/>
            <p:cNvCxnSpPr/>
            <p:nvPr/>
          </p:nvCxnSpPr>
          <p:spPr>
            <a:xfrm rot="5400000">
              <a:off x="1371600" y="3429000"/>
              <a:ext cx="41148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40990" name="TextBox 47"/>
          <p:cNvSpPr txBox="1">
            <a:spLocks noChangeArrowheads="1"/>
          </p:cNvSpPr>
          <p:nvPr/>
        </p:nvSpPr>
        <p:spPr bwMode="auto">
          <a:xfrm>
            <a:off x="4265613" y="1493838"/>
            <a:ext cx="687387" cy="400050"/>
          </a:xfrm>
          <a:prstGeom prst="rect">
            <a:avLst/>
          </a:prstGeom>
          <a:noFill/>
          <a:ln w="9525">
            <a:noFill/>
            <a:miter lim="800000"/>
            <a:headEnd/>
            <a:tailEnd/>
          </a:ln>
        </p:spPr>
        <p:txBody>
          <a:bodyPr>
            <a:spAutoFit/>
          </a:bodyPr>
          <a:lstStyle/>
          <a:p>
            <a:r>
              <a:rPr lang="en-US" sz="2000" b="1" dirty="0">
                <a:latin typeface="Calibri" pitchFamily="34" charset="0"/>
              </a:rPr>
              <a:t>900</a:t>
            </a:r>
          </a:p>
        </p:txBody>
      </p:sp>
      <p:sp>
        <p:nvSpPr>
          <p:cNvPr id="40991" name="TextBox 48"/>
          <p:cNvSpPr txBox="1">
            <a:spLocks noChangeArrowheads="1"/>
          </p:cNvSpPr>
          <p:nvPr/>
        </p:nvSpPr>
        <p:spPr bwMode="auto">
          <a:xfrm>
            <a:off x="4265613" y="1976438"/>
            <a:ext cx="611187" cy="400050"/>
          </a:xfrm>
          <a:prstGeom prst="rect">
            <a:avLst/>
          </a:prstGeom>
          <a:noFill/>
          <a:ln w="9525">
            <a:noFill/>
            <a:miter lim="800000"/>
            <a:headEnd/>
            <a:tailEnd/>
          </a:ln>
        </p:spPr>
        <p:txBody>
          <a:bodyPr>
            <a:spAutoFit/>
          </a:bodyPr>
          <a:lstStyle/>
          <a:p>
            <a:r>
              <a:rPr lang="en-US" sz="2000" b="1" dirty="0">
                <a:latin typeface="Calibri" pitchFamily="34" charset="0"/>
              </a:rPr>
              <a:t>800</a:t>
            </a:r>
          </a:p>
        </p:txBody>
      </p:sp>
      <p:sp>
        <p:nvSpPr>
          <p:cNvPr id="40992" name="TextBox 49"/>
          <p:cNvSpPr txBox="1">
            <a:spLocks noChangeArrowheads="1"/>
          </p:cNvSpPr>
          <p:nvPr/>
        </p:nvSpPr>
        <p:spPr bwMode="auto">
          <a:xfrm>
            <a:off x="4265613" y="2409825"/>
            <a:ext cx="611187" cy="400050"/>
          </a:xfrm>
          <a:prstGeom prst="rect">
            <a:avLst/>
          </a:prstGeom>
          <a:noFill/>
          <a:ln w="9525">
            <a:noFill/>
            <a:miter lim="800000"/>
            <a:headEnd/>
            <a:tailEnd/>
          </a:ln>
        </p:spPr>
        <p:txBody>
          <a:bodyPr>
            <a:spAutoFit/>
          </a:bodyPr>
          <a:lstStyle/>
          <a:p>
            <a:r>
              <a:rPr lang="en-US" sz="2000" b="1" dirty="0">
                <a:latin typeface="Calibri" pitchFamily="34" charset="0"/>
              </a:rPr>
              <a:t>700</a:t>
            </a:r>
          </a:p>
        </p:txBody>
      </p:sp>
      <p:sp>
        <p:nvSpPr>
          <p:cNvPr id="40993" name="TextBox 50"/>
          <p:cNvSpPr txBox="1">
            <a:spLocks noChangeArrowheads="1"/>
          </p:cNvSpPr>
          <p:nvPr/>
        </p:nvSpPr>
        <p:spPr bwMode="auto">
          <a:xfrm>
            <a:off x="4265613" y="2865438"/>
            <a:ext cx="611187" cy="400050"/>
          </a:xfrm>
          <a:prstGeom prst="rect">
            <a:avLst/>
          </a:prstGeom>
          <a:noFill/>
          <a:ln w="9525">
            <a:noFill/>
            <a:miter lim="800000"/>
            <a:headEnd/>
            <a:tailEnd/>
          </a:ln>
        </p:spPr>
        <p:txBody>
          <a:bodyPr>
            <a:spAutoFit/>
          </a:bodyPr>
          <a:lstStyle/>
          <a:p>
            <a:r>
              <a:rPr lang="en-US" sz="2000" b="1" dirty="0">
                <a:latin typeface="Calibri" pitchFamily="34" charset="0"/>
              </a:rPr>
              <a:t>600</a:t>
            </a:r>
          </a:p>
        </p:txBody>
      </p:sp>
      <p:sp>
        <p:nvSpPr>
          <p:cNvPr id="40994" name="TextBox 51"/>
          <p:cNvSpPr txBox="1">
            <a:spLocks noChangeArrowheads="1"/>
          </p:cNvSpPr>
          <p:nvPr/>
        </p:nvSpPr>
        <p:spPr bwMode="auto">
          <a:xfrm>
            <a:off x="4265613" y="3303588"/>
            <a:ext cx="687387" cy="400050"/>
          </a:xfrm>
          <a:prstGeom prst="rect">
            <a:avLst/>
          </a:prstGeom>
          <a:noFill/>
          <a:ln w="9525">
            <a:noFill/>
            <a:miter lim="800000"/>
            <a:headEnd/>
            <a:tailEnd/>
          </a:ln>
        </p:spPr>
        <p:txBody>
          <a:bodyPr>
            <a:spAutoFit/>
          </a:bodyPr>
          <a:lstStyle/>
          <a:p>
            <a:r>
              <a:rPr lang="en-US" sz="2000" b="1" dirty="0">
                <a:latin typeface="Calibri" pitchFamily="34" charset="0"/>
              </a:rPr>
              <a:t>500</a:t>
            </a:r>
          </a:p>
        </p:txBody>
      </p:sp>
      <p:sp>
        <p:nvSpPr>
          <p:cNvPr id="40995" name="TextBox 52"/>
          <p:cNvSpPr txBox="1">
            <a:spLocks noChangeArrowheads="1"/>
          </p:cNvSpPr>
          <p:nvPr/>
        </p:nvSpPr>
        <p:spPr bwMode="auto">
          <a:xfrm>
            <a:off x="4265613" y="3779838"/>
            <a:ext cx="687387" cy="400050"/>
          </a:xfrm>
          <a:prstGeom prst="rect">
            <a:avLst/>
          </a:prstGeom>
          <a:noFill/>
          <a:ln w="9525">
            <a:noFill/>
            <a:miter lim="800000"/>
            <a:headEnd/>
            <a:tailEnd/>
          </a:ln>
        </p:spPr>
        <p:txBody>
          <a:bodyPr>
            <a:spAutoFit/>
          </a:bodyPr>
          <a:lstStyle/>
          <a:p>
            <a:r>
              <a:rPr lang="en-US" sz="2000" b="1" dirty="0">
                <a:latin typeface="Calibri" pitchFamily="34" charset="0"/>
              </a:rPr>
              <a:t>400</a:t>
            </a:r>
          </a:p>
        </p:txBody>
      </p:sp>
      <p:sp>
        <p:nvSpPr>
          <p:cNvPr id="40996" name="TextBox 53"/>
          <p:cNvSpPr txBox="1">
            <a:spLocks noChangeArrowheads="1"/>
          </p:cNvSpPr>
          <p:nvPr/>
        </p:nvSpPr>
        <p:spPr bwMode="auto">
          <a:xfrm>
            <a:off x="4265613" y="4237038"/>
            <a:ext cx="687387" cy="400050"/>
          </a:xfrm>
          <a:prstGeom prst="rect">
            <a:avLst/>
          </a:prstGeom>
          <a:noFill/>
          <a:ln w="9525">
            <a:noFill/>
            <a:miter lim="800000"/>
            <a:headEnd/>
            <a:tailEnd/>
          </a:ln>
        </p:spPr>
        <p:txBody>
          <a:bodyPr>
            <a:spAutoFit/>
          </a:bodyPr>
          <a:lstStyle/>
          <a:p>
            <a:r>
              <a:rPr lang="en-US" sz="2000" b="1" dirty="0">
                <a:latin typeface="Calibri" pitchFamily="34" charset="0"/>
              </a:rPr>
              <a:t>300</a:t>
            </a:r>
          </a:p>
        </p:txBody>
      </p:sp>
      <p:cxnSp>
        <p:nvCxnSpPr>
          <p:cNvPr id="46" name="Straight Connector 45"/>
          <p:cNvCxnSpPr/>
          <p:nvPr/>
        </p:nvCxnSpPr>
        <p:spPr>
          <a:xfrm>
            <a:off x="2819400" y="3071813"/>
            <a:ext cx="14478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007" name="TextBox 55"/>
          <p:cNvSpPr txBox="1">
            <a:spLocks noChangeArrowheads="1"/>
          </p:cNvSpPr>
          <p:nvPr/>
        </p:nvSpPr>
        <p:spPr bwMode="auto">
          <a:xfrm>
            <a:off x="4206875" y="6416675"/>
            <a:ext cx="1425903" cy="400110"/>
          </a:xfrm>
          <a:prstGeom prst="rect">
            <a:avLst/>
          </a:prstGeom>
          <a:noFill/>
          <a:ln w="9525">
            <a:noFill/>
            <a:miter lim="800000"/>
            <a:headEnd/>
            <a:tailEnd/>
          </a:ln>
        </p:spPr>
        <p:txBody>
          <a:bodyPr wrap="none">
            <a:spAutoFit/>
          </a:bodyPr>
          <a:lstStyle/>
          <a:p>
            <a:r>
              <a:rPr lang="en-US" sz="2000" b="1" dirty="0">
                <a:solidFill>
                  <a:srgbClr val="FF00FF"/>
                </a:solidFill>
              </a:rPr>
              <a:t>(</a:t>
            </a:r>
            <a:r>
              <a:rPr lang="en-US" sz="2000" b="1" dirty="0" smtClean="0">
                <a:solidFill>
                  <a:srgbClr val="FF00FF"/>
                </a:solidFill>
              </a:rPr>
              <a:t>FY11 </a:t>
            </a:r>
            <a:r>
              <a:rPr lang="en-US" sz="2000" b="1" dirty="0">
                <a:solidFill>
                  <a:srgbClr val="FF00FF"/>
                </a:solidFill>
              </a:rPr>
              <a:t>FCAT)</a:t>
            </a:r>
          </a:p>
        </p:txBody>
      </p:sp>
      <p:sp>
        <p:nvSpPr>
          <p:cNvPr id="41008" name="TextBox 46"/>
          <p:cNvSpPr txBox="1">
            <a:spLocks noChangeArrowheads="1"/>
          </p:cNvSpPr>
          <p:nvPr/>
        </p:nvSpPr>
        <p:spPr bwMode="auto">
          <a:xfrm rot="-5400000">
            <a:off x="-750887" y="1168400"/>
            <a:ext cx="1974850" cy="400050"/>
          </a:xfrm>
          <a:prstGeom prst="rect">
            <a:avLst/>
          </a:prstGeom>
          <a:noFill/>
          <a:ln w="9525">
            <a:noFill/>
            <a:miter lim="800000"/>
            <a:headEnd/>
            <a:tailEnd/>
          </a:ln>
        </p:spPr>
        <p:txBody>
          <a:bodyPr>
            <a:spAutoFit/>
          </a:bodyPr>
          <a:lstStyle/>
          <a:p>
            <a:r>
              <a:rPr lang="en-US" sz="2000" b="1" dirty="0">
                <a:solidFill>
                  <a:srgbClr val="FF00FF"/>
                </a:solidFill>
              </a:rPr>
              <a:t>(</a:t>
            </a:r>
            <a:r>
              <a:rPr lang="en-US" sz="2000" b="1" dirty="0" smtClean="0">
                <a:solidFill>
                  <a:srgbClr val="FF00FF"/>
                </a:solidFill>
              </a:rPr>
              <a:t>FY12 </a:t>
            </a:r>
            <a:r>
              <a:rPr lang="en-US" sz="2000" b="1" dirty="0">
                <a:solidFill>
                  <a:srgbClr val="FF00FF"/>
                </a:solidFill>
              </a:rPr>
              <a:t>FCAT)</a:t>
            </a:r>
          </a:p>
        </p:txBody>
      </p:sp>
      <p:sp>
        <p:nvSpPr>
          <p:cNvPr id="41009" name="TextBox 130"/>
          <p:cNvSpPr txBox="1">
            <a:spLocks noChangeArrowheads="1"/>
          </p:cNvSpPr>
          <p:nvPr/>
        </p:nvSpPr>
        <p:spPr bwMode="auto">
          <a:xfrm>
            <a:off x="1017588" y="5954713"/>
            <a:ext cx="5410200" cy="307975"/>
          </a:xfrm>
          <a:prstGeom prst="rect">
            <a:avLst/>
          </a:prstGeom>
          <a:solidFill>
            <a:schemeClr val="bg1"/>
          </a:solidFill>
          <a:ln w="9525">
            <a:noFill/>
            <a:miter lim="800000"/>
            <a:headEnd/>
            <a:tailEnd/>
          </a:ln>
        </p:spPr>
        <p:txBody>
          <a:bodyPr>
            <a:spAutoFit/>
          </a:bodyPr>
          <a:lstStyle/>
          <a:p>
            <a:r>
              <a:rPr lang="en-US" sz="1400" b="1" dirty="0">
                <a:latin typeface="Calibri" pitchFamily="34" charset="0"/>
              </a:rPr>
              <a:t>     …100     200    300     400     500     600    700     800    900  1000…</a:t>
            </a:r>
          </a:p>
        </p:txBody>
      </p:sp>
      <p:sp>
        <p:nvSpPr>
          <p:cNvPr id="58" name="TextBox 57"/>
          <p:cNvSpPr txBox="1"/>
          <p:nvPr/>
        </p:nvSpPr>
        <p:spPr>
          <a:xfrm>
            <a:off x="457200" y="838200"/>
            <a:ext cx="400110" cy="5152698"/>
          </a:xfrm>
          <a:prstGeom prst="rect">
            <a:avLst/>
          </a:prstGeom>
          <a:solidFill>
            <a:schemeClr val="bg1"/>
          </a:solidFill>
          <a:ln>
            <a:solidFill>
              <a:schemeClr val="bg1"/>
            </a:solidFill>
          </a:ln>
        </p:spPr>
        <p:txBody>
          <a:bodyPr vert="vert270">
            <a:spAutoFit/>
          </a:bodyPr>
          <a:lstStyle/>
          <a:p>
            <a:pPr fontAlgn="auto">
              <a:spcBef>
                <a:spcPts val="0"/>
              </a:spcBef>
              <a:spcAft>
                <a:spcPts val="0"/>
              </a:spcAft>
              <a:defRPr/>
            </a:pPr>
            <a:r>
              <a:rPr lang="en-US" sz="1400" b="1" dirty="0">
                <a:latin typeface="+mn-lt"/>
              </a:rPr>
              <a:t>      …100     200     300    400    500     600     700     800    900   1000…</a:t>
            </a:r>
          </a:p>
        </p:txBody>
      </p:sp>
      <p:sp>
        <p:nvSpPr>
          <p:cNvPr id="48" name="Rectangle 47"/>
          <p:cNvSpPr>
            <a:spLocks noChangeArrowheads="1"/>
          </p:cNvSpPr>
          <p:nvPr/>
        </p:nvSpPr>
        <p:spPr bwMode="auto">
          <a:xfrm>
            <a:off x="4876800" y="2286000"/>
            <a:ext cx="4648200" cy="1815882"/>
          </a:xfrm>
          <a:prstGeom prst="rect">
            <a:avLst/>
          </a:prstGeom>
          <a:noFill/>
          <a:ln w="9525">
            <a:noFill/>
            <a:miter lim="800000"/>
            <a:headEnd/>
            <a:tailEnd/>
          </a:ln>
        </p:spPr>
        <p:txBody>
          <a:bodyPr>
            <a:spAutoFit/>
          </a:bodyPr>
          <a:lstStyle/>
          <a:p>
            <a:pPr algn="ctr"/>
            <a:r>
              <a:rPr lang="en-US" sz="2800" b="1" u="sng" dirty="0">
                <a:latin typeface="Calibri" pitchFamily="34" charset="0"/>
              </a:rPr>
              <a:t>Answer:</a:t>
            </a:r>
          </a:p>
          <a:p>
            <a:pPr algn="ctr"/>
            <a:r>
              <a:rPr lang="en-US" sz="2800" b="1" dirty="0">
                <a:latin typeface="Calibri" pitchFamily="34" charset="0"/>
              </a:rPr>
              <a:t>Average of </a:t>
            </a:r>
          </a:p>
          <a:p>
            <a:pPr algn="ctr"/>
            <a:r>
              <a:rPr lang="en-US" sz="2800" b="1" dirty="0">
                <a:latin typeface="Calibri" pitchFamily="34" charset="0"/>
              </a:rPr>
              <a:t>current scores </a:t>
            </a:r>
          </a:p>
          <a:p>
            <a:pPr algn="ctr"/>
            <a:r>
              <a:rPr lang="en-US" sz="2800" b="1" dirty="0">
                <a:latin typeface="Calibri" pitchFamily="34" charset="0"/>
              </a:rPr>
              <a:t>of similar students</a:t>
            </a: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p:nvPr/>
        </p:nvCxnSpPr>
        <p:spPr>
          <a:xfrm>
            <a:off x="990600" y="1371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7" name="Title 3"/>
          <p:cNvSpPr>
            <a:spLocks noGrp="1"/>
          </p:cNvSpPr>
          <p:nvPr>
            <p:ph type="title"/>
            <p:custDataLst>
              <p:tags r:id="rId2"/>
            </p:custDataLst>
          </p:nvPr>
        </p:nvSpPr>
        <p:spPr>
          <a:xfrm>
            <a:off x="0" y="0"/>
            <a:ext cx="9144000" cy="1143000"/>
          </a:xfrm>
          <a:noFill/>
          <a:scene3d>
            <a:camera prst="orthographicFront"/>
            <a:lightRig rig="threePt" dir="t"/>
          </a:scene3d>
          <a:sp3d>
            <a:bevelT/>
          </a:sp3d>
        </p:spPr>
        <p:txBody>
          <a:bodyPr rtlCol="0">
            <a:noAutofit/>
          </a:bodyPr>
          <a:lstStyle/>
          <a:p>
            <a:pPr eaLnBrk="1" fontAlgn="auto" hangingPunct="1">
              <a:spcAft>
                <a:spcPts val="0"/>
              </a:spcAft>
              <a:defRPr/>
            </a:pPr>
            <a:r>
              <a:rPr lang="en-US" sz="3600" b="1" dirty="0" smtClean="0"/>
              <a:t>Student Learning Growth is the Amount </a:t>
            </a:r>
            <a:br>
              <a:rPr lang="en-US" sz="3600" b="1" dirty="0" smtClean="0"/>
            </a:br>
            <a:r>
              <a:rPr lang="en-US" sz="3600" b="1" dirty="0" smtClean="0">
                <a:solidFill>
                  <a:srgbClr val="00B050"/>
                </a:solidFill>
              </a:rPr>
              <a:t>Above</a:t>
            </a:r>
            <a:r>
              <a:rPr lang="en-US" sz="3600" b="1" dirty="0" smtClean="0"/>
              <a:t> or </a:t>
            </a:r>
            <a:r>
              <a:rPr lang="en-US" sz="3600" b="1" dirty="0" smtClean="0">
                <a:solidFill>
                  <a:srgbClr val="FF0000"/>
                </a:solidFill>
              </a:rPr>
              <a:t>Below</a:t>
            </a:r>
            <a:r>
              <a:rPr lang="en-US" sz="3600" b="1" dirty="0" smtClean="0"/>
              <a:t> Predicted Score</a:t>
            </a:r>
          </a:p>
        </p:txBody>
      </p:sp>
      <p:cxnSp>
        <p:nvCxnSpPr>
          <p:cNvPr id="108" name="Straight Connector 107"/>
          <p:cNvCxnSpPr/>
          <p:nvPr/>
        </p:nvCxnSpPr>
        <p:spPr>
          <a:xfrm rot="5400000">
            <a:off x="-1257300" y="3619500"/>
            <a:ext cx="4495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01713" y="3124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90600" y="3581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90600" y="4038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0600" y="4495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990600" y="4953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90600" y="5410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90600" y="2667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600" y="2209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9812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15240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24384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28956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33528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38100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2672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47244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51816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5551488"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0" y="2243667"/>
            <a:ext cx="553998" cy="2209800"/>
          </a:xfrm>
          <a:prstGeom prst="rect">
            <a:avLst/>
          </a:prstGeom>
          <a:noFill/>
        </p:spPr>
        <p:txBody>
          <a:bodyPr vert="vert270">
            <a:spAutoFit/>
          </a:bodyPr>
          <a:lstStyle/>
          <a:p>
            <a:pPr algn="ctr" fontAlgn="auto">
              <a:spcBef>
                <a:spcPts val="0"/>
              </a:spcBef>
              <a:spcAft>
                <a:spcPts val="0"/>
              </a:spcAft>
              <a:defRPr/>
            </a:pPr>
            <a:r>
              <a:rPr lang="en-US" sz="2400" b="1" dirty="0">
                <a:latin typeface="+mn-lt"/>
              </a:rPr>
              <a:t>CURRENT TEST</a:t>
            </a:r>
          </a:p>
        </p:txBody>
      </p:sp>
      <p:sp>
        <p:nvSpPr>
          <p:cNvPr id="40986" name="TextBox 127"/>
          <p:cNvSpPr txBox="1">
            <a:spLocks noChangeArrowheads="1"/>
          </p:cNvSpPr>
          <p:nvPr/>
        </p:nvSpPr>
        <p:spPr bwMode="auto">
          <a:xfrm>
            <a:off x="1295400" y="6396038"/>
            <a:ext cx="4267200" cy="461962"/>
          </a:xfrm>
          <a:prstGeom prst="rect">
            <a:avLst/>
          </a:prstGeom>
          <a:noFill/>
          <a:ln w="9525">
            <a:noFill/>
            <a:miter lim="800000"/>
            <a:headEnd/>
            <a:tailEnd/>
          </a:ln>
        </p:spPr>
        <p:txBody>
          <a:bodyPr>
            <a:spAutoFit/>
          </a:bodyPr>
          <a:lstStyle/>
          <a:p>
            <a:pPr algn="ctr"/>
            <a:r>
              <a:rPr lang="en-US" sz="2400" b="1" dirty="0">
                <a:latin typeface="Calibri" pitchFamily="34" charset="0"/>
              </a:rPr>
              <a:t>PRIOR TEST</a:t>
            </a:r>
            <a:endParaRPr lang="en-US" sz="3200" b="1" dirty="0">
              <a:latin typeface="Calibri" pitchFamily="34" charset="0"/>
            </a:endParaRPr>
          </a:p>
        </p:txBody>
      </p:sp>
      <p:cxnSp>
        <p:nvCxnSpPr>
          <p:cNvPr id="129" name="Straight Connector 128"/>
          <p:cNvCxnSpPr/>
          <p:nvPr/>
        </p:nvCxnSpPr>
        <p:spPr>
          <a:xfrm>
            <a:off x="990600" y="1752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990600" y="5870575"/>
            <a:ext cx="4645025"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 name="Group 46"/>
          <p:cNvGrpSpPr>
            <a:grpSpLocks/>
          </p:cNvGrpSpPr>
          <p:nvPr/>
        </p:nvGrpSpPr>
        <p:grpSpPr bwMode="auto">
          <a:xfrm>
            <a:off x="3243263" y="1125538"/>
            <a:ext cx="398462" cy="4114800"/>
            <a:chOff x="3243263" y="1371600"/>
            <a:chExt cx="398462" cy="4114800"/>
          </a:xfrm>
        </p:grpSpPr>
        <p:pic>
          <p:nvPicPr>
            <p:cNvPr id="41011" name="Picture 47" descr="STUD_icon.png"/>
            <p:cNvPicPr>
              <a:picLocks noChangeAspect="1"/>
            </p:cNvPicPr>
            <p:nvPr/>
          </p:nvPicPr>
          <p:blipFill>
            <a:blip r:embed="rId5" cstate="print"/>
            <a:srcRect/>
            <a:stretch>
              <a:fillRect/>
            </a:stretch>
          </p:blipFill>
          <p:spPr bwMode="auto">
            <a:xfrm>
              <a:off x="3260725" y="2687638"/>
              <a:ext cx="381000" cy="381000"/>
            </a:xfrm>
            <a:prstGeom prst="rect">
              <a:avLst/>
            </a:prstGeom>
            <a:noFill/>
            <a:ln w="9525">
              <a:noFill/>
              <a:miter lim="800000"/>
              <a:headEnd/>
              <a:tailEnd/>
            </a:ln>
          </p:spPr>
        </p:pic>
        <p:pic>
          <p:nvPicPr>
            <p:cNvPr id="41012" name="Picture 48" descr="STUD_icon.png"/>
            <p:cNvPicPr>
              <a:picLocks noChangeAspect="1"/>
            </p:cNvPicPr>
            <p:nvPr/>
          </p:nvPicPr>
          <p:blipFill>
            <a:blip r:embed="rId5" cstate="print"/>
            <a:srcRect/>
            <a:stretch>
              <a:fillRect/>
            </a:stretch>
          </p:blipFill>
          <p:spPr bwMode="auto">
            <a:xfrm>
              <a:off x="3260725" y="2230438"/>
              <a:ext cx="381000" cy="381000"/>
            </a:xfrm>
            <a:prstGeom prst="rect">
              <a:avLst/>
            </a:prstGeom>
            <a:noFill/>
            <a:ln w="9525">
              <a:noFill/>
              <a:miter lim="800000"/>
              <a:headEnd/>
              <a:tailEnd/>
            </a:ln>
          </p:spPr>
        </p:pic>
        <p:pic>
          <p:nvPicPr>
            <p:cNvPr id="41013" name="Picture 49" descr="STUD_icon.png"/>
            <p:cNvPicPr>
              <a:picLocks noChangeAspect="1"/>
            </p:cNvPicPr>
            <p:nvPr/>
          </p:nvPicPr>
          <p:blipFill>
            <a:blip r:embed="rId5" cstate="print"/>
            <a:srcRect/>
            <a:stretch>
              <a:fillRect/>
            </a:stretch>
          </p:blipFill>
          <p:spPr bwMode="auto">
            <a:xfrm>
              <a:off x="3260725" y="1765300"/>
              <a:ext cx="381000" cy="381000"/>
            </a:xfrm>
            <a:prstGeom prst="rect">
              <a:avLst/>
            </a:prstGeom>
            <a:noFill/>
            <a:ln w="9525">
              <a:noFill/>
              <a:miter lim="800000"/>
              <a:headEnd/>
              <a:tailEnd/>
            </a:ln>
          </p:spPr>
        </p:pic>
        <p:pic>
          <p:nvPicPr>
            <p:cNvPr id="41014" name="Picture 50" descr="STUD_icon.png"/>
            <p:cNvPicPr>
              <a:picLocks noChangeAspect="1"/>
            </p:cNvPicPr>
            <p:nvPr/>
          </p:nvPicPr>
          <p:blipFill>
            <a:blip r:embed="rId5" cstate="print"/>
            <a:srcRect/>
            <a:stretch>
              <a:fillRect/>
            </a:stretch>
          </p:blipFill>
          <p:spPr bwMode="auto">
            <a:xfrm>
              <a:off x="3255963" y="3581400"/>
              <a:ext cx="381000" cy="381000"/>
            </a:xfrm>
            <a:prstGeom prst="rect">
              <a:avLst/>
            </a:prstGeom>
            <a:noFill/>
            <a:ln w="9525">
              <a:noFill/>
              <a:miter lim="800000"/>
              <a:headEnd/>
              <a:tailEnd/>
            </a:ln>
          </p:spPr>
        </p:pic>
        <p:pic>
          <p:nvPicPr>
            <p:cNvPr id="41015" name="Picture 51" descr="STUD_icon.png"/>
            <p:cNvPicPr>
              <a:picLocks noChangeAspect="1"/>
            </p:cNvPicPr>
            <p:nvPr/>
          </p:nvPicPr>
          <p:blipFill>
            <a:blip r:embed="rId5" cstate="print"/>
            <a:srcRect/>
            <a:stretch>
              <a:fillRect/>
            </a:stretch>
          </p:blipFill>
          <p:spPr bwMode="auto">
            <a:xfrm>
              <a:off x="3255963" y="3155950"/>
              <a:ext cx="381000" cy="381000"/>
            </a:xfrm>
            <a:prstGeom prst="rect">
              <a:avLst/>
            </a:prstGeom>
            <a:noFill/>
            <a:ln w="9525">
              <a:noFill/>
              <a:miter lim="800000"/>
              <a:headEnd/>
              <a:tailEnd/>
            </a:ln>
          </p:spPr>
        </p:pic>
        <p:pic>
          <p:nvPicPr>
            <p:cNvPr id="41016" name="Picture 52" descr="STUD_icon.png"/>
            <p:cNvPicPr>
              <a:picLocks noChangeAspect="1"/>
            </p:cNvPicPr>
            <p:nvPr/>
          </p:nvPicPr>
          <p:blipFill>
            <a:blip r:embed="rId5" cstate="print"/>
            <a:srcRect/>
            <a:stretch>
              <a:fillRect/>
            </a:stretch>
          </p:blipFill>
          <p:spPr bwMode="auto">
            <a:xfrm>
              <a:off x="3255963" y="4062413"/>
              <a:ext cx="381000" cy="381000"/>
            </a:xfrm>
            <a:prstGeom prst="rect">
              <a:avLst/>
            </a:prstGeom>
            <a:noFill/>
            <a:ln w="9525">
              <a:noFill/>
              <a:miter lim="800000"/>
              <a:headEnd/>
              <a:tailEnd/>
            </a:ln>
          </p:spPr>
        </p:pic>
        <p:pic>
          <p:nvPicPr>
            <p:cNvPr id="41017" name="Picture 53" descr="STUD_icon.png"/>
            <p:cNvPicPr>
              <a:picLocks noChangeAspect="1"/>
            </p:cNvPicPr>
            <p:nvPr/>
          </p:nvPicPr>
          <p:blipFill>
            <a:blip r:embed="rId5" cstate="print"/>
            <a:srcRect/>
            <a:stretch>
              <a:fillRect/>
            </a:stretch>
          </p:blipFill>
          <p:spPr bwMode="auto">
            <a:xfrm>
              <a:off x="3243263" y="4529138"/>
              <a:ext cx="381000" cy="381000"/>
            </a:xfrm>
            <a:prstGeom prst="rect">
              <a:avLst/>
            </a:prstGeom>
            <a:noFill/>
            <a:ln w="9525">
              <a:noFill/>
              <a:miter lim="800000"/>
              <a:headEnd/>
              <a:tailEnd/>
            </a:ln>
          </p:spPr>
        </p:pic>
        <p:cxnSp>
          <p:nvCxnSpPr>
            <p:cNvPr id="55" name="Straight Connector 54"/>
            <p:cNvCxnSpPr/>
            <p:nvPr/>
          </p:nvCxnSpPr>
          <p:spPr>
            <a:xfrm rot="5400000">
              <a:off x="1371600" y="3429000"/>
              <a:ext cx="41148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40990" name="TextBox 47"/>
          <p:cNvSpPr txBox="1">
            <a:spLocks noChangeArrowheads="1"/>
          </p:cNvSpPr>
          <p:nvPr/>
        </p:nvSpPr>
        <p:spPr bwMode="auto">
          <a:xfrm>
            <a:off x="4265613" y="1493838"/>
            <a:ext cx="687387" cy="400050"/>
          </a:xfrm>
          <a:prstGeom prst="rect">
            <a:avLst/>
          </a:prstGeom>
          <a:noFill/>
          <a:ln w="9525">
            <a:noFill/>
            <a:miter lim="800000"/>
            <a:headEnd/>
            <a:tailEnd/>
          </a:ln>
        </p:spPr>
        <p:txBody>
          <a:bodyPr>
            <a:spAutoFit/>
          </a:bodyPr>
          <a:lstStyle/>
          <a:p>
            <a:r>
              <a:rPr lang="en-US" sz="2000" b="1" dirty="0">
                <a:latin typeface="Calibri" pitchFamily="34" charset="0"/>
              </a:rPr>
              <a:t>900</a:t>
            </a:r>
          </a:p>
        </p:txBody>
      </p:sp>
      <p:sp>
        <p:nvSpPr>
          <p:cNvPr id="40991" name="TextBox 48"/>
          <p:cNvSpPr txBox="1">
            <a:spLocks noChangeArrowheads="1"/>
          </p:cNvSpPr>
          <p:nvPr/>
        </p:nvSpPr>
        <p:spPr bwMode="auto">
          <a:xfrm>
            <a:off x="4265613" y="1976438"/>
            <a:ext cx="611187" cy="400050"/>
          </a:xfrm>
          <a:prstGeom prst="rect">
            <a:avLst/>
          </a:prstGeom>
          <a:noFill/>
          <a:ln w="9525">
            <a:noFill/>
            <a:miter lim="800000"/>
            <a:headEnd/>
            <a:tailEnd/>
          </a:ln>
        </p:spPr>
        <p:txBody>
          <a:bodyPr>
            <a:spAutoFit/>
          </a:bodyPr>
          <a:lstStyle/>
          <a:p>
            <a:r>
              <a:rPr lang="en-US" sz="2000" b="1" dirty="0">
                <a:latin typeface="Calibri" pitchFamily="34" charset="0"/>
              </a:rPr>
              <a:t>800</a:t>
            </a:r>
          </a:p>
        </p:txBody>
      </p:sp>
      <p:sp>
        <p:nvSpPr>
          <p:cNvPr id="40992" name="TextBox 49"/>
          <p:cNvSpPr txBox="1">
            <a:spLocks noChangeArrowheads="1"/>
          </p:cNvSpPr>
          <p:nvPr/>
        </p:nvSpPr>
        <p:spPr bwMode="auto">
          <a:xfrm>
            <a:off x="4265613" y="2409825"/>
            <a:ext cx="611187" cy="400050"/>
          </a:xfrm>
          <a:prstGeom prst="rect">
            <a:avLst/>
          </a:prstGeom>
          <a:noFill/>
          <a:ln w="9525">
            <a:noFill/>
            <a:miter lim="800000"/>
            <a:headEnd/>
            <a:tailEnd/>
          </a:ln>
        </p:spPr>
        <p:txBody>
          <a:bodyPr>
            <a:spAutoFit/>
          </a:bodyPr>
          <a:lstStyle/>
          <a:p>
            <a:r>
              <a:rPr lang="en-US" sz="2000" b="1" dirty="0">
                <a:latin typeface="Calibri" pitchFamily="34" charset="0"/>
              </a:rPr>
              <a:t>700</a:t>
            </a:r>
          </a:p>
        </p:txBody>
      </p:sp>
      <p:sp>
        <p:nvSpPr>
          <p:cNvPr id="40993" name="TextBox 50"/>
          <p:cNvSpPr txBox="1">
            <a:spLocks noChangeArrowheads="1"/>
          </p:cNvSpPr>
          <p:nvPr/>
        </p:nvSpPr>
        <p:spPr bwMode="auto">
          <a:xfrm>
            <a:off x="4265613" y="2865438"/>
            <a:ext cx="611187" cy="400050"/>
          </a:xfrm>
          <a:prstGeom prst="rect">
            <a:avLst/>
          </a:prstGeom>
          <a:noFill/>
          <a:ln w="9525">
            <a:noFill/>
            <a:miter lim="800000"/>
            <a:headEnd/>
            <a:tailEnd/>
          </a:ln>
        </p:spPr>
        <p:txBody>
          <a:bodyPr>
            <a:spAutoFit/>
          </a:bodyPr>
          <a:lstStyle/>
          <a:p>
            <a:r>
              <a:rPr lang="en-US" sz="2000" b="1" dirty="0">
                <a:latin typeface="Calibri" pitchFamily="34" charset="0"/>
              </a:rPr>
              <a:t>600</a:t>
            </a:r>
          </a:p>
        </p:txBody>
      </p:sp>
      <p:sp>
        <p:nvSpPr>
          <p:cNvPr id="40994" name="TextBox 51"/>
          <p:cNvSpPr txBox="1">
            <a:spLocks noChangeArrowheads="1"/>
          </p:cNvSpPr>
          <p:nvPr/>
        </p:nvSpPr>
        <p:spPr bwMode="auto">
          <a:xfrm>
            <a:off x="4265613" y="3303588"/>
            <a:ext cx="687387" cy="400050"/>
          </a:xfrm>
          <a:prstGeom prst="rect">
            <a:avLst/>
          </a:prstGeom>
          <a:noFill/>
          <a:ln w="9525">
            <a:noFill/>
            <a:miter lim="800000"/>
            <a:headEnd/>
            <a:tailEnd/>
          </a:ln>
        </p:spPr>
        <p:txBody>
          <a:bodyPr>
            <a:spAutoFit/>
          </a:bodyPr>
          <a:lstStyle/>
          <a:p>
            <a:r>
              <a:rPr lang="en-US" sz="2000" b="1" dirty="0">
                <a:latin typeface="Calibri" pitchFamily="34" charset="0"/>
              </a:rPr>
              <a:t>500</a:t>
            </a:r>
          </a:p>
        </p:txBody>
      </p:sp>
      <p:sp>
        <p:nvSpPr>
          <p:cNvPr id="40995" name="TextBox 52"/>
          <p:cNvSpPr txBox="1">
            <a:spLocks noChangeArrowheads="1"/>
          </p:cNvSpPr>
          <p:nvPr/>
        </p:nvSpPr>
        <p:spPr bwMode="auto">
          <a:xfrm>
            <a:off x="4265613" y="3779838"/>
            <a:ext cx="687387" cy="400050"/>
          </a:xfrm>
          <a:prstGeom prst="rect">
            <a:avLst/>
          </a:prstGeom>
          <a:noFill/>
          <a:ln w="9525">
            <a:noFill/>
            <a:miter lim="800000"/>
            <a:headEnd/>
            <a:tailEnd/>
          </a:ln>
        </p:spPr>
        <p:txBody>
          <a:bodyPr>
            <a:spAutoFit/>
          </a:bodyPr>
          <a:lstStyle/>
          <a:p>
            <a:r>
              <a:rPr lang="en-US" sz="2000" b="1" dirty="0">
                <a:latin typeface="Calibri" pitchFamily="34" charset="0"/>
              </a:rPr>
              <a:t>400</a:t>
            </a:r>
          </a:p>
        </p:txBody>
      </p:sp>
      <p:sp>
        <p:nvSpPr>
          <p:cNvPr id="40996" name="TextBox 53"/>
          <p:cNvSpPr txBox="1">
            <a:spLocks noChangeArrowheads="1"/>
          </p:cNvSpPr>
          <p:nvPr/>
        </p:nvSpPr>
        <p:spPr bwMode="auto">
          <a:xfrm>
            <a:off x="4265613" y="4237038"/>
            <a:ext cx="687387" cy="400050"/>
          </a:xfrm>
          <a:prstGeom prst="rect">
            <a:avLst/>
          </a:prstGeom>
          <a:noFill/>
          <a:ln w="9525">
            <a:noFill/>
            <a:miter lim="800000"/>
            <a:headEnd/>
            <a:tailEnd/>
          </a:ln>
        </p:spPr>
        <p:txBody>
          <a:bodyPr>
            <a:spAutoFit/>
          </a:bodyPr>
          <a:lstStyle/>
          <a:p>
            <a:r>
              <a:rPr lang="en-US" sz="2000" b="1" dirty="0">
                <a:latin typeface="Calibri" pitchFamily="34" charset="0"/>
              </a:rPr>
              <a:t>300</a:t>
            </a:r>
          </a:p>
        </p:txBody>
      </p:sp>
      <p:sp>
        <p:nvSpPr>
          <p:cNvPr id="40997" name="TextBox 44"/>
          <p:cNvSpPr txBox="1">
            <a:spLocks noChangeArrowheads="1"/>
          </p:cNvSpPr>
          <p:nvPr/>
        </p:nvSpPr>
        <p:spPr bwMode="auto">
          <a:xfrm>
            <a:off x="1066800" y="2738438"/>
            <a:ext cx="1752600" cy="584200"/>
          </a:xfrm>
          <a:prstGeom prst="rect">
            <a:avLst/>
          </a:prstGeom>
          <a:solidFill>
            <a:srgbClr val="FFFF00"/>
          </a:solidFill>
          <a:ln w="9525">
            <a:noFill/>
            <a:miter lim="800000"/>
            <a:headEnd/>
            <a:tailEnd/>
          </a:ln>
        </p:spPr>
        <p:txBody>
          <a:bodyPr>
            <a:spAutoFit/>
          </a:bodyPr>
          <a:lstStyle/>
          <a:p>
            <a:r>
              <a:rPr lang="en-US" sz="1600" b="1" dirty="0">
                <a:latin typeface="Calibri" pitchFamily="34" charset="0"/>
              </a:rPr>
              <a:t>PREDICTED SCORE</a:t>
            </a:r>
          </a:p>
          <a:p>
            <a:pPr algn="ctr"/>
            <a:r>
              <a:rPr lang="en-US" sz="1600" b="1" dirty="0">
                <a:latin typeface="Calibri" pitchFamily="34" charset="0"/>
              </a:rPr>
              <a:t>600</a:t>
            </a:r>
          </a:p>
        </p:txBody>
      </p:sp>
      <p:cxnSp>
        <p:nvCxnSpPr>
          <p:cNvPr id="46" name="Straight Connector 45"/>
          <p:cNvCxnSpPr/>
          <p:nvPr/>
        </p:nvCxnSpPr>
        <p:spPr>
          <a:xfrm>
            <a:off x="2819400" y="3071813"/>
            <a:ext cx="14478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007" name="TextBox 55"/>
          <p:cNvSpPr txBox="1">
            <a:spLocks noChangeArrowheads="1"/>
          </p:cNvSpPr>
          <p:nvPr/>
        </p:nvSpPr>
        <p:spPr bwMode="auto">
          <a:xfrm>
            <a:off x="4206875" y="6416675"/>
            <a:ext cx="1425903" cy="400110"/>
          </a:xfrm>
          <a:prstGeom prst="rect">
            <a:avLst/>
          </a:prstGeom>
          <a:noFill/>
          <a:ln w="9525">
            <a:noFill/>
            <a:miter lim="800000"/>
            <a:headEnd/>
            <a:tailEnd/>
          </a:ln>
        </p:spPr>
        <p:txBody>
          <a:bodyPr wrap="none">
            <a:spAutoFit/>
          </a:bodyPr>
          <a:lstStyle/>
          <a:p>
            <a:r>
              <a:rPr lang="en-US" sz="2000" b="1" dirty="0">
                <a:solidFill>
                  <a:srgbClr val="FF00FF"/>
                </a:solidFill>
              </a:rPr>
              <a:t>(</a:t>
            </a:r>
            <a:r>
              <a:rPr lang="en-US" sz="2000" b="1" dirty="0" smtClean="0">
                <a:solidFill>
                  <a:srgbClr val="FF00FF"/>
                </a:solidFill>
              </a:rPr>
              <a:t>FY11 </a:t>
            </a:r>
            <a:r>
              <a:rPr lang="en-US" sz="2000" b="1" dirty="0">
                <a:solidFill>
                  <a:srgbClr val="FF00FF"/>
                </a:solidFill>
              </a:rPr>
              <a:t>FCAT)</a:t>
            </a:r>
          </a:p>
        </p:txBody>
      </p:sp>
      <p:sp>
        <p:nvSpPr>
          <p:cNvPr id="41008" name="TextBox 46"/>
          <p:cNvSpPr txBox="1">
            <a:spLocks noChangeArrowheads="1"/>
          </p:cNvSpPr>
          <p:nvPr/>
        </p:nvSpPr>
        <p:spPr bwMode="auto">
          <a:xfrm rot="-5400000">
            <a:off x="-750887" y="1168400"/>
            <a:ext cx="1974850" cy="400050"/>
          </a:xfrm>
          <a:prstGeom prst="rect">
            <a:avLst/>
          </a:prstGeom>
          <a:noFill/>
          <a:ln w="9525">
            <a:noFill/>
            <a:miter lim="800000"/>
            <a:headEnd/>
            <a:tailEnd/>
          </a:ln>
        </p:spPr>
        <p:txBody>
          <a:bodyPr>
            <a:spAutoFit/>
          </a:bodyPr>
          <a:lstStyle/>
          <a:p>
            <a:r>
              <a:rPr lang="en-US" sz="2000" b="1" dirty="0">
                <a:solidFill>
                  <a:srgbClr val="FF00FF"/>
                </a:solidFill>
              </a:rPr>
              <a:t>(</a:t>
            </a:r>
            <a:r>
              <a:rPr lang="en-US" sz="2000" b="1" dirty="0" smtClean="0">
                <a:solidFill>
                  <a:srgbClr val="FF00FF"/>
                </a:solidFill>
              </a:rPr>
              <a:t>FY12 </a:t>
            </a:r>
            <a:r>
              <a:rPr lang="en-US" sz="2000" b="1" dirty="0">
                <a:solidFill>
                  <a:srgbClr val="FF00FF"/>
                </a:solidFill>
              </a:rPr>
              <a:t>FCAT)</a:t>
            </a:r>
          </a:p>
        </p:txBody>
      </p:sp>
      <p:sp>
        <p:nvSpPr>
          <p:cNvPr id="41009" name="TextBox 130"/>
          <p:cNvSpPr txBox="1">
            <a:spLocks noChangeArrowheads="1"/>
          </p:cNvSpPr>
          <p:nvPr/>
        </p:nvSpPr>
        <p:spPr bwMode="auto">
          <a:xfrm>
            <a:off x="1017588" y="5954713"/>
            <a:ext cx="5410200" cy="307975"/>
          </a:xfrm>
          <a:prstGeom prst="rect">
            <a:avLst/>
          </a:prstGeom>
          <a:solidFill>
            <a:schemeClr val="bg1"/>
          </a:solidFill>
          <a:ln w="9525">
            <a:noFill/>
            <a:miter lim="800000"/>
            <a:headEnd/>
            <a:tailEnd/>
          </a:ln>
        </p:spPr>
        <p:txBody>
          <a:bodyPr>
            <a:spAutoFit/>
          </a:bodyPr>
          <a:lstStyle/>
          <a:p>
            <a:r>
              <a:rPr lang="en-US" sz="1400" b="1" dirty="0">
                <a:latin typeface="Calibri" pitchFamily="34" charset="0"/>
              </a:rPr>
              <a:t>     …100     200    300     400     500     600    700     800    900  1000…</a:t>
            </a:r>
          </a:p>
        </p:txBody>
      </p:sp>
      <p:sp>
        <p:nvSpPr>
          <p:cNvPr id="58" name="TextBox 57"/>
          <p:cNvSpPr txBox="1"/>
          <p:nvPr/>
        </p:nvSpPr>
        <p:spPr>
          <a:xfrm>
            <a:off x="457200" y="838200"/>
            <a:ext cx="400110" cy="5152698"/>
          </a:xfrm>
          <a:prstGeom prst="rect">
            <a:avLst/>
          </a:prstGeom>
          <a:solidFill>
            <a:schemeClr val="bg1"/>
          </a:solidFill>
          <a:ln>
            <a:solidFill>
              <a:schemeClr val="bg1"/>
            </a:solidFill>
          </a:ln>
        </p:spPr>
        <p:txBody>
          <a:bodyPr vert="vert270">
            <a:spAutoFit/>
          </a:bodyPr>
          <a:lstStyle/>
          <a:p>
            <a:pPr fontAlgn="auto">
              <a:spcBef>
                <a:spcPts val="0"/>
              </a:spcBef>
              <a:spcAft>
                <a:spcPts val="0"/>
              </a:spcAft>
              <a:defRPr/>
            </a:pPr>
            <a:r>
              <a:rPr lang="en-US" sz="1400" b="1" dirty="0">
                <a:latin typeface="+mn-lt"/>
              </a:rPr>
              <a:t>      …100     200     300    400    500     600     700     800    900   1000…</a:t>
            </a:r>
          </a:p>
        </p:txBody>
      </p:sp>
    </p:spTree>
    <p:custDataLst>
      <p:tags r:id="rId1"/>
    </p:custDataLst>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p:nvPr/>
        </p:nvCxnSpPr>
        <p:spPr>
          <a:xfrm>
            <a:off x="990600" y="1371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7" name="Title 3"/>
          <p:cNvSpPr>
            <a:spLocks noGrp="1"/>
          </p:cNvSpPr>
          <p:nvPr>
            <p:ph type="title"/>
            <p:custDataLst>
              <p:tags r:id="rId2"/>
            </p:custDataLst>
          </p:nvPr>
        </p:nvSpPr>
        <p:spPr>
          <a:xfrm>
            <a:off x="0" y="0"/>
            <a:ext cx="9144000" cy="1143000"/>
          </a:xfrm>
          <a:noFill/>
          <a:scene3d>
            <a:camera prst="orthographicFront"/>
            <a:lightRig rig="threePt" dir="t"/>
          </a:scene3d>
          <a:sp3d>
            <a:bevelT/>
          </a:sp3d>
        </p:spPr>
        <p:txBody>
          <a:bodyPr rtlCol="0">
            <a:noAutofit/>
          </a:bodyPr>
          <a:lstStyle/>
          <a:p>
            <a:pPr eaLnBrk="1" fontAlgn="auto" hangingPunct="1">
              <a:spcAft>
                <a:spcPts val="0"/>
              </a:spcAft>
              <a:defRPr/>
            </a:pPr>
            <a:r>
              <a:rPr lang="en-US" sz="3600" b="1" dirty="0" smtClean="0"/>
              <a:t>Student Learning Growth is the Amount </a:t>
            </a:r>
            <a:br>
              <a:rPr lang="en-US" sz="3600" b="1" dirty="0" smtClean="0"/>
            </a:br>
            <a:r>
              <a:rPr lang="en-US" sz="3600" b="1" dirty="0" smtClean="0">
                <a:solidFill>
                  <a:srgbClr val="00B050"/>
                </a:solidFill>
              </a:rPr>
              <a:t>Above</a:t>
            </a:r>
            <a:r>
              <a:rPr lang="en-US" sz="3600" b="1" dirty="0" smtClean="0"/>
              <a:t> or </a:t>
            </a:r>
            <a:r>
              <a:rPr lang="en-US" sz="3600" b="1" dirty="0" smtClean="0">
                <a:solidFill>
                  <a:srgbClr val="FF0000"/>
                </a:solidFill>
              </a:rPr>
              <a:t>Below</a:t>
            </a:r>
            <a:r>
              <a:rPr lang="en-US" sz="3600" b="1" dirty="0" smtClean="0"/>
              <a:t> Predicted Score</a:t>
            </a:r>
          </a:p>
        </p:txBody>
      </p:sp>
      <p:cxnSp>
        <p:nvCxnSpPr>
          <p:cNvPr id="108" name="Straight Connector 107"/>
          <p:cNvCxnSpPr/>
          <p:nvPr/>
        </p:nvCxnSpPr>
        <p:spPr>
          <a:xfrm rot="5400000">
            <a:off x="-1257300" y="3619500"/>
            <a:ext cx="4495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01713" y="3124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90600" y="3581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90600" y="4038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0600" y="4495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990600" y="4953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90600" y="5410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90600" y="2667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600" y="2209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9812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15240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24384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28956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33528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38100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2672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47244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51816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5551488"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0" y="2243667"/>
            <a:ext cx="553998" cy="2209800"/>
          </a:xfrm>
          <a:prstGeom prst="rect">
            <a:avLst/>
          </a:prstGeom>
          <a:noFill/>
        </p:spPr>
        <p:txBody>
          <a:bodyPr vert="vert270">
            <a:spAutoFit/>
          </a:bodyPr>
          <a:lstStyle/>
          <a:p>
            <a:pPr algn="ctr" fontAlgn="auto">
              <a:spcBef>
                <a:spcPts val="0"/>
              </a:spcBef>
              <a:spcAft>
                <a:spcPts val="0"/>
              </a:spcAft>
              <a:defRPr/>
            </a:pPr>
            <a:r>
              <a:rPr lang="en-US" sz="2400" b="1" dirty="0">
                <a:latin typeface="+mn-lt"/>
              </a:rPr>
              <a:t>CURRENT TEST</a:t>
            </a:r>
          </a:p>
        </p:txBody>
      </p:sp>
      <p:sp>
        <p:nvSpPr>
          <p:cNvPr id="40986" name="TextBox 127"/>
          <p:cNvSpPr txBox="1">
            <a:spLocks noChangeArrowheads="1"/>
          </p:cNvSpPr>
          <p:nvPr/>
        </p:nvSpPr>
        <p:spPr bwMode="auto">
          <a:xfrm>
            <a:off x="1295400" y="6396038"/>
            <a:ext cx="4267200" cy="461962"/>
          </a:xfrm>
          <a:prstGeom prst="rect">
            <a:avLst/>
          </a:prstGeom>
          <a:noFill/>
          <a:ln w="9525">
            <a:noFill/>
            <a:miter lim="800000"/>
            <a:headEnd/>
            <a:tailEnd/>
          </a:ln>
        </p:spPr>
        <p:txBody>
          <a:bodyPr>
            <a:spAutoFit/>
          </a:bodyPr>
          <a:lstStyle/>
          <a:p>
            <a:pPr algn="ctr"/>
            <a:r>
              <a:rPr lang="en-US" sz="2400" b="1" dirty="0">
                <a:latin typeface="Calibri" pitchFamily="34" charset="0"/>
              </a:rPr>
              <a:t>PRIOR TEST</a:t>
            </a:r>
            <a:endParaRPr lang="en-US" sz="3200" b="1" dirty="0">
              <a:latin typeface="Calibri" pitchFamily="34" charset="0"/>
            </a:endParaRPr>
          </a:p>
        </p:txBody>
      </p:sp>
      <p:cxnSp>
        <p:nvCxnSpPr>
          <p:cNvPr id="129" name="Straight Connector 128"/>
          <p:cNvCxnSpPr/>
          <p:nvPr/>
        </p:nvCxnSpPr>
        <p:spPr>
          <a:xfrm>
            <a:off x="990600" y="1752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990600" y="5870575"/>
            <a:ext cx="4645025"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 name="Group 46"/>
          <p:cNvGrpSpPr>
            <a:grpSpLocks/>
          </p:cNvGrpSpPr>
          <p:nvPr/>
        </p:nvGrpSpPr>
        <p:grpSpPr bwMode="auto">
          <a:xfrm>
            <a:off x="3243263" y="1125538"/>
            <a:ext cx="398462" cy="4114800"/>
            <a:chOff x="3243263" y="1371600"/>
            <a:chExt cx="398462" cy="4114800"/>
          </a:xfrm>
        </p:grpSpPr>
        <p:pic>
          <p:nvPicPr>
            <p:cNvPr id="41011" name="Picture 47" descr="STUD_icon.png"/>
            <p:cNvPicPr>
              <a:picLocks noChangeAspect="1"/>
            </p:cNvPicPr>
            <p:nvPr/>
          </p:nvPicPr>
          <p:blipFill>
            <a:blip r:embed="rId5"/>
            <a:srcRect/>
            <a:stretch>
              <a:fillRect/>
            </a:stretch>
          </p:blipFill>
          <p:spPr bwMode="auto">
            <a:xfrm>
              <a:off x="3260725" y="2687638"/>
              <a:ext cx="381000" cy="381000"/>
            </a:xfrm>
            <a:prstGeom prst="rect">
              <a:avLst/>
            </a:prstGeom>
            <a:noFill/>
            <a:ln w="9525">
              <a:noFill/>
              <a:miter lim="800000"/>
              <a:headEnd/>
              <a:tailEnd/>
            </a:ln>
          </p:spPr>
        </p:pic>
        <p:pic>
          <p:nvPicPr>
            <p:cNvPr id="41012" name="Picture 48" descr="STUD_icon.png"/>
            <p:cNvPicPr>
              <a:picLocks noChangeAspect="1"/>
            </p:cNvPicPr>
            <p:nvPr/>
          </p:nvPicPr>
          <p:blipFill>
            <a:blip r:embed="rId5"/>
            <a:srcRect/>
            <a:stretch>
              <a:fillRect/>
            </a:stretch>
          </p:blipFill>
          <p:spPr bwMode="auto">
            <a:xfrm>
              <a:off x="3260725" y="2230438"/>
              <a:ext cx="381000" cy="381000"/>
            </a:xfrm>
            <a:prstGeom prst="rect">
              <a:avLst/>
            </a:prstGeom>
            <a:noFill/>
            <a:ln w="9525">
              <a:noFill/>
              <a:miter lim="800000"/>
              <a:headEnd/>
              <a:tailEnd/>
            </a:ln>
          </p:spPr>
        </p:pic>
        <p:pic>
          <p:nvPicPr>
            <p:cNvPr id="41013" name="Picture 49" descr="STUD_icon.png"/>
            <p:cNvPicPr>
              <a:picLocks noChangeAspect="1"/>
            </p:cNvPicPr>
            <p:nvPr/>
          </p:nvPicPr>
          <p:blipFill>
            <a:blip r:embed="rId5"/>
            <a:srcRect/>
            <a:stretch>
              <a:fillRect/>
            </a:stretch>
          </p:blipFill>
          <p:spPr bwMode="auto">
            <a:xfrm>
              <a:off x="3260725" y="1765300"/>
              <a:ext cx="381000" cy="381000"/>
            </a:xfrm>
            <a:prstGeom prst="rect">
              <a:avLst/>
            </a:prstGeom>
            <a:noFill/>
            <a:ln w="9525">
              <a:noFill/>
              <a:miter lim="800000"/>
              <a:headEnd/>
              <a:tailEnd/>
            </a:ln>
          </p:spPr>
        </p:pic>
        <p:pic>
          <p:nvPicPr>
            <p:cNvPr id="41014" name="Picture 50" descr="STUD_icon.png"/>
            <p:cNvPicPr>
              <a:picLocks noChangeAspect="1"/>
            </p:cNvPicPr>
            <p:nvPr/>
          </p:nvPicPr>
          <p:blipFill>
            <a:blip r:embed="rId5"/>
            <a:srcRect/>
            <a:stretch>
              <a:fillRect/>
            </a:stretch>
          </p:blipFill>
          <p:spPr bwMode="auto">
            <a:xfrm>
              <a:off x="3255963" y="3581400"/>
              <a:ext cx="381000" cy="381000"/>
            </a:xfrm>
            <a:prstGeom prst="rect">
              <a:avLst/>
            </a:prstGeom>
            <a:noFill/>
            <a:ln w="9525">
              <a:noFill/>
              <a:miter lim="800000"/>
              <a:headEnd/>
              <a:tailEnd/>
            </a:ln>
          </p:spPr>
        </p:pic>
        <p:pic>
          <p:nvPicPr>
            <p:cNvPr id="41015" name="Picture 51" descr="STUD_icon.png"/>
            <p:cNvPicPr>
              <a:picLocks noChangeAspect="1"/>
            </p:cNvPicPr>
            <p:nvPr/>
          </p:nvPicPr>
          <p:blipFill>
            <a:blip r:embed="rId5"/>
            <a:srcRect/>
            <a:stretch>
              <a:fillRect/>
            </a:stretch>
          </p:blipFill>
          <p:spPr bwMode="auto">
            <a:xfrm>
              <a:off x="3255963" y="3155950"/>
              <a:ext cx="381000" cy="381000"/>
            </a:xfrm>
            <a:prstGeom prst="rect">
              <a:avLst/>
            </a:prstGeom>
            <a:noFill/>
            <a:ln w="9525">
              <a:noFill/>
              <a:miter lim="800000"/>
              <a:headEnd/>
              <a:tailEnd/>
            </a:ln>
          </p:spPr>
        </p:pic>
        <p:pic>
          <p:nvPicPr>
            <p:cNvPr id="41016" name="Picture 52" descr="STUD_icon.png"/>
            <p:cNvPicPr>
              <a:picLocks noChangeAspect="1"/>
            </p:cNvPicPr>
            <p:nvPr/>
          </p:nvPicPr>
          <p:blipFill>
            <a:blip r:embed="rId5"/>
            <a:srcRect/>
            <a:stretch>
              <a:fillRect/>
            </a:stretch>
          </p:blipFill>
          <p:spPr bwMode="auto">
            <a:xfrm>
              <a:off x="3255963" y="4062413"/>
              <a:ext cx="381000" cy="381000"/>
            </a:xfrm>
            <a:prstGeom prst="rect">
              <a:avLst/>
            </a:prstGeom>
            <a:noFill/>
            <a:ln w="9525">
              <a:noFill/>
              <a:miter lim="800000"/>
              <a:headEnd/>
              <a:tailEnd/>
            </a:ln>
          </p:spPr>
        </p:pic>
        <p:pic>
          <p:nvPicPr>
            <p:cNvPr id="41017" name="Picture 53" descr="STUD_icon.png"/>
            <p:cNvPicPr>
              <a:picLocks noChangeAspect="1"/>
            </p:cNvPicPr>
            <p:nvPr/>
          </p:nvPicPr>
          <p:blipFill>
            <a:blip r:embed="rId5"/>
            <a:srcRect/>
            <a:stretch>
              <a:fillRect/>
            </a:stretch>
          </p:blipFill>
          <p:spPr bwMode="auto">
            <a:xfrm>
              <a:off x="3243263" y="4529138"/>
              <a:ext cx="381000" cy="381000"/>
            </a:xfrm>
            <a:prstGeom prst="rect">
              <a:avLst/>
            </a:prstGeom>
            <a:noFill/>
            <a:ln w="9525">
              <a:noFill/>
              <a:miter lim="800000"/>
              <a:headEnd/>
              <a:tailEnd/>
            </a:ln>
          </p:spPr>
        </p:pic>
        <p:cxnSp>
          <p:nvCxnSpPr>
            <p:cNvPr id="55" name="Straight Connector 54"/>
            <p:cNvCxnSpPr/>
            <p:nvPr/>
          </p:nvCxnSpPr>
          <p:spPr>
            <a:xfrm rot="5400000">
              <a:off x="1371600" y="3429000"/>
              <a:ext cx="41148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40990" name="TextBox 47"/>
          <p:cNvSpPr txBox="1">
            <a:spLocks noChangeArrowheads="1"/>
          </p:cNvSpPr>
          <p:nvPr/>
        </p:nvSpPr>
        <p:spPr bwMode="auto">
          <a:xfrm>
            <a:off x="3962400" y="1493838"/>
            <a:ext cx="687387" cy="400050"/>
          </a:xfrm>
          <a:prstGeom prst="rect">
            <a:avLst/>
          </a:prstGeom>
          <a:noFill/>
          <a:ln w="9525">
            <a:noFill/>
            <a:miter lim="800000"/>
            <a:headEnd/>
            <a:tailEnd/>
          </a:ln>
        </p:spPr>
        <p:txBody>
          <a:bodyPr>
            <a:spAutoFit/>
          </a:bodyPr>
          <a:lstStyle/>
          <a:p>
            <a:r>
              <a:rPr lang="en-US" sz="2000" b="1" dirty="0">
                <a:latin typeface="Calibri" pitchFamily="34" charset="0"/>
              </a:rPr>
              <a:t>900</a:t>
            </a:r>
          </a:p>
        </p:txBody>
      </p:sp>
      <p:sp>
        <p:nvSpPr>
          <p:cNvPr id="40991" name="TextBox 48"/>
          <p:cNvSpPr txBox="1">
            <a:spLocks noChangeArrowheads="1"/>
          </p:cNvSpPr>
          <p:nvPr/>
        </p:nvSpPr>
        <p:spPr bwMode="auto">
          <a:xfrm>
            <a:off x="3962400" y="1976438"/>
            <a:ext cx="611187" cy="400050"/>
          </a:xfrm>
          <a:prstGeom prst="rect">
            <a:avLst/>
          </a:prstGeom>
          <a:noFill/>
          <a:ln w="9525">
            <a:noFill/>
            <a:miter lim="800000"/>
            <a:headEnd/>
            <a:tailEnd/>
          </a:ln>
        </p:spPr>
        <p:txBody>
          <a:bodyPr>
            <a:spAutoFit/>
          </a:bodyPr>
          <a:lstStyle/>
          <a:p>
            <a:r>
              <a:rPr lang="en-US" sz="2000" b="1" dirty="0">
                <a:latin typeface="Calibri" pitchFamily="34" charset="0"/>
              </a:rPr>
              <a:t>800</a:t>
            </a:r>
          </a:p>
        </p:txBody>
      </p:sp>
      <p:sp>
        <p:nvSpPr>
          <p:cNvPr id="40992" name="TextBox 49"/>
          <p:cNvSpPr txBox="1">
            <a:spLocks noChangeArrowheads="1"/>
          </p:cNvSpPr>
          <p:nvPr/>
        </p:nvSpPr>
        <p:spPr bwMode="auto">
          <a:xfrm>
            <a:off x="3962400" y="2409825"/>
            <a:ext cx="611187" cy="400050"/>
          </a:xfrm>
          <a:prstGeom prst="rect">
            <a:avLst/>
          </a:prstGeom>
          <a:noFill/>
          <a:ln w="9525">
            <a:noFill/>
            <a:miter lim="800000"/>
            <a:headEnd/>
            <a:tailEnd/>
          </a:ln>
        </p:spPr>
        <p:txBody>
          <a:bodyPr>
            <a:spAutoFit/>
          </a:bodyPr>
          <a:lstStyle/>
          <a:p>
            <a:r>
              <a:rPr lang="en-US" sz="2000" b="1" dirty="0">
                <a:latin typeface="Calibri" pitchFamily="34" charset="0"/>
              </a:rPr>
              <a:t>700</a:t>
            </a:r>
          </a:p>
        </p:txBody>
      </p:sp>
      <p:sp>
        <p:nvSpPr>
          <p:cNvPr id="40993" name="TextBox 50"/>
          <p:cNvSpPr txBox="1">
            <a:spLocks noChangeArrowheads="1"/>
          </p:cNvSpPr>
          <p:nvPr/>
        </p:nvSpPr>
        <p:spPr bwMode="auto">
          <a:xfrm>
            <a:off x="3962400" y="2865438"/>
            <a:ext cx="611187" cy="400050"/>
          </a:xfrm>
          <a:prstGeom prst="rect">
            <a:avLst/>
          </a:prstGeom>
          <a:noFill/>
          <a:ln w="9525">
            <a:noFill/>
            <a:miter lim="800000"/>
            <a:headEnd/>
            <a:tailEnd/>
          </a:ln>
        </p:spPr>
        <p:txBody>
          <a:bodyPr>
            <a:spAutoFit/>
          </a:bodyPr>
          <a:lstStyle/>
          <a:p>
            <a:r>
              <a:rPr lang="en-US" sz="2000" b="1" dirty="0">
                <a:latin typeface="Calibri" pitchFamily="34" charset="0"/>
              </a:rPr>
              <a:t>600</a:t>
            </a:r>
          </a:p>
        </p:txBody>
      </p:sp>
      <p:sp>
        <p:nvSpPr>
          <p:cNvPr id="40994" name="TextBox 51"/>
          <p:cNvSpPr txBox="1">
            <a:spLocks noChangeArrowheads="1"/>
          </p:cNvSpPr>
          <p:nvPr/>
        </p:nvSpPr>
        <p:spPr bwMode="auto">
          <a:xfrm>
            <a:off x="3962400" y="3303588"/>
            <a:ext cx="687387" cy="400050"/>
          </a:xfrm>
          <a:prstGeom prst="rect">
            <a:avLst/>
          </a:prstGeom>
          <a:noFill/>
          <a:ln w="9525">
            <a:noFill/>
            <a:miter lim="800000"/>
            <a:headEnd/>
            <a:tailEnd/>
          </a:ln>
        </p:spPr>
        <p:txBody>
          <a:bodyPr>
            <a:spAutoFit/>
          </a:bodyPr>
          <a:lstStyle/>
          <a:p>
            <a:r>
              <a:rPr lang="en-US" sz="2000" b="1" dirty="0">
                <a:latin typeface="Calibri" pitchFamily="34" charset="0"/>
              </a:rPr>
              <a:t>500</a:t>
            </a:r>
          </a:p>
        </p:txBody>
      </p:sp>
      <p:sp>
        <p:nvSpPr>
          <p:cNvPr id="40995" name="TextBox 52"/>
          <p:cNvSpPr txBox="1">
            <a:spLocks noChangeArrowheads="1"/>
          </p:cNvSpPr>
          <p:nvPr/>
        </p:nvSpPr>
        <p:spPr bwMode="auto">
          <a:xfrm>
            <a:off x="3962400" y="3779838"/>
            <a:ext cx="687387" cy="400050"/>
          </a:xfrm>
          <a:prstGeom prst="rect">
            <a:avLst/>
          </a:prstGeom>
          <a:noFill/>
          <a:ln w="9525">
            <a:noFill/>
            <a:miter lim="800000"/>
            <a:headEnd/>
            <a:tailEnd/>
          </a:ln>
        </p:spPr>
        <p:txBody>
          <a:bodyPr>
            <a:spAutoFit/>
          </a:bodyPr>
          <a:lstStyle/>
          <a:p>
            <a:r>
              <a:rPr lang="en-US" sz="2000" b="1" dirty="0">
                <a:latin typeface="Calibri" pitchFamily="34" charset="0"/>
              </a:rPr>
              <a:t>400</a:t>
            </a:r>
          </a:p>
        </p:txBody>
      </p:sp>
      <p:sp>
        <p:nvSpPr>
          <p:cNvPr id="40996" name="TextBox 53"/>
          <p:cNvSpPr txBox="1">
            <a:spLocks noChangeArrowheads="1"/>
          </p:cNvSpPr>
          <p:nvPr/>
        </p:nvSpPr>
        <p:spPr bwMode="auto">
          <a:xfrm>
            <a:off x="3962400" y="4237038"/>
            <a:ext cx="687387" cy="400050"/>
          </a:xfrm>
          <a:prstGeom prst="rect">
            <a:avLst/>
          </a:prstGeom>
          <a:noFill/>
          <a:ln w="9525">
            <a:noFill/>
            <a:miter lim="800000"/>
            <a:headEnd/>
            <a:tailEnd/>
          </a:ln>
        </p:spPr>
        <p:txBody>
          <a:bodyPr>
            <a:spAutoFit/>
          </a:bodyPr>
          <a:lstStyle/>
          <a:p>
            <a:r>
              <a:rPr lang="en-US" sz="2000" b="1" dirty="0">
                <a:latin typeface="Calibri" pitchFamily="34" charset="0"/>
              </a:rPr>
              <a:t>300</a:t>
            </a:r>
          </a:p>
        </p:txBody>
      </p:sp>
      <p:sp>
        <p:nvSpPr>
          <p:cNvPr id="40997" name="TextBox 44"/>
          <p:cNvSpPr txBox="1">
            <a:spLocks noChangeArrowheads="1"/>
          </p:cNvSpPr>
          <p:nvPr/>
        </p:nvSpPr>
        <p:spPr bwMode="auto">
          <a:xfrm>
            <a:off x="1066800" y="2738438"/>
            <a:ext cx="1752600" cy="584200"/>
          </a:xfrm>
          <a:prstGeom prst="rect">
            <a:avLst/>
          </a:prstGeom>
          <a:solidFill>
            <a:srgbClr val="FFFF00"/>
          </a:solidFill>
          <a:ln w="9525">
            <a:noFill/>
            <a:miter lim="800000"/>
            <a:headEnd/>
            <a:tailEnd/>
          </a:ln>
        </p:spPr>
        <p:txBody>
          <a:bodyPr>
            <a:spAutoFit/>
          </a:bodyPr>
          <a:lstStyle/>
          <a:p>
            <a:r>
              <a:rPr lang="en-US" sz="1600" b="1" dirty="0">
                <a:latin typeface="Calibri" pitchFamily="34" charset="0"/>
              </a:rPr>
              <a:t>PREDICTED SCORE</a:t>
            </a:r>
          </a:p>
          <a:p>
            <a:pPr algn="ctr"/>
            <a:r>
              <a:rPr lang="en-US" sz="1600" b="1" dirty="0">
                <a:latin typeface="Calibri" pitchFamily="34" charset="0"/>
              </a:rPr>
              <a:t>600</a:t>
            </a:r>
          </a:p>
        </p:txBody>
      </p:sp>
      <p:cxnSp>
        <p:nvCxnSpPr>
          <p:cNvPr id="46" name="Straight Connector 45"/>
          <p:cNvCxnSpPr/>
          <p:nvPr/>
        </p:nvCxnSpPr>
        <p:spPr>
          <a:xfrm flipV="1">
            <a:off x="2819400" y="3048000"/>
            <a:ext cx="4419600" cy="2381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259013" y="2133600"/>
            <a:ext cx="5056187" cy="79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286000" y="3962400"/>
            <a:ext cx="5029200" cy="63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1" name="Up Arrow 50"/>
          <p:cNvSpPr/>
          <p:nvPr/>
        </p:nvSpPr>
        <p:spPr>
          <a:xfrm>
            <a:off x="4724400" y="2160896"/>
            <a:ext cx="457200" cy="838200"/>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Down Arrow 51"/>
          <p:cNvSpPr/>
          <p:nvPr/>
        </p:nvSpPr>
        <p:spPr>
          <a:xfrm>
            <a:off x="4724400" y="3124200"/>
            <a:ext cx="4572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003" name="Rectangle 144"/>
          <p:cNvSpPr>
            <a:spLocks noChangeArrowheads="1"/>
          </p:cNvSpPr>
          <p:nvPr/>
        </p:nvSpPr>
        <p:spPr bwMode="auto">
          <a:xfrm>
            <a:off x="5257800" y="2133600"/>
            <a:ext cx="2334805" cy="830997"/>
          </a:xfrm>
          <a:prstGeom prst="rect">
            <a:avLst/>
          </a:prstGeom>
          <a:noFill/>
          <a:ln w="9525">
            <a:noFill/>
            <a:miter lim="800000"/>
            <a:headEnd/>
            <a:tailEnd/>
          </a:ln>
        </p:spPr>
        <p:txBody>
          <a:bodyPr wrap="none">
            <a:spAutoFit/>
          </a:bodyPr>
          <a:lstStyle/>
          <a:p>
            <a:pPr algn="ctr"/>
            <a:r>
              <a:rPr lang="en-US" sz="2400" b="1" dirty="0" smtClean="0">
                <a:solidFill>
                  <a:srgbClr val="92D050"/>
                </a:solidFill>
                <a:latin typeface="Calibri" pitchFamily="34" charset="0"/>
              </a:rPr>
              <a:t>Positive Student </a:t>
            </a:r>
          </a:p>
          <a:p>
            <a:pPr algn="ctr"/>
            <a:r>
              <a:rPr lang="en-US" sz="2400" b="1" dirty="0" smtClean="0">
                <a:solidFill>
                  <a:srgbClr val="92D050"/>
                </a:solidFill>
                <a:latin typeface="Calibri" pitchFamily="34" charset="0"/>
              </a:rPr>
              <a:t>Growth Score</a:t>
            </a:r>
            <a:endParaRPr lang="en-US" sz="2400" dirty="0">
              <a:solidFill>
                <a:srgbClr val="92D050"/>
              </a:solidFill>
              <a:latin typeface="Calibri" pitchFamily="34" charset="0"/>
            </a:endParaRPr>
          </a:p>
        </p:txBody>
      </p:sp>
      <p:sp>
        <p:nvSpPr>
          <p:cNvPr id="41004" name="Rectangle 145"/>
          <p:cNvSpPr>
            <a:spLocks noChangeArrowheads="1"/>
          </p:cNvSpPr>
          <p:nvPr/>
        </p:nvSpPr>
        <p:spPr bwMode="auto">
          <a:xfrm>
            <a:off x="5070475" y="3131403"/>
            <a:ext cx="2459841" cy="830997"/>
          </a:xfrm>
          <a:prstGeom prst="rect">
            <a:avLst/>
          </a:prstGeom>
          <a:noFill/>
          <a:ln w="9525">
            <a:noFill/>
            <a:miter lim="800000"/>
            <a:headEnd/>
            <a:tailEnd/>
          </a:ln>
        </p:spPr>
        <p:txBody>
          <a:bodyPr wrap="none">
            <a:spAutoFit/>
          </a:bodyPr>
          <a:lstStyle/>
          <a:p>
            <a:pPr algn="ctr"/>
            <a:r>
              <a:rPr lang="en-US" sz="2400" b="1" dirty="0" smtClean="0">
                <a:solidFill>
                  <a:srgbClr val="FF0000"/>
                </a:solidFill>
                <a:latin typeface="Calibri" pitchFamily="34" charset="0"/>
              </a:rPr>
              <a:t>Negative Student </a:t>
            </a:r>
          </a:p>
          <a:p>
            <a:pPr algn="ctr"/>
            <a:r>
              <a:rPr lang="en-US" sz="2400" b="1" dirty="0" smtClean="0">
                <a:solidFill>
                  <a:srgbClr val="FF0000"/>
                </a:solidFill>
                <a:latin typeface="Calibri" pitchFamily="34" charset="0"/>
              </a:rPr>
              <a:t>Growth Score</a:t>
            </a:r>
            <a:endParaRPr lang="en-US" sz="2400" dirty="0" smtClean="0">
              <a:solidFill>
                <a:srgbClr val="FF0000"/>
              </a:solidFill>
              <a:latin typeface="Calibri" pitchFamily="34" charset="0"/>
            </a:endParaRPr>
          </a:p>
        </p:txBody>
      </p:sp>
      <p:sp>
        <p:nvSpPr>
          <p:cNvPr id="41005" name="TextBox 44"/>
          <p:cNvSpPr txBox="1">
            <a:spLocks noChangeArrowheads="1"/>
          </p:cNvSpPr>
          <p:nvPr/>
        </p:nvSpPr>
        <p:spPr bwMode="auto">
          <a:xfrm>
            <a:off x="1039813" y="2000250"/>
            <a:ext cx="1752600" cy="307975"/>
          </a:xfrm>
          <a:prstGeom prst="rect">
            <a:avLst/>
          </a:prstGeom>
          <a:noFill/>
          <a:ln w="9525">
            <a:noFill/>
            <a:miter lim="800000"/>
            <a:headEnd/>
            <a:tailEnd/>
          </a:ln>
        </p:spPr>
        <p:txBody>
          <a:bodyPr>
            <a:spAutoFit/>
          </a:bodyPr>
          <a:lstStyle/>
          <a:p>
            <a:r>
              <a:rPr lang="en-US" sz="1400" b="1" dirty="0">
                <a:solidFill>
                  <a:srgbClr val="00B050"/>
                </a:solidFill>
                <a:latin typeface="Calibri" pitchFamily="34" charset="0"/>
              </a:rPr>
              <a:t>ACTUAL SCORE</a:t>
            </a:r>
          </a:p>
        </p:txBody>
      </p:sp>
      <p:sp>
        <p:nvSpPr>
          <p:cNvPr id="41006" name="TextBox 45"/>
          <p:cNvSpPr txBox="1">
            <a:spLocks noChangeArrowheads="1"/>
          </p:cNvSpPr>
          <p:nvPr/>
        </p:nvSpPr>
        <p:spPr bwMode="auto">
          <a:xfrm>
            <a:off x="1066800" y="3816350"/>
            <a:ext cx="1752600" cy="306388"/>
          </a:xfrm>
          <a:prstGeom prst="rect">
            <a:avLst/>
          </a:prstGeom>
          <a:noFill/>
          <a:ln w="9525">
            <a:noFill/>
            <a:miter lim="800000"/>
            <a:headEnd/>
            <a:tailEnd/>
          </a:ln>
        </p:spPr>
        <p:txBody>
          <a:bodyPr>
            <a:spAutoFit/>
          </a:bodyPr>
          <a:lstStyle/>
          <a:p>
            <a:r>
              <a:rPr lang="en-US" sz="1400" b="1" dirty="0">
                <a:solidFill>
                  <a:srgbClr val="FF0000"/>
                </a:solidFill>
                <a:latin typeface="Calibri" pitchFamily="34" charset="0"/>
              </a:rPr>
              <a:t>ACTUAL SCORE</a:t>
            </a:r>
          </a:p>
        </p:txBody>
      </p:sp>
      <p:sp>
        <p:nvSpPr>
          <p:cNvPr id="41007" name="TextBox 55"/>
          <p:cNvSpPr txBox="1">
            <a:spLocks noChangeArrowheads="1"/>
          </p:cNvSpPr>
          <p:nvPr/>
        </p:nvSpPr>
        <p:spPr bwMode="auto">
          <a:xfrm>
            <a:off x="4206875" y="6416675"/>
            <a:ext cx="1425903" cy="400110"/>
          </a:xfrm>
          <a:prstGeom prst="rect">
            <a:avLst/>
          </a:prstGeom>
          <a:noFill/>
          <a:ln w="9525">
            <a:noFill/>
            <a:miter lim="800000"/>
            <a:headEnd/>
            <a:tailEnd/>
          </a:ln>
        </p:spPr>
        <p:txBody>
          <a:bodyPr wrap="none">
            <a:spAutoFit/>
          </a:bodyPr>
          <a:lstStyle/>
          <a:p>
            <a:r>
              <a:rPr lang="en-US" sz="2000" b="1" dirty="0">
                <a:solidFill>
                  <a:srgbClr val="FF00FF"/>
                </a:solidFill>
              </a:rPr>
              <a:t>(</a:t>
            </a:r>
            <a:r>
              <a:rPr lang="en-US" sz="2000" b="1" dirty="0" smtClean="0">
                <a:solidFill>
                  <a:srgbClr val="FF00FF"/>
                </a:solidFill>
              </a:rPr>
              <a:t>FY11 </a:t>
            </a:r>
            <a:r>
              <a:rPr lang="en-US" sz="2000" b="1" dirty="0">
                <a:solidFill>
                  <a:srgbClr val="FF00FF"/>
                </a:solidFill>
              </a:rPr>
              <a:t>FCAT)</a:t>
            </a:r>
          </a:p>
        </p:txBody>
      </p:sp>
      <p:sp>
        <p:nvSpPr>
          <p:cNvPr id="41008" name="TextBox 46"/>
          <p:cNvSpPr txBox="1">
            <a:spLocks noChangeArrowheads="1"/>
          </p:cNvSpPr>
          <p:nvPr/>
        </p:nvSpPr>
        <p:spPr bwMode="auto">
          <a:xfrm rot="-5400000">
            <a:off x="-750887" y="1168400"/>
            <a:ext cx="1974850" cy="400050"/>
          </a:xfrm>
          <a:prstGeom prst="rect">
            <a:avLst/>
          </a:prstGeom>
          <a:noFill/>
          <a:ln w="9525">
            <a:noFill/>
            <a:miter lim="800000"/>
            <a:headEnd/>
            <a:tailEnd/>
          </a:ln>
        </p:spPr>
        <p:txBody>
          <a:bodyPr>
            <a:spAutoFit/>
          </a:bodyPr>
          <a:lstStyle/>
          <a:p>
            <a:r>
              <a:rPr lang="en-US" sz="2000" b="1" dirty="0">
                <a:solidFill>
                  <a:srgbClr val="FF00FF"/>
                </a:solidFill>
              </a:rPr>
              <a:t>(</a:t>
            </a:r>
            <a:r>
              <a:rPr lang="en-US" sz="2000" b="1" dirty="0" smtClean="0">
                <a:solidFill>
                  <a:srgbClr val="FF00FF"/>
                </a:solidFill>
              </a:rPr>
              <a:t>FY12 </a:t>
            </a:r>
            <a:r>
              <a:rPr lang="en-US" sz="2000" b="1" dirty="0">
                <a:solidFill>
                  <a:srgbClr val="FF00FF"/>
                </a:solidFill>
              </a:rPr>
              <a:t>FCAT)</a:t>
            </a:r>
          </a:p>
        </p:txBody>
      </p:sp>
      <p:sp>
        <p:nvSpPr>
          <p:cNvPr id="41009" name="TextBox 130"/>
          <p:cNvSpPr txBox="1">
            <a:spLocks noChangeArrowheads="1"/>
          </p:cNvSpPr>
          <p:nvPr/>
        </p:nvSpPr>
        <p:spPr bwMode="auto">
          <a:xfrm>
            <a:off x="1017588" y="5954713"/>
            <a:ext cx="5410200" cy="307975"/>
          </a:xfrm>
          <a:prstGeom prst="rect">
            <a:avLst/>
          </a:prstGeom>
          <a:solidFill>
            <a:schemeClr val="bg1"/>
          </a:solidFill>
          <a:ln w="9525">
            <a:noFill/>
            <a:miter lim="800000"/>
            <a:headEnd/>
            <a:tailEnd/>
          </a:ln>
        </p:spPr>
        <p:txBody>
          <a:bodyPr>
            <a:spAutoFit/>
          </a:bodyPr>
          <a:lstStyle/>
          <a:p>
            <a:r>
              <a:rPr lang="en-US" sz="1400" b="1" dirty="0">
                <a:latin typeface="Calibri" pitchFamily="34" charset="0"/>
              </a:rPr>
              <a:t>     …100     200    300     400     500     600    700     800    900  1000…</a:t>
            </a:r>
          </a:p>
        </p:txBody>
      </p:sp>
      <p:sp>
        <p:nvSpPr>
          <p:cNvPr id="58" name="TextBox 57"/>
          <p:cNvSpPr txBox="1"/>
          <p:nvPr/>
        </p:nvSpPr>
        <p:spPr>
          <a:xfrm>
            <a:off x="457200" y="838200"/>
            <a:ext cx="400110" cy="5152698"/>
          </a:xfrm>
          <a:prstGeom prst="rect">
            <a:avLst/>
          </a:prstGeom>
          <a:solidFill>
            <a:schemeClr val="bg1"/>
          </a:solidFill>
          <a:ln>
            <a:solidFill>
              <a:schemeClr val="bg1"/>
            </a:solidFill>
          </a:ln>
        </p:spPr>
        <p:txBody>
          <a:bodyPr vert="vert270">
            <a:spAutoFit/>
          </a:bodyPr>
          <a:lstStyle/>
          <a:p>
            <a:pPr fontAlgn="auto">
              <a:spcBef>
                <a:spcPts val="0"/>
              </a:spcBef>
              <a:spcAft>
                <a:spcPts val="0"/>
              </a:spcAft>
              <a:defRPr/>
            </a:pPr>
            <a:r>
              <a:rPr lang="en-US" sz="1400" b="1" dirty="0">
                <a:latin typeface="+mn-lt"/>
              </a:rPr>
              <a:t>      …100     200     300    400    500     600     700     800    900   1000…</a:t>
            </a: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41003" grpId="0"/>
      <p:bldP spid="41004" grpId="0"/>
      <p:bldP spid="41005" grpId="0"/>
      <p:bldP spid="410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Growth vs. Proficiency</a:t>
            </a:r>
            <a:endParaRPr lang="en-US" b="1" dirty="0"/>
          </a:p>
        </p:txBody>
      </p:sp>
      <p:graphicFrame>
        <p:nvGraphicFramePr>
          <p:cNvPr id="5" name="Content Placeholder 4"/>
          <p:cNvGraphicFramePr>
            <a:graphicFrameLocks noGrp="1"/>
          </p:cNvGraphicFramePr>
          <p:nvPr>
            <p:ph sz="half" idx="1"/>
            <p:custDataLst>
              <p:tags r:id="rId2"/>
            </p:custDataLst>
          </p:nvPr>
        </p:nvGraphicFramePr>
        <p:xfrm>
          <a:off x="0" y="1600200"/>
          <a:ext cx="4495800" cy="5257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ontent Placeholder 5"/>
          <p:cNvGraphicFramePr>
            <a:graphicFrameLocks noGrp="1"/>
          </p:cNvGraphicFramePr>
          <p:nvPr>
            <p:ph sz="half" idx="2"/>
            <p:custDataLst>
              <p:tags r:id="rId3"/>
            </p:custDataLst>
          </p:nvPr>
        </p:nvGraphicFramePr>
        <p:xfrm>
          <a:off x="4648200" y="1600200"/>
          <a:ext cx="4495800" cy="52578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1676400" y="1295400"/>
            <a:ext cx="1804725" cy="523220"/>
          </a:xfrm>
          <a:prstGeom prst="rect">
            <a:avLst/>
          </a:prstGeom>
          <a:noFill/>
        </p:spPr>
        <p:txBody>
          <a:bodyPr wrap="none" rtlCol="0">
            <a:spAutoFit/>
          </a:bodyPr>
          <a:lstStyle/>
          <a:p>
            <a:r>
              <a:rPr lang="en-US" sz="2800" b="1" dirty="0" smtClean="0"/>
              <a:t>TEACHER 1</a:t>
            </a:r>
            <a:endParaRPr lang="en-US" sz="2800" b="1" dirty="0"/>
          </a:p>
        </p:txBody>
      </p:sp>
      <p:sp>
        <p:nvSpPr>
          <p:cNvPr id="10" name="TextBox 9"/>
          <p:cNvSpPr txBox="1"/>
          <p:nvPr/>
        </p:nvSpPr>
        <p:spPr>
          <a:xfrm>
            <a:off x="6324600" y="1295400"/>
            <a:ext cx="1804725" cy="523220"/>
          </a:xfrm>
          <a:prstGeom prst="rect">
            <a:avLst/>
          </a:prstGeom>
          <a:noFill/>
        </p:spPr>
        <p:txBody>
          <a:bodyPr wrap="none" rtlCol="0">
            <a:spAutoFit/>
          </a:bodyPr>
          <a:lstStyle/>
          <a:p>
            <a:r>
              <a:rPr lang="en-US" sz="2800" b="1" dirty="0" smtClean="0"/>
              <a:t>TEACHER 2</a:t>
            </a:r>
            <a:endParaRPr lang="en-US" sz="2800" b="1" dirty="0"/>
          </a:p>
        </p:txBody>
      </p:sp>
      <p:cxnSp>
        <p:nvCxnSpPr>
          <p:cNvPr id="13" name="Straight Arrow Connector 12"/>
          <p:cNvCxnSpPr/>
          <p:nvPr/>
        </p:nvCxnSpPr>
        <p:spPr>
          <a:xfrm rot="5400000">
            <a:off x="1866900" y="2857500"/>
            <a:ext cx="6858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15200" y="2209800"/>
            <a:ext cx="1219200" cy="15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600" y="2971800"/>
            <a:ext cx="37338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57800" y="2971800"/>
            <a:ext cx="37338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1828800"/>
            <a:ext cx="2133600" cy="923330"/>
          </a:xfrm>
          <a:prstGeom prst="rect">
            <a:avLst/>
          </a:prstGeom>
          <a:noFill/>
        </p:spPr>
        <p:txBody>
          <a:bodyPr wrap="square" rtlCol="0">
            <a:spAutoFit/>
          </a:bodyPr>
          <a:lstStyle/>
          <a:p>
            <a:r>
              <a:rPr lang="en-US" dirty="0" smtClean="0"/>
              <a:t>Did </a:t>
            </a:r>
            <a:r>
              <a:rPr lang="en-US" i="1" dirty="0" smtClean="0"/>
              <a:t>Student B meet or exceed </a:t>
            </a:r>
            <a:r>
              <a:rPr lang="en-US" dirty="0" smtClean="0"/>
              <a:t>the predicted score?</a:t>
            </a:r>
            <a:endParaRPr lang="en-US" dirty="0"/>
          </a:p>
        </p:txBody>
      </p:sp>
      <p:sp>
        <p:nvSpPr>
          <p:cNvPr id="12" name="TextBox 11"/>
          <p:cNvSpPr txBox="1"/>
          <p:nvPr/>
        </p:nvSpPr>
        <p:spPr>
          <a:xfrm>
            <a:off x="5562600" y="1752600"/>
            <a:ext cx="2133600" cy="923330"/>
          </a:xfrm>
          <a:prstGeom prst="rect">
            <a:avLst/>
          </a:prstGeom>
          <a:noFill/>
        </p:spPr>
        <p:txBody>
          <a:bodyPr wrap="square" rtlCol="0">
            <a:spAutoFit/>
          </a:bodyPr>
          <a:lstStyle/>
          <a:p>
            <a:r>
              <a:rPr lang="en-US" dirty="0" smtClean="0"/>
              <a:t>Did </a:t>
            </a:r>
            <a:r>
              <a:rPr lang="en-US" i="1" dirty="0" smtClean="0"/>
              <a:t>Student J meet or exceed </a:t>
            </a:r>
            <a:r>
              <a:rPr lang="en-US" dirty="0" smtClean="0"/>
              <a:t>the predicted score?</a:t>
            </a:r>
            <a:endParaRPr lang="en-US"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additive="base">
                                        <p:cTn id="7" dur="5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chart seriesIdx="0" categoryIdx="-4" bldStep="series"/>
                                            </p:graphicEl>
                                          </p:spTgt>
                                        </p:tgtEl>
                                        <p:attrNameLst>
                                          <p:attrName>style.visibility</p:attrName>
                                        </p:attrNameLst>
                                      </p:cBhvr>
                                      <p:to>
                                        <p:strVal val="visible"/>
                                      </p:to>
                                    </p:set>
                                    <p:anim calcmode="lin" valueType="num">
                                      <p:cBhvr additive="base">
                                        <p:cTn id="13" dur="500" fill="hold"/>
                                        <p:tgtEl>
                                          <p:spTgt spid="5">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chart seriesIdx="1" categoryIdx="-4" bldStep="series"/>
                                            </p:graphicEl>
                                          </p:spTgt>
                                        </p:tgtEl>
                                        <p:attrNameLst>
                                          <p:attrName>style.visibility</p:attrName>
                                        </p:attrNameLst>
                                      </p:cBhvr>
                                      <p:to>
                                        <p:strVal val="visible"/>
                                      </p:to>
                                    </p:set>
                                    <p:anim calcmode="lin" valueType="num">
                                      <p:cBhvr additive="base">
                                        <p:cTn id="19" dur="500" fill="hold"/>
                                        <p:tgtEl>
                                          <p:spTgt spid="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chart seriesIdx="2" categoryIdx="-4" bldStep="series"/>
                                            </p:graphicEl>
                                          </p:spTgt>
                                        </p:tgtEl>
                                        <p:attrNameLst>
                                          <p:attrName>style.visibility</p:attrName>
                                        </p:attrNameLst>
                                      </p:cBhvr>
                                      <p:to>
                                        <p:strVal val="visible"/>
                                      </p:to>
                                    </p:set>
                                    <p:anim calcmode="lin" valueType="num">
                                      <p:cBhvr additive="base">
                                        <p:cTn id="25" dur="500" fill="hold"/>
                                        <p:tgtEl>
                                          <p:spTgt spid="5">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31" dur="5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chart seriesIdx="0" categoryIdx="-4" bldStep="series"/>
                                            </p:graphicEl>
                                          </p:spTgt>
                                        </p:tgtEl>
                                        <p:attrNameLst>
                                          <p:attrName>style.visibility</p:attrName>
                                        </p:attrNameLst>
                                      </p:cBhvr>
                                      <p:to>
                                        <p:strVal val="visible"/>
                                      </p:to>
                                    </p:set>
                                    <p:anim calcmode="lin" valueType="num">
                                      <p:cBhvr additive="base">
                                        <p:cTn id="37" dur="500" fill="hold"/>
                                        <p:tgtEl>
                                          <p:spTgt spid="6">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chart seriesIdx="1" categoryIdx="-4" bldStep="series"/>
                                            </p:graphicEl>
                                          </p:spTgt>
                                        </p:tgtEl>
                                        <p:attrNameLst>
                                          <p:attrName>style.visibility</p:attrName>
                                        </p:attrNameLst>
                                      </p:cBhvr>
                                      <p:to>
                                        <p:strVal val="visible"/>
                                      </p:to>
                                    </p:set>
                                    <p:anim calcmode="lin" valueType="num">
                                      <p:cBhvr additive="base">
                                        <p:cTn id="43" dur="500" fill="hold"/>
                                        <p:tgtEl>
                                          <p:spTgt spid="6">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graphicEl>
                                              <a:chart seriesIdx="2" categoryIdx="-4" bldStep="series"/>
                                            </p:graphicEl>
                                          </p:spTgt>
                                        </p:tgtEl>
                                        <p:attrNameLst>
                                          <p:attrName>style.visibility</p:attrName>
                                        </p:attrNameLst>
                                      </p:cBhvr>
                                      <p:to>
                                        <p:strVal val="visible"/>
                                      </p:to>
                                    </p:set>
                                    <p:anim calcmode="lin" valueType="num">
                                      <p:cBhvr additive="base">
                                        <p:cTn id="49" dur="500" fill="hold"/>
                                        <p:tgtEl>
                                          <p:spTgt spid="6">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Graphic spid="6" grpId="0">
        <p:bldSub>
          <a:bldChart bld="series"/>
        </p:bldSub>
      </p:bldGraphic>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Student Growth</a:t>
            </a:r>
            <a:endParaRPr lang="en-US" b="1" dirty="0"/>
          </a:p>
        </p:txBody>
      </p:sp>
      <p:graphicFrame>
        <p:nvGraphicFramePr>
          <p:cNvPr id="5" name="Content Placeholder 4"/>
          <p:cNvGraphicFramePr>
            <a:graphicFrameLocks noGrp="1"/>
          </p:cNvGraphicFramePr>
          <p:nvPr>
            <p:ph sz="half" idx="1"/>
            <p:custDataLst>
              <p:tags r:id="rId2"/>
            </p:custDataLst>
          </p:nvPr>
        </p:nvGraphicFramePr>
        <p:xfrm>
          <a:off x="0" y="1600200"/>
          <a:ext cx="64770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Line Callout 1 12"/>
          <p:cNvSpPr/>
          <p:nvPr/>
        </p:nvSpPr>
        <p:spPr>
          <a:xfrm>
            <a:off x="6477000" y="1295400"/>
            <a:ext cx="2438400" cy="4038600"/>
          </a:xfrm>
          <a:prstGeom prst="borderCallout1">
            <a:avLst>
              <a:gd name="adj1" fmla="val 18750"/>
              <a:gd name="adj2" fmla="val -8333"/>
              <a:gd name="adj3" fmla="val 23863"/>
              <a:gd name="adj4" fmla="val -78888"/>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solidFill>
                  <a:schemeClr val="bg1">
                    <a:lumMod val="85000"/>
                  </a:schemeClr>
                </a:solidFill>
              </a:rPr>
              <a:t>The </a:t>
            </a:r>
            <a:r>
              <a:rPr lang="en-US" sz="2800" b="1" dirty="0" smtClean="0">
                <a:solidFill>
                  <a:schemeClr val="bg1"/>
                </a:solidFill>
              </a:rPr>
              <a:t>difference</a:t>
            </a:r>
            <a:r>
              <a:rPr lang="en-US" sz="2800" b="1" dirty="0" smtClean="0">
                <a:solidFill>
                  <a:schemeClr val="bg1">
                    <a:lumMod val="85000"/>
                  </a:schemeClr>
                </a:solidFill>
              </a:rPr>
              <a:t> between the </a:t>
            </a:r>
            <a:r>
              <a:rPr lang="en-US" sz="2800" b="1" dirty="0" smtClean="0">
                <a:solidFill>
                  <a:schemeClr val="bg1"/>
                </a:solidFill>
              </a:rPr>
              <a:t>current</a:t>
            </a:r>
            <a:r>
              <a:rPr lang="en-US" sz="2800" b="1" dirty="0" smtClean="0">
                <a:solidFill>
                  <a:schemeClr val="bg1">
                    <a:lumMod val="85000"/>
                  </a:schemeClr>
                </a:solidFill>
              </a:rPr>
              <a:t> and </a:t>
            </a:r>
            <a:r>
              <a:rPr lang="en-US" sz="2800" b="1" dirty="0" smtClean="0">
                <a:solidFill>
                  <a:schemeClr val="bg1"/>
                </a:solidFill>
              </a:rPr>
              <a:t>predicted</a:t>
            </a:r>
            <a:r>
              <a:rPr lang="en-US" sz="2800" b="1" dirty="0" smtClean="0">
                <a:solidFill>
                  <a:schemeClr val="bg1">
                    <a:lumMod val="85000"/>
                  </a:schemeClr>
                </a:solidFill>
              </a:rPr>
              <a:t> scores represents the </a:t>
            </a:r>
            <a:r>
              <a:rPr lang="en-US" sz="2800" b="1" i="1" dirty="0" smtClean="0">
                <a:solidFill>
                  <a:schemeClr val="bg1"/>
                </a:solidFill>
              </a:rPr>
              <a:t>value added </a:t>
            </a:r>
            <a:r>
              <a:rPr lang="en-US" sz="2800" b="1" dirty="0" smtClean="0">
                <a:solidFill>
                  <a:schemeClr val="bg1">
                    <a:lumMod val="85000"/>
                  </a:schemeClr>
                </a:solidFill>
              </a:rPr>
              <a:t>by the teacher and the school</a:t>
            </a:r>
            <a:endParaRPr lang="en-US" sz="2800" b="1" dirty="0">
              <a:solidFill>
                <a:schemeClr val="bg1">
                  <a:lumMod val="85000"/>
                </a:schemeClr>
              </a:solidFill>
            </a:endParaRPr>
          </a:p>
        </p:txBody>
      </p:sp>
      <p:cxnSp>
        <p:nvCxnSpPr>
          <p:cNvPr id="17" name="Straight Arrow Connector 16"/>
          <p:cNvCxnSpPr/>
          <p:nvPr/>
        </p:nvCxnSpPr>
        <p:spPr>
          <a:xfrm rot="10800000" flipV="1">
            <a:off x="5029200" y="1676400"/>
            <a:ext cx="13716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5600" y="1905000"/>
            <a:ext cx="3200400"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95600" y="2513012"/>
            <a:ext cx="3200400"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Line Callout 1 8"/>
          <p:cNvSpPr/>
          <p:nvPr/>
        </p:nvSpPr>
        <p:spPr>
          <a:xfrm>
            <a:off x="6705600" y="1371600"/>
            <a:ext cx="2286000" cy="2362200"/>
          </a:xfrm>
          <a:prstGeom prst="borderCallout1">
            <a:avLst>
              <a:gd name="adj1" fmla="val 18750"/>
              <a:gd name="adj2" fmla="val -8333"/>
              <a:gd name="adj3" fmla="val 10134"/>
              <a:gd name="adj4" fmla="val 8007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t>Residual:</a:t>
            </a:r>
          </a:p>
          <a:p>
            <a:pPr algn="ctr"/>
            <a:r>
              <a:rPr lang="en-US" sz="2800" b="1" dirty="0" smtClean="0"/>
              <a:t>The amount of growth by a student</a:t>
            </a:r>
            <a:endParaRPr lang="en-US" sz="2800" b="1" dirty="0"/>
          </a:p>
        </p:txBody>
      </p:sp>
      <p:cxnSp>
        <p:nvCxnSpPr>
          <p:cNvPr id="10" name="Straight Arrow Connector 9"/>
          <p:cNvCxnSpPr/>
          <p:nvPr/>
        </p:nvCxnSpPr>
        <p:spPr>
          <a:xfrm rot="10800000" flipV="1">
            <a:off x="5867400" y="1676400"/>
            <a:ext cx="8382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43400" y="1879068"/>
            <a:ext cx="1622945" cy="584775"/>
          </a:xfrm>
          <a:prstGeom prst="rect">
            <a:avLst/>
          </a:prstGeom>
          <a:noFill/>
        </p:spPr>
        <p:txBody>
          <a:bodyPr wrap="none" rtlCol="0">
            <a:spAutoFit/>
          </a:bodyPr>
          <a:lstStyle/>
          <a:p>
            <a:r>
              <a:rPr lang="en-US" sz="3200" b="1" dirty="0" smtClean="0">
                <a:solidFill>
                  <a:srgbClr val="00B050"/>
                </a:solidFill>
              </a:rPr>
              <a:t>Residual</a:t>
            </a:r>
            <a:endParaRPr lang="en-US" sz="3200" b="1" dirty="0">
              <a:solidFill>
                <a:srgbClr val="00B050"/>
              </a:solidFill>
            </a:endParaRP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a:grpSpLocks/>
          </p:cNvGrpSpPr>
          <p:nvPr/>
        </p:nvGrpSpPr>
        <p:grpSpPr bwMode="auto">
          <a:xfrm>
            <a:off x="3241675" y="1773238"/>
            <a:ext cx="392113" cy="2654300"/>
            <a:chOff x="3248523" y="1764633"/>
            <a:chExt cx="393033" cy="2654967"/>
          </a:xfrm>
        </p:grpSpPr>
        <p:pic>
          <p:nvPicPr>
            <p:cNvPr id="49257" name="Picture 84"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49258" name="Picture 85"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49259" name="Picture 86"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49260" name="Picture 87"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49261" name="Picture 88"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49262" name="Picture 89"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49263" name="Picture 90"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3" name="Group 74"/>
          <p:cNvGrpSpPr>
            <a:grpSpLocks/>
          </p:cNvGrpSpPr>
          <p:nvPr/>
        </p:nvGrpSpPr>
        <p:grpSpPr bwMode="auto">
          <a:xfrm>
            <a:off x="2297113" y="2370138"/>
            <a:ext cx="393700" cy="2654300"/>
            <a:chOff x="3248523" y="1764633"/>
            <a:chExt cx="393033" cy="2654967"/>
          </a:xfrm>
        </p:grpSpPr>
        <p:pic>
          <p:nvPicPr>
            <p:cNvPr id="49250" name="Picture 75"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49251" name="Picture 76"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49252" name="Picture 77"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49253" name="Picture 79"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49254" name="Picture 80"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49255" name="Picture 81"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49256" name="Picture 82"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5" name="Group 91"/>
          <p:cNvGrpSpPr>
            <a:grpSpLocks/>
          </p:cNvGrpSpPr>
          <p:nvPr/>
        </p:nvGrpSpPr>
        <p:grpSpPr bwMode="auto">
          <a:xfrm>
            <a:off x="4143375" y="1219200"/>
            <a:ext cx="393700" cy="2654300"/>
            <a:chOff x="3248523" y="1764633"/>
            <a:chExt cx="393033" cy="2654967"/>
          </a:xfrm>
        </p:grpSpPr>
        <p:pic>
          <p:nvPicPr>
            <p:cNvPr id="49243" name="Picture 92"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49244" name="Picture 93"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49245" name="Picture 94"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49246" name="Picture 95"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49247" name="Picture 96"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49248" name="Picture 97"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49249" name="Picture 98"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cxnSp>
        <p:nvCxnSpPr>
          <p:cNvPr id="71" name="Straight Connector 70"/>
          <p:cNvCxnSpPr/>
          <p:nvPr/>
        </p:nvCxnSpPr>
        <p:spPr>
          <a:xfrm>
            <a:off x="990600" y="1371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custDataLst>
              <p:tags r:id="rId2"/>
            </p:custDataLst>
          </p:nvPr>
        </p:nvSpPr>
        <p:spPr>
          <a:xfrm>
            <a:off x="0" y="0"/>
            <a:ext cx="9144000" cy="838200"/>
          </a:xfrm>
          <a:noFill/>
          <a:scene3d>
            <a:camera prst="orthographicFront"/>
            <a:lightRig rig="threePt" dir="t"/>
          </a:scene3d>
          <a:sp3d>
            <a:bevelT/>
          </a:sp3d>
        </p:spPr>
        <p:txBody>
          <a:bodyPr rtlCol="0">
            <a:noAutofit/>
          </a:bodyPr>
          <a:lstStyle/>
          <a:p>
            <a:pPr eaLnBrk="1" fontAlgn="auto" hangingPunct="1">
              <a:spcAft>
                <a:spcPts val="0"/>
              </a:spcAft>
              <a:defRPr/>
            </a:pPr>
            <a:r>
              <a:rPr lang="en-US" sz="3200" b="1" dirty="0" smtClean="0"/>
              <a:t>Determining the Student Learning Growth by School</a:t>
            </a:r>
            <a:endParaRPr lang="en-US" sz="3200" dirty="0"/>
          </a:p>
        </p:txBody>
      </p:sp>
      <p:cxnSp>
        <p:nvCxnSpPr>
          <p:cNvPr id="7" name="Straight Connector 6"/>
          <p:cNvCxnSpPr/>
          <p:nvPr/>
        </p:nvCxnSpPr>
        <p:spPr>
          <a:xfrm rot="5400000">
            <a:off x="-1257300" y="3619500"/>
            <a:ext cx="4495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01713" y="3124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3581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0600" y="4038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4495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90600" y="4953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0600" y="5410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90600" y="2667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90600" y="2209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9812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5240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4384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8956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3528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2672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7244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181600"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551488" y="5791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2243667"/>
            <a:ext cx="553998" cy="2209800"/>
          </a:xfrm>
          <a:prstGeom prst="rect">
            <a:avLst/>
          </a:prstGeom>
          <a:noFill/>
        </p:spPr>
        <p:txBody>
          <a:bodyPr vert="vert270">
            <a:spAutoFit/>
          </a:bodyPr>
          <a:lstStyle/>
          <a:p>
            <a:pPr algn="ctr" fontAlgn="auto">
              <a:spcBef>
                <a:spcPts val="0"/>
              </a:spcBef>
              <a:spcAft>
                <a:spcPts val="0"/>
              </a:spcAft>
              <a:defRPr/>
            </a:pPr>
            <a:r>
              <a:rPr lang="en-US" sz="2400" b="1" dirty="0">
                <a:latin typeface="+mn-lt"/>
              </a:rPr>
              <a:t>CURRENT TEST</a:t>
            </a:r>
          </a:p>
        </p:txBody>
      </p:sp>
      <p:sp>
        <p:nvSpPr>
          <p:cNvPr id="49181" name="TextBox 56"/>
          <p:cNvSpPr txBox="1">
            <a:spLocks noChangeArrowheads="1"/>
          </p:cNvSpPr>
          <p:nvPr/>
        </p:nvSpPr>
        <p:spPr bwMode="auto">
          <a:xfrm>
            <a:off x="1295400" y="6396038"/>
            <a:ext cx="4267200" cy="461962"/>
          </a:xfrm>
          <a:prstGeom prst="rect">
            <a:avLst/>
          </a:prstGeom>
          <a:noFill/>
          <a:ln w="9525">
            <a:noFill/>
            <a:miter lim="800000"/>
            <a:headEnd/>
            <a:tailEnd/>
          </a:ln>
        </p:spPr>
        <p:txBody>
          <a:bodyPr>
            <a:spAutoFit/>
          </a:bodyPr>
          <a:lstStyle/>
          <a:p>
            <a:pPr algn="ctr"/>
            <a:r>
              <a:rPr lang="en-US" sz="2400" b="1" dirty="0">
                <a:latin typeface="Calibri" pitchFamily="34" charset="0"/>
              </a:rPr>
              <a:t>PRIOR TEST</a:t>
            </a:r>
            <a:endParaRPr lang="en-US" sz="3200" b="1" dirty="0">
              <a:latin typeface="Calibri" pitchFamily="34" charset="0"/>
            </a:endParaRPr>
          </a:p>
        </p:txBody>
      </p:sp>
      <p:cxnSp>
        <p:nvCxnSpPr>
          <p:cNvPr id="70" name="Straight Connector 69"/>
          <p:cNvCxnSpPr/>
          <p:nvPr/>
        </p:nvCxnSpPr>
        <p:spPr>
          <a:xfrm>
            <a:off x="990600" y="1752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5870575"/>
            <a:ext cx="4645025"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 name="Group 74"/>
          <p:cNvGrpSpPr>
            <a:grpSpLocks/>
          </p:cNvGrpSpPr>
          <p:nvPr/>
        </p:nvGrpSpPr>
        <p:grpSpPr bwMode="auto">
          <a:xfrm>
            <a:off x="1905000" y="2708275"/>
            <a:ext cx="393700" cy="2654300"/>
            <a:chOff x="3248523" y="1764633"/>
            <a:chExt cx="393033" cy="2654967"/>
          </a:xfrm>
        </p:grpSpPr>
        <p:pic>
          <p:nvPicPr>
            <p:cNvPr id="49236" name="Picture 58"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49237" name="Picture 59"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49238" name="Picture 60"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49239" name="Picture 61"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49240" name="Picture 62"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49241" name="Picture 63"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49242" name="Picture 64"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8" name="Group 74"/>
          <p:cNvGrpSpPr>
            <a:grpSpLocks/>
          </p:cNvGrpSpPr>
          <p:nvPr/>
        </p:nvGrpSpPr>
        <p:grpSpPr bwMode="auto">
          <a:xfrm>
            <a:off x="1447800" y="2908300"/>
            <a:ext cx="393700" cy="2654300"/>
            <a:chOff x="3248523" y="1764633"/>
            <a:chExt cx="393033" cy="2654967"/>
          </a:xfrm>
        </p:grpSpPr>
        <p:pic>
          <p:nvPicPr>
            <p:cNvPr id="49229" name="Picture 71"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49230" name="Picture 74"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49231" name="Picture 78"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49232" name="Picture 83"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49233" name="Picture 91"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49234" name="Picture 99"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49235" name="Picture 100"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10" name="Group 74"/>
          <p:cNvGrpSpPr>
            <a:grpSpLocks/>
          </p:cNvGrpSpPr>
          <p:nvPr/>
        </p:nvGrpSpPr>
        <p:grpSpPr bwMode="auto">
          <a:xfrm>
            <a:off x="2743200" y="2209800"/>
            <a:ext cx="393700" cy="2654300"/>
            <a:chOff x="3248523" y="1764633"/>
            <a:chExt cx="393033" cy="2654967"/>
          </a:xfrm>
        </p:grpSpPr>
        <p:pic>
          <p:nvPicPr>
            <p:cNvPr id="49222" name="Picture 102"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49223" name="Picture 103"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49224" name="Picture 105"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49225" name="Picture 106"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49226" name="Picture 107"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49227" name="Picture 108"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49228" name="Picture 109"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19" name="Group 74"/>
          <p:cNvGrpSpPr>
            <a:grpSpLocks/>
          </p:cNvGrpSpPr>
          <p:nvPr/>
        </p:nvGrpSpPr>
        <p:grpSpPr bwMode="auto">
          <a:xfrm>
            <a:off x="3657600" y="1600200"/>
            <a:ext cx="393700" cy="2654300"/>
            <a:chOff x="3248523" y="1764633"/>
            <a:chExt cx="393033" cy="2654967"/>
          </a:xfrm>
        </p:grpSpPr>
        <p:pic>
          <p:nvPicPr>
            <p:cNvPr id="49215" name="Picture 111"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49216" name="Picture 112"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49217" name="Picture 113"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49218" name="Picture 114"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49219" name="Picture 115"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49220" name="Picture 116"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49221" name="Picture 117"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20" name="Group 74"/>
          <p:cNvGrpSpPr>
            <a:grpSpLocks/>
          </p:cNvGrpSpPr>
          <p:nvPr/>
        </p:nvGrpSpPr>
        <p:grpSpPr bwMode="auto">
          <a:xfrm>
            <a:off x="4572000" y="1066800"/>
            <a:ext cx="393700" cy="2654300"/>
            <a:chOff x="3248523" y="1764633"/>
            <a:chExt cx="393033" cy="2654967"/>
          </a:xfrm>
        </p:grpSpPr>
        <p:pic>
          <p:nvPicPr>
            <p:cNvPr id="49208" name="Picture 119"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49209" name="Picture 120"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49210" name="Picture 121"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49211" name="Picture 122"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49212" name="Picture 123"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49213" name="Picture 124"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49214" name="Picture 125"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31" name="Group 74"/>
          <p:cNvGrpSpPr>
            <a:grpSpLocks/>
          </p:cNvGrpSpPr>
          <p:nvPr/>
        </p:nvGrpSpPr>
        <p:grpSpPr bwMode="auto">
          <a:xfrm>
            <a:off x="5029200" y="838200"/>
            <a:ext cx="393700" cy="2654300"/>
            <a:chOff x="3248523" y="1764633"/>
            <a:chExt cx="393033" cy="2654967"/>
          </a:xfrm>
        </p:grpSpPr>
        <p:pic>
          <p:nvPicPr>
            <p:cNvPr id="49201" name="Picture 127"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49202" name="Picture 128"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49203" name="Picture 129"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49204" name="Picture 130"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49205" name="Picture 131"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49206" name="Picture 132"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49207" name="Picture 133"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sp>
        <p:nvSpPr>
          <p:cNvPr id="49190" name="TextBox 168"/>
          <p:cNvSpPr txBox="1">
            <a:spLocks noChangeArrowheads="1"/>
          </p:cNvSpPr>
          <p:nvPr/>
        </p:nvSpPr>
        <p:spPr bwMode="auto">
          <a:xfrm>
            <a:off x="8540750" y="6488113"/>
            <a:ext cx="603250" cy="369887"/>
          </a:xfrm>
          <a:prstGeom prst="rect">
            <a:avLst/>
          </a:prstGeom>
          <a:noFill/>
          <a:ln w="9525">
            <a:noFill/>
            <a:miter lim="800000"/>
            <a:headEnd/>
            <a:tailEnd/>
          </a:ln>
        </p:spPr>
        <p:txBody>
          <a:bodyPr wrap="none">
            <a:spAutoFit/>
          </a:bodyPr>
          <a:lstStyle/>
          <a:p>
            <a:r>
              <a:rPr lang="en-US" dirty="0">
                <a:solidFill>
                  <a:srgbClr val="0000FF"/>
                </a:solidFill>
                <a:latin typeface="Berlin Sans FB" pitchFamily="34" charset="0"/>
              </a:rPr>
              <a:t>DRE</a:t>
            </a:r>
          </a:p>
        </p:txBody>
      </p:sp>
      <p:pic>
        <p:nvPicPr>
          <p:cNvPr id="49191" name="Picture 2" descr="G:\Logos\Web Logo_PBSD_2010_128X.jpg"/>
          <p:cNvPicPr>
            <a:picLocks noChangeAspect="1" noChangeArrowheads="1"/>
          </p:cNvPicPr>
          <p:nvPr/>
        </p:nvPicPr>
        <p:blipFill>
          <a:blip r:embed="rId6"/>
          <a:srcRect/>
          <a:stretch>
            <a:fillRect/>
          </a:stretch>
        </p:blipFill>
        <p:spPr bwMode="auto">
          <a:xfrm>
            <a:off x="0" y="6477000"/>
            <a:ext cx="381000" cy="381000"/>
          </a:xfrm>
          <a:prstGeom prst="rect">
            <a:avLst/>
          </a:prstGeom>
          <a:noFill/>
          <a:ln w="9525">
            <a:noFill/>
            <a:miter lim="800000"/>
            <a:headEnd/>
            <a:tailEnd/>
          </a:ln>
        </p:spPr>
      </p:pic>
      <p:cxnSp>
        <p:nvCxnSpPr>
          <p:cNvPr id="109" name="Straight Connector 108"/>
          <p:cNvCxnSpPr/>
          <p:nvPr/>
        </p:nvCxnSpPr>
        <p:spPr>
          <a:xfrm>
            <a:off x="2087563" y="3713163"/>
            <a:ext cx="69056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165475" y="3100388"/>
            <a:ext cx="690563"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022725" y="2651125"/>
            <a:ext cx="69215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Rectangle 111"/>
          <p:cNvSpPr>
            <a:spLocks noChangeArrowheads="1"/>
          </p:cNvSpPr>
          <p:nvPr/>
        </p:nvSpPr>
        <p:spPr bwMode="auto">
          <a:xfrm>
            <a:off x="5943600" y="4191000"/>
            <a:ext cx="3048000" cy="461665"/>
          </a:xfrm>
          <a:prstGeom prst="rect">
            <a:avLst/>
          </a:prstGeom>
          <a:noFill/>
          <a:ln w="9525">
            <a:noFill/>
            <a:miter lim="800000"/>
            <a:headEnd/>
            <a:tailEnd/>
          </a:ln>
        </p:spPr>
        <p:txBody>
          <a:bodyPr>
            <a:spAutoFit/>
          </a:bodyPr>
          <a:lstStyle/>
          <a:p>
            <a:pPr algn="ctr"/>
            <a:r>
              <a:rPr lang="en-US" sz="2400" b="1" dirty="0" smtClean="0">
                <a:latin typeface="Calibri" pitchFamily="34" charset="0"/>
              </a:rPr>
              <a:t>.</a:t>
            </a:r>
            <a:endParaRPr lang="en-US" sz="2400" b="1" dirty="0">
              <a:latin typeface="Calibri" pitchFamily="34" charset="0"/>
            </a:endParaRPr>
          </a:p>
        </p:txBody>
      </p:sp>
      <p:cxnSp>
        <p:nvCxnSpPr>
          <p:cNvPr id="113" name="Straight Connector 112"/>
          <p:cNvCxnSpPr/>
          <p:nvPr/>
        </p:nvCxnSpPr>
        <p:spPr>
          <a:xfrm flipV="1">
            <a:off x="1143000" y="1752600"/>
            <a:ext cx="4800600" cy="2743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197" name="TextBox 45"/>
          <p:cNvSpPr txBox="1">
            <a:spLocks noChangeArrowheads="1"/>
          </p:cNvSpPr>
          <p:nvPr/>
        </p:nvSpPr>
        <p:spPr bwMode="auto">
          <a:xfrm>
            <a:off x="4184650" y="6403975"/>
            <a:ext cx="1987550" cy="396875"/>
          </a:xfrm>
          <a:prstGeom prst="rect">
            <a:avLst/>
          </a:prstGeom>
          <a:noFill/>
          <a:ln w="9525">
            <a:noFill/>
            <a:miter lim="800000"/>
            <a:headEnd/>
            <a:tailEnd/>
          </a:ln>
        </p:spPr>
        <p:txBody>
          <a:bodyPr>
            <a:spAutoFit/>
          </a:bodyPr>
          <a:lstStyle/>
          <a:p>
            <a:r>
              <a:rPr lang="en-US" sz="2000" b="1" dirty="0">
                <a:solidFill>
                  <a:srgbClr val="FF00FF"/>
                </a:solidFill>
              </a:rPr>
              <a:t>(</a:t>
            </a:r>
            <a:r>
              <a:rPr lang="en-US" sz="2000" b="1" dirty="0" smtClean="0">
                <a:solidFill>
                  <a:srgbClr val="FF00FF"/>
                </a:solidFill>
              </a:rPr>
              <a:t>FY11 </a:t>
            </a:r>
            <a:r>
              <a:rPr lang="en-US" sz="2000" b="1" dirty="0">
                <a:solidFill>
                  <a:srgbClr val="FF00FF"/>
                </a:solidFill>
              </a:rPr>
              <a:t>FCAT)</a:t>
            </a:r>
          </a:p>
        </p:txBody>
      </p:sp>
      <p:sp>
        <p:nvSpPr>
          <p:cNvPr id="49198" name="TextBox 46"/>
          <p:cNvSpPr txBox="1">
            <a:spLocks noChangeArrowheads="1"/>
          </p:cNvSpPr>
          <p:nvPr/>
        </p:nvSpPr>
        <p:spPr bwMode="auto">
          <a:xfrm rot="-5400000">
            <a:off x="-628650" y="1257300"/>
            <a:ext cx="1847850" cy="400050"/>
          </a:xfrm>
          <a:prstGeom prst="rect">
            <a:avLst/>
          </a:prstGeom>
          <a:noFill/>
          <a:ln w="9525">
            <a:noFill/>
            <a:miter lim="800000"/>
            <a:headEnd/>
            <a:tailEnd/>
          </a:ln>
        </p:spPr>
        <p:txBody>
          <a:bodyPr>
            <a:spAutoFit/>
          </a:bodyPr>
          <a:lstStyle/>
          <a:p>
            <a:r>
              <a:rPr lang="en-US" sz="2000" b="1" dirty="0">
                <a:solidFill>
                  <a:srgbClr val="FF00FF"/>
                </a:solidFill>
              </a:rPr>
              <a:t>(</a:t>
            </a:r>
            <a:r>
              <a:rPr lang="en-US" sz="2000" b="1" dirty="0" smtClean="0">
                <a:solidFill>
                  <a:srgbClr val="FF00FF"/>
                </a:solidFill>
              </a:rPr>
              <a:t>FY12  </a:t>
            </a:r>
            <a:r>
              <a:rPr lang="en-US" sz="2000" b="1" dirty="0">
                <a:solidFill>
                  <a:srgbClr val="FF00FF"/>
                </a:solidFill>
              </a:rPr>
              <a:t>FCAT)</a:t>
            </a:r>
          </a:p>
        </p:txBody>
      </p:sp>
      <p:sp>
        <p:nvSpPr>
          <p:cNvPr id="49199" name="TextBox 130"/>
          <p:cNvSpPr txBox="1">
            <a:spLocks noChangeArrowheads="1"/>
          </p:cNvSpPr>
          <p:nvPr/>
        </p:nvSpPr>
        <p:spPr bwMode="auto">
          <a:xfrm>
            <a:off x="1017588" y="5954713"/>
            <a:ext cx="5410200" cy="307975"/>
          </a:xfrm>
          <a:prstGeom prst="rect">
            <a:avLst/>
          </a:prstGeom>
          <a:solidFill>
            <a:schemeClr val="bg1"/>
          </a:solidFill>
          <a:ln w="9525">
            <a:noFill/>
            <a:miter lim="800000"/>
            <a:headEnd/>
            <a:tailEnd/>
          </a:ln>
        </p:spPr>
        <p:txBody>
          <a:bodyPr>
            <a:spAutoFit/>
          </a:bodyPr>
          <a:lstStyle/>
          <a:p>
            <a:r>
              <a:rPr lang="en-US" sz="1400" b="1" dirty="0">
                <a:latin typeface="Calibri" pitchFamily="34" charset="0"/>
              </a:rPr>
              <a:t>     …100     200    300     400     500     600    700     800    900  1000…</a:t>
            </a:r>
          </a:p>
        </p:txBody>
      </p:sp>
      <p:sp>
        <p:nvSpPr>
          <p:cNvPr id="115" name="TextBox 114"/>
          <p:cNvSpPr txBox="1"/>
          <p:nvPr/>
        </p:nvSpPr>
        <p:spPr>
          <a:xfrm>
            <a:off x="457200" y="838200"/>
            <a:ext cx="400110" cy="5152698"/>
          </a:xfrm>
          <a:prstGeom prst="rect">
            <a:avLst/>
          </a:prstGeom>
          <a:solidFill>
            <a:schemeClr val="bg1"/>
          </a:solidFill>
          <a:ln>
            <a:solidFill>
              <a:schemeClr val="bg1"/>
            </a:solidFill>
          </a:ln>
        </p:spPr>
        <p:txBody>
          <a:bodyPr vert="vert270">
            <a:spAutoFit/>
          </a:bodyPr>
          <a:lstStyle/>
          <a:p>
            <a:pPr fontAlgn="auto">
              <a:spcBef>
                <a:spcPts val="0"/>
              </a:spcBef>
              <a:spcAft>
                <a:spcPts val="0"/>
              </a:spcAft>
              <a:defRPr/>
            </a:pPr>
            <a:r>
              <a:rPr lang="en-US" sz="1400" b="1" dirty="0">
                <a:latin typeface="+mn-lt"/>
              </a:rPr>
              <a:t>      …100     200     300    400    500     600     700     800    900   1000…</a:t>
            </a:r>
          </a:p>
        </p:txBody>
      </p:sp>
      <p:sp>
        <p:nvSpPr>
          <p:cNvPr id="114" name="Line Callout 1 113"/>
          <p:cNvSpPr/>
          <p:nvPr/>
        </p:nvSpPr>
        <p:spPr>
          <a:xfrm>
            <a:off x="6172200" y="3124200"/>
            <a:ext cx="2514600" cy="1981200"/>
          </a:xfrm>
          <a:prstGeom prst="borderCallout1">
            <a:avLst>
              <a:gd name="adj1" fmla="val 18750"/>
              <a:gd name="adj2" fmla="val -8333"/>
              <a:gd name="adj3" fmla="val -39748"/>
              <a:gd name="adj4" fmla="val -45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rPr>
              <a:t>The diagonal line is the predicted growth observed among similar students</a:t>
            </a:r>
            <a:endParaRPr lang="en-US" sz="2400" dirty="0"/>
          </a:p>
        </p:txBody>
      </p:sp>
      <p:sp>
        <p:nvSpPr>
          <p:cNvPr id="116" name="TextBox 115"/>
          <p:cNvSpPr txBox="1"/>
          <p:nvPr/>
        </p:nvSpPr>
        <p:spPr>
          <a:xfrm>
            <a:off x="6248400" y="1143000"/>
            <a:ext cx="2514599" cy="1569660"/>
          </a:xfrm>
          <a:prstGeom prst="rect">
            <a:avLst/>
          </a:prstGeom>
          <a:noFill/>
        </p:spPr>
        <p:txBody>
          <a:bodyPr wrap="square" rtlCol="0">
            <a:spAutoFit/>
          </a:bodyPr>
          <a:lstStyle/>
          <a:p>
            <a:pPr algn="ctr"/>
            <a:r>
              <a:rPr lang="en-US" sz="2400" b="1" dirty="0" smtClean="0"/>
              <a:t>Example: </a:t>
            </a:r>
          </a:p>
          <a:p>
            <a:pPr algn="ctr"/>
            <a:r>
              <a:rPr lang="en-US" sz="2400" b="1" dirty="0" smtClean="0"/>
              <a:t>All Grade 5 Reading Students in Florida </a:t>
            </a:r>
            <a:endParaRPr lang="en-US" sz="2400" b="1"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additive="base">
                                        <p:cTn id="11" dur="500" fill="hold"/>
                                        <p:tgtEl>
                                          <p:spTgt spid="110"/>
                                        </p:tgtEl>
                                        <p:attrNameLst>
                                          <p:attrName>ppt_x</p:attrName>
                                        </p:attrNameLst>
                                      </p:cBhvr>
                                      <p:tavLst>
                                        <p:tav tm="0">
                                          <p:val>
                                            <p:strVal val="#ppt_x"/>
                                          </p:val>
                                        </p:tav>
                                        <p:tav tm="100000">
                                          <p:val>
                                            <p:strVal val="#ppt_x"/>
                                          </p:val>
                                        </p:tav>
                                      </p:tavLst>
                                    </p:anim>
                                    <p:anim calcmode="lin" valueType="num">
                                      <p:cBhvr additive="base">
                                        <p:cTn id="12" dur="500" fill="hold"/>
                                        <p:tgtEl>
                                          <p:spTgt spid="1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ppt_x"/>
                                          </p:val>
                                        </p:tav>
                                        <p:tav tm="100000">
                                          <p:val>
                                            <p:strVal val="#ppt_x"/>
                                          </p:val>
                                        </p:tav>
                                      </p:tavLst>
                                    </p:anim>
                                    <p:anim calcmode="lin" valueType="num">
                                      <p:cBhvr additive="base">
                                        <p:cTn id="16"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0-#ppt_w/2"/>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a:grpSpLocks/>
          </p:cNvGrpSpPr>
          <p:nvPr/>
        </p:nvGrpSpPr>
        <p:grpSpPr bwMode="auto">
          <a:xfrm>
            <a:off x="3241675" y="1849438"/>
            <a:ext cx="392113" cy="2654300"/>
            <a:chOff x="3248523" y="1764633"/>
            <a:chExt cx="393033" cy="2654967"/>
          </a:xfrm>
        </p:grpSpPr>
        <p:pic>
          <p:nvPicPr>
            <p:cNvPr id="54475" name="Picture 84"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54476" name="Picture 85"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54477" name="Picture 86"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54478" name="Picture 87"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54479" name="Picture 88"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54480" name="Picture 89"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54481" name="Picture 90"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3" name="Group 74"/>
          <p:cNvGrpSpPr>
            <a:grpSpLocks/>
          </p:cNvGrpSpPr>
          <p:nvPr/>
        </p:nvGrpSpPr>
        <p:grpSpPr bwMode="auto">
          <a:xfrm>
            <a:off x="2297113" y="2446338"/>
            <a:ext cx="393700" cy="2654300"/>
            <a:chOff x="3248523" y="1764633"/>
            <a:chExt cx="393033" cy="2654967"/>
          </a:xfrm>
        </p:grpSpPr>
        <p:pic>
          <p:nvPicPr>
            <p:cNvPr id="54468" name="Picture 75"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54469" name="Picture 76"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54470" name="Picture 77"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54471" name="Picture 79"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54472" name="Picture 80"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54473" name="Picture 81"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54474" name="Picture 82"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5" name="Group 91"/>
          <p:cNvGrpSpPr>
            <a:grpSpLocks/>
          </p:cNvGrpSpPr>
          <p:nvPr/>
        </p:nvGrpSpPr>
        <p:grpSpPr bwMode="auto">
          <a:xfrm>
            <a:off x="4143375" y="1295400"/>
            <a:ext cx="393700" cy="2654300"/>
            <a:chOff x="3248523" y="1764633"/>
            <a:chExt cx="393033" cy="2654967"/>
          </a:xfrm>
        </p:grpSpPr>
        <p:pic>
          <p:nvPicPr>
            <p:cNvPr id="54461" name="Picture 92"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54462" name="Picture 93"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54463" name="Picture 94"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54464" name="Picture 95"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54465" name="Picture 96"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54466" name="Picture 97"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54467" name="Picture 98"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cxnSp>
        <p:nvCxnSpPr>
          <p:cNvPr id="71" name="Straight Connector 70"/>
          <p:cNvCxnSpPr/>
          <p:nvPr/>
        </p:nvCxnSpPr>
        <p:spPr>
          <a:xfrm>
            <a:off x="990600" y="1447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custDataLst>
              <p:tags r:id="rId2"/>
            </p:custDataLst>
          </p:nvPr>
        </p:nvSpPr>
        <p:spPr>
          <a:xfrm>
            <a:off x="0" y="0"/>
            <a:ext cx="9144000" cy="1066800"/>
          </a:xfrm>
          <a:noFill/>
          <a:scene3d>
            <a:camera prst="orthographicFront"/>
            <a:lightRig rig="threePt" dir="t"/>
          </a:scene3d>
          <a:sp3d>
            <a:bevelT/>
          </a:sp3d>
        </p:spPr>
        <p:txBody>
          <a:bodyPr rtlCol="0">
            <a:noAutofit/>
          </a:bodyPr>
          <a:lstStyle/>
          <a:p>
            <a:pPr algn="l">
              <a:defRPr/>
            </a:pPr>
            <a:r>
              <a:rPr lang="en-US" sz="3200" b="1" dirty="0" smtClean="0"/>
              <a:t>Determining the Student Learning Growth by School</a:t>
            </a:r>
            <a:endParaRPr lang="en-US" sz="3200" b="1" dirty="0"/>
          </a:p>
        </p:txBody>
      </p:sp>
      <p:cxnSp>
        <p:nvCxnSpPr>
          <p:cNvPr id="7" name="Straight Connector 6"/>
          <p:cNvCxnSpPr/>
          <p:nvPr/>
        </p:nvCxnSpPr>
        <p:spPr>
          <a:xfrm rot="5400000">
            <a:off x="-1257300" y="3695700"/>
            <a:ext cx="4495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01713" y="3200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36576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0600" y="4114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4572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90600" y="5029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0600" y="5486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90600" y="27432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90600" y="22860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981200" y="5867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524000" y="5867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438400" y="5867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895600" y="5867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352800" y="5867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00" y="5867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267200" y="5867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724400" y="5867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181600" y="5867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551488" y="58674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2319867"/>
            <a:ext cx="553998" cy="2209800"/>
          </a:xfrm>
          <a:prstGeom prst="rect">
            <a:avLst/>
          </a:prstGeom>
          <a:noFill/>
        </p:spPr>
        <p:txBody>
          <a:bodyPr vert="vert270">
            <a:spAutoFit/>
          </a:bodyPr>
          <a:lstStyle/>
          <a:p>
            <a:pPr algn="ctr" fontAlgn="auto">
              <a:spcBef>
                <a:spcPts val="0"/>
              </a:spcBef>
              <a:spcAft>
                <a:spcPts val="0"/>
              </a:spcAft>
              <a:defRPr/>
            </a:pPr>
            <a:r>
              <a:rPr lang="en-US" sz="2400" b="1" dirty="0">
                <a:latin typeface="+mn-lt"/>
              </a:rPr>
              <a:t>CURRENT TEST</a:t>
            </a:r>
          </a:p>
        </p:txBody>
      </p:sp>
      <p:sp>
        <p:nvSpPr>
          <p:cNvPr id="54301" name="TextBox 56"/>
          <p:cNvSpPr txBox="1">
            <a:spLocks noChangeArrowheads="1"/>
          </p:cNvSpPr>
          <p:nvPr/>
        </p:nvSpPr>
        <p:spPr bwMode="auto">
          <a:xfrm>
            <a:off x="1295400" y="6472238"/>
            <a:ext cx="4267200" cy="461962"/>
          </a:xfrm>
          <a:prstGeom prst="rect">
            <a:avLst/>
          </a:prstGeom>
          <a:noFill/>
          <a:ln w="9525">
            <a:noFill/>
            <a:miter lim="800000"/>
            <a:headEnd/>
            <a:tailEnd/>
          </a:ln>
        </p:spPr>
        <p:txBody>
          <a:bodyPr>
            <a:spAutoFit/>
          </a:bodyPr>
          <a:lstStyle/>
          <a:p>
            <a:pPr algn="ctr"/>
            <a:r>
              <a:rPr lang="en-US" sz="2400" b="1" dirty="0">
                <a:latin typeface="Calibri" pitchFamily="34" charset="0"/>
              </a:rPr>
              <a:t>PRIOR TEST</a:t>
            </a:r>
            <a:endParaRPr lang="en-US" sz="3200" b="1" dirty="0">
              <a:latin typeface="Calibri" pitchFamily="34" charset="0"/>
            </a:endParaRPr>
          </a:p>
        </p:txBody>
      </p:sp>
      <p:cxnSp>
        <p:nvCxnSpPr>
          <p:cNvPr id="70" name="Straight Connector 69"/>
          <p:cNvCxnSpPr/>
          <p:nvPr/>
        </p:nvCxnSpPr>
        <p:spPr>
          <a:xfrm>
            <a:off x="990600" y="1828800"/>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5946775"/>
            <a:ext cx="4645025"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 name="Group 74"/>
          <p:cNvGrpSpPr>
            <a:grpSpLocks/>
          </p:cNvGrpSpPr>
          <p:nvPr/>
        </p:nvGrpSpPr>
        <p:grpSpPr bwMode="auto">
          <a:xfrm>
            <a:off x="1905000" y="2743200"/>
            <a:ext cx="393700" cy="2654300"/>
            <a:chOff x="3248523" y="1764633"/>
            <a:chExt cx="393033" cy="2654967"/>
          </a:xfrm>
        </p:grpSpPr>
        <p:pic>
          <p:nvPicPr>
            <p:cNvPr id="54454" name="Picture 58"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54455" name="Picture 59"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54456" name="Picture 60"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54457" name="Picture 61"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54458" name="Picture 62"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54459" name="Picture 63"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54460" name="Picture 64"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8" name="Group 74"/>
          <p:cNvGrpSpPr>
            <a:grpSpLocks/>
          </p:cNvGrpSpPr>
          <p:nvPr/>
        </p:nvGrpSpPr>
        <p:grpSpPr bwMode="auto">
          <a:xfrm>
            <a:off x="1447800" y="2895600"/>
            <a:ext cx="393700" cy="2654300"/>
            <a:chOff x="3248523" y="1764633"/>
            <a:chExt cx="393033" cy="2654967"/>
          </a:xfrm>
        </p:grpSpPr>
        <p:pic>
          <p:nvPicPr>
            <p:cNvPr id="54447" name="Picture 71"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54448" name="Picture 74"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54449" name="Picture 78"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54450" name="Picture 83"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54451" name="Picture 91"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54452" name="Picture 99"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54453" name="Picture 100"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pic>
        <p:nvPicPr>
          <p:cNvPr id="54440" name="Picture 102" descr="STUD_icon.png"/>
          <p:cNvPicPr>
            <a:picLocks noChangeAspect="1"/>
          </p:cNvPicPr>
          <p:nvPr/>
        </p:nvPicPr>
        <p:blipFill>
          <a:blip r:embed="rId5"/>
          <a:srcRect/>
          <a:stretch>
            <a:fillRect/>
          </a:stretch>
        </p:blipFill>
        <p:spPr bwMode="auto">
          <a:xfrm>
            <a:off x="2755253" y="3035779"/>
            <a:ext cx="381647" cy="380904"/>
          </a:xfrm>
          <a:prstGeom prst="rect">
            <a:avLst/>
          </a:prstGeom>
          <a:noFill/>
          <a:ln w="9525">
            <a:noFill/>
            <a:miter lim="800000"/>
            <a:headEnd/>
            <a:tailEnd/>
          </a:ln>
        </p:spPr>
      </p:pic>
      <p:pic>
        <p:nvPicPr>
          <p:cNvPr id="54441" name="Picture 103" descr="STUD_icon.png"/>
          <p:cNvPicPr>
            <a:picLocks noChangeAspect="1"/>
          </p:cNvPicPr>
          <p:nvPr/>
        </p:nvPicPr>
        <p:blipFill>
          <a:blip r:embed="rId5"/>
          <a:srcRect/>
          <a:stretch>
            <a:fillRect/>
          </a:stretch>
        </p:blipFill>
        <p:spPr bwMode="auto">
          <a:xfrm>
            <a:off x="2755253" y="2654874"/>
            <a:ext cx="381647" cy="380904"/>
          </a:xfrm>
          <a:prstGeom prst="rect">
            <a:avLst/>
          </a:prstGeom>
          <a:noFill/>
          <a:ln w="9525">
            <a:noFill/>
            <a:miter lim="800000"/>
            <a:headEnd/>
            <a:tailEnd/>
          </a:ln>
        </p:spPr>
      </p:pic>
      <p:pic>
        <p:nvPicPr>
          <p:cNvPr id="54442" name="Picture 105" descr="STUD_icon.png"/>
          <p:cNvPicPr>
            <a:picLocks noChangeAspect="1"/>
          </p:cNvPicPr>
          <p:nvPr/>
        </p:nvPicPr>
        <p:blipFill>
          <a:blip r:embed="rId5"/>
          <a:srcRect/>
          <a:stretch>
            <a:fillRect/>
          </a:stretch>
        </p:blipFill>
        <p:spPr bwMode="auto">
          <a:xfrm>
            <a:off x="2755253" y="2286000"/>
            <a:ext cx="381647" cy="380904"/>
          </a:xfrm>
          <a:prstGeom prst="rect">
            <a:avLst/>
          </a:prstGeom>
          <a:noFill/>
          <a:ln w="9525">
            <a:noFill/>
            <a:miter lim="800000"/>
            <a:headEnd/>
            <a:tailEnd/>
          </a:ln>
        </p:spPr>
      </p:pic>
      <p:pic>
        <p:nvPicPr>
          <p:cNvPr id="54443" name="Picture 106" descr="STUD_icon.png"/>
          <p:cNvPicPr>
            <a:picLocks noChangeAspect="1"/>
          </p:cNvPicPr>
          <p:nvPr/>
        </p:nvPicPr>
        <p:blipFill>
          <a:blip r:embed="rId5"/>
          <a:srcRect/>
          <a:stretch>
            <a:fillRect/>
          </a:stretch>
        </p:blipFill>
        <p:spPr bwMode="auto">
          <a:xfrm>
            <a:off x="2751236" y="3813627"/>
            <a:ext cx="381647" cy="380904"/>
          </a:xfrm>
          <a:prstGeom prst="rect">
            <a:avLst/>
          </a:prstGeom>
          <a:noFill/>
          <a:ln w="9525">
            <a:noFill/>
            <a:miter lim="800000"/>
            <a:headEnd/>
            <a:tailEnd/>
          </a:ln>
        </p:spPr>
      </p:pic>
      <p:pic>
        <p:nvPicPr>
          <p:cNvPr id="54444" name="Picture 107" descr="STUD_icon.png"/>
          <p:cNvPicPr>
            <a:picLocks noChangeAspect="1"/>
          </p:cNvPicPr>
          <p:nvPr/>
        </p:nvPicPr>
        <p:blipFill>
          <a:blip r:embed="rId5"/>
          <a:srcRect/>
          <a:stretch>
            <a:fillRect/>
          </a:stretch>
        </p:blipFill>
        <p:spPr bwMode="auto">
          <a:xfrm>
            <a:off x="2751236" y="3424703"/>
            <a:ext cx="381647" cy="380904"/>
          </a:xfrm>
          <a:prstGeom prst="rect">
            <a:avLst/>
          </a:prstGeom>
          <a:noFill/>
          <a:ln w="9525">
            <a:noFill/>
            <a:miter lim="800000"/>
            <a:headEnd/>
            <a:tailEnd/>
          </a:ln>
        </p:spPr>
      </p:pic>
      <p:pic>
        <p:nvPicPr>
          <p:cNvPr id="54445" name="Picture 108" descr="STUD_icon.png"/>
          <p:cNvPicPr>
            <a:picLocks noChangeAspect="1"/>
          </p:cNvPicPr>
          <p:nvPr/>
        </p:nvPicPr>
        <p:blipFill>
          <a:blip r:embed="rId5"/>
          <a:srcRect/>
          <a:stretch>
            <a:fillRect/>
          </a:stretch>
        </p:blipFill>
        <p:spPr bwMode="auto">
          <a:xfrm>
            <a:off x="2743200" y="4190521"/>
            <a:ext cx="381647" cy="380904"/>
          </a:xfrm>
          <a:prstGeom prst="rect">
            <a:avLst/>
          </a:prstGeom>
          <a:noFill/>
          <a:ln w="9525">
            <a:noFill/>
            <a:miter lim="800000"/>
            <a:headEnd/>
            <a:tailEnd/>
          </a:ln>
        </p:spPr>
      </p:pic>
      <p:pic>
        <p:nvPicPr>
          <p:cNvPr id="54446" name="Picture 109" descr="STUD_icon.png"/>
          <p:cNvPicPr>
            <a:picLocks noChangeAspect="1"/>
          </p:cNvPicPr>
          <p:nvPr/>
        </p:nvPicPr>
        <p:blipFill>
          <a:blip r:embed="rId5"/>
          <a:srcRect/>
          <a:stretch>
            <a:fillRect/>
          </a:stretch>
        </p:blipFill>
        <p:spPr bwMode="auto">
          <a:xfrm>
            <a:off x="2747218" y="4559396"/>
            <a:ext cx="381647" cy="380904"/>
          </a:xfrm>
          <a:prstGeom prst="rect">
            <a:avLst/>
          </a:prstGeom>
          <a:noFill/>
          <a:ln w="9525">
            <a:noFill/>
            <a:miter lim="800000"/>
            <a:headEnd/>
            <a:tailEnd/>
          </a:ln>
        </p:spPr>
      </p:pic>
      <p:grpSp>
        <p:nvGrpSpPr>
          <p:cNvPr id="19" name="Group 74"/>
          <p:cNvGrpSpPr>
            <a:grpSpLocks/>
          </p:cNvGrpSpPr>
          <p:nvPr/>
        </p:nvGrpSpPr>
        <p:grpSpPr bwMode="auto">
          <a:xfrm>
            <a:off x="3657600" y="1676400"/>
            <a:ext cx="393700" cy="2654300"/>
            <a:chOff x="3248523" y="1764633"/>
            <a:chExt cx="393033" cy="2654967"/>
          </a:xfrm>
        </p:grpSpPr>
        <p:pic>
          <p:nvPicPr>
            <p:cNvPr id="54433" name="Picture 111"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54434" name="Picture 112"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54435" name="Picture 113"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54436" name="Picture 114"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54437" name="Picture 115"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54438" name="Picture 116"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54439" name="Picture 117"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20" name="Group 74"/>
          <p:cNvGrpSpPr>
            <a:grpSpLocks/>
          </p:cNvGrpSpPr>
          <p:nvPr/>
        </p:nvGrpSpPr>
        <p:grpSpPr bwMode="auto">
          <a:xfrm>
            <a:off x="4572000" y="1143000"/>
            <a:ext cx="393700" cy="2654300"/>
            <a:chOff x="3248523" y="1764633"/>
            <a:chExt cx="393033" cy="2654967"/>
          </a:xfrm>
        </p:grpSpPr>
        <p:pic>
          <p:nvPicPr>
            <p:cNvPr id="54426" name="Picture 119"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54427" name="Picture 120"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54428" name="Picture 121"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54429" name="Picture 122"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54430" name="Picture 123"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54431" name="Picture 124"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54432" name="Picture 125"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grpSp>
        <p:nvGrpSpPr>
          <p:cNvPr id="31" name="Group 74"/>
          <p:cNvGrpSpPr>
            <a:grpSpLocks/>
          </p:cNvGrpSpPr>
          <p:nvPr/>
        </p:nvGrpSpPr>
        <p:grpSpPr bwMode="auto">
          <a:xfrm>
            <a:off x="5029200" y="914400"/>
            <a:ext cx="393700" cy="2654300"/>
            <a:chOff x="3248523" y="1764633"/>
            <a:chExt cx="393033" cy="2654967"/>
          </a:xfrm>
        </p:grpSpPr>
        <p:pic>
          <p:nvPicPr>
            <p:cNvPr id="54419" name="Picture 127" descr="STUD_icon.png"/>
            <p:cNvPicPr>
              <a:picLocks noChangeAspect="1"/>
            </p:cNvPicPr>
            <p:nvPr/>
          </p:nvPicPr>
          <p:blipFill>
            <a:blip r:embed="rId5"/>
            <a:srcRect/>
            <a:stretch>
              <a:fillRect/>
            </a:stretch>
          </p:blipFill>
          <p:spPr bwMode="auto">
            <a:xfrm>
              <a:off x="3260556" y="2514600"/>
              <a:ext cx="381000" cy="381000"/>
            </a:xfrm>
            <a:prstGeom prst="rect">
              <a:avLst/>
            </a:prstGeom>
            <a:noFill/>
            <a:ln w="9525">
              <a:noFill/>
              <a:miter lim="800000"/>
              <a:headEnd/>
              <a:tailEnd/>
            </a:ln>
          </p:spPr>
        </p:pic>
        <p:pic>
          <p:nvPicPr>
            <p:cNvPr id="54420" name="Picture 128" descr="STUD_icon.png"/>
            <p:cNvPicPr>
              <a:picLocks noChangeAspect="1"/>
            </p:cNvPicPr>
            <p:nvPr/>
          </p:nvPicPr>
          <p:blipFill>
            <a:blip r:embed="rId5"/>
            <a:srcRect/>
            <a:stretch>
              <a:fillRect/>
            </a:stretch>
          </p:blipFill>
          <p:spPr bwMode="auto">
            <a:xfrm>
              <a:off x="3260556" y="2133600"/>
              <a:ext cx="381000" cy="381000"/>
            </a:xfrm>
            <a:prstGeom prst="rect">
              <a:avLst/>
            </a:prstGeom>
            <a:noFill/>
            <a:ln w="9525">
              <a:noFill/>
              <a:miter lim="800000"/>
              <a:headEnd/>
              <a:tailEnd/>
            </a:ln>
          </p:spPr>
        </p:pic>
        <p:pic>
          <p:nvPicPr>
            <p:cNvPr id="54421" name="Picture 129" descr="STUD_icon.png"/>
            <p:cNvPicPr>
              <a:picLocks noChangeAspect="1"/>
            </p:cNvPicPr>
            <p:nvPr/>
          </p:nvPicPr>
          <p:blipFill>
            <a:blip r:embed="rId5"/>
            <a:srcRect/>
            <a:stretch>
              <a:fillRect/>
            </a:stretch>
          </p:blipFill>
          <p:spPr bwMode="auto">
            <a:xfrm>
              <a:off x="3260556" y="1764633"/>
              <a:ext cx="381000" cy="381000"/>
            </a:xfrm>
            <a:prstGeom prst="rect">
              <a:avLst/>
            </a:prstGeom>
            <a:noFill/>
            <a:ln w="9525">
              <a:noFill/>
              <a:miter lim="800000"/>
              <a:headEnd/>
              <a:tailEnd/>
            </a:ln>
          </p:spPr>
        </p:pic>
        <p:pic>
          <p:nvPicPr>
            <p:cNvPr id="54422" name="Picture 130" descr="STUD_icon.png"/>
            <p:cNvPicPr>
              <a:picLocks noChangeAspect="1"/>
            </p:cNvPicPr>
            <p:nvPr/>
          </p:nvPicPr>
          <p:blipFill>
            <a:blip r:embed="rId5"/>
            <a:srcRect/>
            <a:stretch>
              <a:fillRect/>
            </a:stretch>
          </p:blipFill>
          <p:spPr bwMode="auto">
            <a:xfrm>
              <a:off x="3256545" y="3292644"/>
              <a:ext cx="381000" cy="381000"/>
            </a:xfrm>
            <a:prstGeom prst="rect">
              <a:avLst/>
            </a:prstGeom>
            <a:noFill/>
            <a:ln w="9525">
              <a:noFill/>
              <a:miter lim="800000"/>
              <a:headEnd/>
              <a:tailEnd/>
            </a:ln>
          </p:spPr>
        </p:pic>
        <p:pic>
          <p:nvPicPr>
            <p:cNvPr id="54423" name="Picture 131" descr="STUD_icon.png"/>
            <p:cNvPicPr>
              <a:picLocks noChangeAspect="1"/>
            </p:cNvPicPr>
            <p:nvPr/>
          </p:nvPicPr>
          <p:blipFill>
            <a:blip r:embed="rId5"/>
            <a:srcRect/>
            <a:stretch>
              <a:fillRect/>
            </a:stretch>
          </p:blipFill>
          <p:spPr bwMode="auto">
            <a:xfrm>
              <a:off x="3256545" y="2903622"/>
              <a:ext cx="381000" cy="381000"/>
            </a:xfrm>
            <a:prstGeom prst="rect">
              <a:avLst/>
            </a:prstGeom>
            <a:noFill/>
            <a:ln w="9525">
              <a:noFill/>
              <a:miter lim="800000"/>
              <a:headEnd/>
              <a:tailEnd/>
            </a:ln>
          </p:spPr>
        </p:pic>
        <p:pic>
          <p:nvPicPr>
            <p:cNvPr id="54424" name="Picture 132" descr="STUD_icon.png"/>
            <p:cNvPicPr>
              <a:picLocks noChangeAspect="1"/>
            </p:cNvPicPr>
            <p:nvPr/>
          </p:nvPicPr>
          <p:blipFill>
            <a:blip r:embed="rId5"/>
            <a:srcRect/>
            <a:stretch>
              <a:fillRect/>
            </a:stretch>
          </p:blipFill>
          <p:spPr bwMode="auto">
            <a:xfrm>
              <a:off x="3248523" y="3669633"/>
              <a:ext cx="381000" cy="381000"/>
            </a:xfrm>
            <a:prstGeom prst="rect">
              <a:avLst/>
            </a:prstGeom>
            <a:noFill/>
            <a:ln w="9525">
              <a:noFill/>
              <a:miter lim="800000"/>
              <a:headEnd/>
              <a:tailEnd/>
            </a:ln>
          </p:spPr>
        </p:pic>
        <p:pic>
          <p:nvPicPr>
            <p:cNvPr id="54425" name="Picture 133" descr="STUD_icon.png"/>
            <p:cNvPicPr>
              <a:picLocks noChangeAspect="1"/>
            </p:cNvPicPr>
            <p:nvPr/>
          </p:nvPicPr>
          <p:blipFill>
            <a:blip r:embed="rId5"/>
            <a:srcRect/>
            <a:stretch>
              <a:fillRect/>
            </a:stretch>
          </p:blipFill>
          <p:spPr bwMode="auto">
            <a:xfrm>
              <a:off x="3252534" y="4038600"/>
              <a:ext cx="381000" cy="381000"/>
            </a:xfrm>
            <a:prstGeom prst="rect">
              <a:avLst/>
            </a:prstGeom>
            <a:noFill/>
            <a:ln w="9525">
              <a:noFill/>
              <a:miter lim="800000"/>
              <a:headEnd/>
              <a:tailEnd/>
            </a:ln>
          </p:spPr>
        </p:pic>
      </p:grpSp>
      <p:sp>
        <p:nvSpPr>
          <p:cNvPr id="136" name="Oval 135"/>
          <p:cNvSpPr/>
          <p:nvPr/>
        </p:nvSpPr>
        <p:spPr>
          <a:xfrm>
            <a:off x="1828800" y="4240213"/>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4312" name="Picture 2" descr="G:\Logos\Web Logo_PBSD_2010_128X.jpg"/>
          <p:cNvPicPr>
            <a:picLocks noChangeAspect="1" noChangeArrowheads="1"/>
          </p:cNvPicPr>
          <p:nvPr/>
        </p:nvPicPr>
        <p:blipFill>
          <a:blip r:embed="rId6"/>
          <a:srcRect/>
          <a:stretch>
            <a:fillRect/>
          </a:stretch>
        </p:blipFill>
        <p:spPr bwMode="auto">
          <a:xfrm>
            <a:off x="0" y="6477000"/>
            <a:ext cx="381000" cy="381000"/>
          </a:xfrm>
          <a:prstGeom prst="rect">
            <a:avLst/>
          </a:prstGeom>
          <a:noFill/>
          <a:ln w="9525">
            <a:noFill/>
            <a:miter lim="800000"/>
            <a:headEnd/>
            <a:tailEnd/>
          </a:ln>
        </p:spPr>
      </p:pic>
      <p:cxnSp>
        <p:nvCxnSpPr>
          <p:cNvPr id="144" name="Straight Connector 143"/>
          <p:cNvCxnSpPr/>
          <p:nvPr/>
        </p:nvCxnSpPr>
        <p:spPr>
          <a:xfrm flipV="1">
            <a:off x="1143000" y="2057400"/>
            <a:ext cx="4267200" cy="243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bwMode="auto">
          <a:xfrm>
            <a:off x="2676525" y="3763963"/>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7" name="Oval 126"/>
          <p:cNvSpPr/>
          <p:nvPr/>
        </p:nvSpPr>
        <p:spPr>
          <a:xfrm>
            <a:off x="2236788" y="4675188"/>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406" name="TextBox 45"/>
          <p:cNvSpPr txBox="1">
            <a:spLocks noChangeArrowheads="1"/>
          </p:cNvSpPr>
          <p:nvPr/>
        </p:nvSpPr>
        <p:spPr bwMode="auto">
          <a:xfrm>
            <a:off x="4184650" y="6484938"/>
            <a:ext cx="1706563" cy="400050"/>
          </a:xfrm>
          <a:prstGeom prst="rect">
            <a:avLst/>
          </a:prstGeom>
          <a:noFill/>
          <a:ln w="9525">
            <a:noFill/>
            <a:miter lim="800000"/>
            <a:headEnd/>
            <a:tailEnd/>
          </a:ln>
        </p:spPr>
        <p:txBody>
          <a:bodyPr>
            <a:spAutoFit/>
          </a:bodyPr>
          <a:lstStyle/>
          <a:p>
            <a:r>
              <a:rPr lang="en-US" sz="2000" b="1" dirty="0">
                <a:solidFill>
                  <a:srgbClr val="FF00FF"/>
                </a:solidFill>
              </a:rPr>
              <a:t>(</a:t>
            </a:r>
            <a:r>
              <a:rPr lang="en-US" sz="2000" b="1" dirty="0" smtClean="0">
                <a:solidFill>
                  <a:srgbClr val="FF00FF"/>
                </a:solidFill>
              </a:rPr>
              <a:t>FY11 </a:t>
            </a:r>
            <a:r>
              <a:rPr lang="en-US" sz="2000" b="1" dirty="0">
                <a:solidFill>
                  <a:srgbClr val="FF00FF"/>
                </a:solidFill>
              </a:rPr>
              <a:t>FCAT)</a:t>
            </a:r>
          </a:p>
        </p:txBody>
      </p:sp>
      <p:sp>
        <p:nvSpPr>
          <p:cNvPr id="54407" name="TextBox 46"/>
          <p:cNvSpPr txBox="1">
            <a:spLocks noChangeArrowheads="1"/>
          </p:cNvSpPr>
          <p:nvPr/>
        </p:nvSpPr>
        <p:spPr bwMode="auto">
          <a:xfrm rot="-5400000">
            <a:off x="-641350" y="1443038"/>
            <a:ext cx="1847850" cy="400050"/>
          </a:xfrm>
          <a:prstGeom prst="rect">
            <a:avLst/>
          </a:prstGeom>
          <a:noFill/>
          <a:ln w="9525">
            <a:noFill/>
            <a:miter lim="800000"/>
            <a:headEnd/>
            <a:tailEnd/>
          </a:ln>
        </p:spPr>
        <p:txBody>
          <a:bodyPr>
            <a:spAutoFit/>
          </a:bodyPr>
          <a:lstStyle/>
          <a:p>
            <a:r>
              <a:rPr lang="en-US" sz="2000" b="1" dirty="0">
                <a:solidFill>
                  <a:srgbClr val="FF00FF"/>
                </a:solidFill>
              </a:rPr>
              <a:t>(</a:t>
            </a:r>
            <a:r>
              <a:rPr lang="en-US" sz="2000" b="1" dirty="0" smtClean="0">
                <a:solidFill>
                  <a:srgbClr val="FF00FF"/>
                </a:solidFill>
              </a:rPr>
              <a:t>FY12  </a:t>
            </a:r>
            <a:r>
              <a:rPr lang="en-US" sz="2000" b="1" dirty="0">
                <a:solidFill>
                  <a:srgbClr val="FF00FF"/>
                </a:solidFill>
              </a:rPr>
              <a:t>FCAT)</a:t>
            </a:r>
          </a:p>
        </p:txBody>
      </p:sp>
      <p:sp>
        <p:nvSpPr>
          <p:cNvPr id="54409" name="TextBox 130"/>
          <p:cNvSpPr txBox="1">
            <a:spLocks noChangeArrowheads="1"/>
          </p:cNvSpPr>
          <p:nvPr/>
        </p:nvSpPr>
        <p:spPr bwMode="auto">
          <a:xfrm>
            <a:off x="1017588" y="5954713"/>
            <a:ext cx="5410200" cy="307975"/>
          </a:xfrm>
          <a:prstGeom prst="rect">
            <a:avLst/>
          </a:prstGeom>
          <a:solidFill>
            <a:schemeClr val="bg1"/>
          </a:solidFill>
          <a:ln w="9525">
            <a:noFill/>
            <a:miter lim="800000"/>
            <a:headEnd/>
            <a:tailEnd/>
          </a:ln>
        </p:spPr>
        <p:txBody>
          <a:bodyPr>
            <a:spAutoFit/>
          </a:bodyPr>
          <a:lstStyle/>
          <a:p>
            <a:r>
              <a:rPr lang="en-US" sz="1400" b="1" dirty="0">
                <a:latin typeface="Calibri" pitchFamily="34" charset="0"/>
              </a:rPr>
              <a:t>     …100     200    300     400     500     600    700     800    900  1000…</a:t>
            </a:r>
          </a:p>
        </p:txBody>
      </p:sp>
      <p:sp>
        <p:nvSpPr>
          <p:cNvPr id="126" name="TextBox 125"/>
          <p:cNvSpPr txBox="1"/>
          <p:nvPr/>
        </p:nvSpPr>
        <p:spPr>
          <a:xfrm>
            <a:off x="457200" y="838200"/>
            <a:ext cx="400110" cy="5152698"/>
          </a:xfrm>
          <a:prstGeom prst="rect">
            <a:avLst/>
          </a:prstGeom>
          <a:solidFill>
            <a:schemeClr val="bg1"/>
          </a:solidFill>
          <a:ln>
            <a:solidFill>
              <a:schemeClr val="bg1"/>
            </a:solidFill>
          </a:ln>
        </p:spPr>
        <p:txBody>
          <a:bodyPr vert="vert270">
            <a:spAutoFit/>
          </a:bodyPr>
          <a:lstStyle/>
          <a:p>
            <a:pPr fontAlgn="auto">
              <a:spcBef>
                <a:spcPts val="0"/>
              </a:spcBef>
              <a:spcAft>
                <a:spcPts val="0"/>
              </a:spcAft>
              <a:defRPr/>
            </a:pPr>
            <a:r>
              <a:rPr lang="en-US" sz="1400" b="1" dirty="0">
                <a:latin typeface="+mn-lt"/>
              </a:rPr>
              <a:t>      …100     200     300    400    500     600     700     800    900   1000…</a:t>
            </a:r>
          </a:p>
        </p:txBody>
      </p:sp>
      <p:sp>
        <p:nvSpPr>
          <p:cNvPr id="123" name="Oval 122"/>
          <p:cNvSpPr/>
          <p:nvPr/>
        </p:nvSpPr>
        <p:spPr>
          <a:xfrm>
            <a:off x="2714625" y="2225675"/>
            <a:ext cx="457200" cy="45720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8" name="Rectangle 127"/>
          <p:cNvSpPr>
            <a:spLocks noChangeArrowheads="1"/>
          </p:cNvSpPr>
          <p:nvPr/>
        </p:nvSpPr>
        <p:spPr bwMode="auto">
          <a:xfrm>
            <a:off x="6019800" y="1524000"/>
            <a:ext cx="3048000" cy="4154984"/>
          </a:xfrm>
          <a:prstGeom prst="rect">
            <a:avLst/>
          </a:prstGeom>
          <a:noFill/>
          <a:ln w="9525">
            <a:noFill/>
            <a:miter lim="800000"/>
            <a:headEnd/>
            <a:tailEnd/>
          </a:ln>
        </p:spPr>
        <p:txBody>
          <a:bodyPr>
            <a:spAutoFit/>
          </a:bodyPr>
          <a:lstStyle/>
          <a:p>
            <a:pPr algn="ctr"/>
            <a:r>
              <a:rPr lang="en-US" sz="2400" b="1" dirty="0">
                <a:latin typeface="Calibri" pitchFamily="34" charset="0"/>
              </a:rPr>
              <a:t>The </a:t>
            </a:r>
            <a:r>
              <a:rPr lang="en-US" sz="2400" b="1" dirty="0" smtClean="0">
                <a:latin typeface="Calibri" pitchFamily="34" charset="0"/>
              </a:rPr>
              <a:t>difference between the predicted and actual scores is the growth.  </a:t>
            </a:r>
          </a:p>
          <a:p>
            <a:pPr algn="ctr"/>
            <a:endParaRPr lang="en-US" sz="2400" b="1" dirty="0" smtClean="0">
              <a:latin typeface="Calibri" pitchFamily="34" charset="0"/>
            </a:endParaRPr>
          </a:p>
          <a:p>
            <a:pPr algn="ctr"/>
            <a:r>
              <a:rPr lang="en-US" sz="2400" b="1" dirty="0" smtClean="0">
                <a:latin typeface="Calibri" pitchFamily="34" charset="0"/>
              </a:rPr>
              <a:t>The average of the growth of students within a school produces the school score for a subject/grade.</a:t>
            </a:r>
            <a:endParaRPr lang="en-US" sz="2400" b="1" dirty="0">
              <a:latin typeface="Calibri" pitchFamily="34" charset="0"/>
            </a:endParaRPr>
          </a:p>
        </p:txBody>
      </p:sp>
      <p:sp>
        <p:nvSpPr>
          <p:cNvPr id="129" name="Oval 128"/>
          <p:cNvSpPr/>
          <p:nvPr/>
        </p:nvSpPr>
        <p:spPr>
          <a:xfrm>
            <a:off x="1407225" y="3581400"/>
            <a:ext cx="457200" cy="45720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2" name="Oval 131"/>
          <p:cNvSpPr/>
          <p:nvPr/>
        </p:nvSpPr>
        <p:spPr>
          <a:xfrm>
            <a:off x="4097975" y="1993075"/>
            <a:ext cx="457200" cy="45720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 name="Oval 132"/>
          <p:cNvSpPr/>
          <p:nvPr/>
        </p:nvSpPr>
        <p:spPr>
          <a:xfrm>
            <a:off x="5029200" y="1254825"/>
            <a:ext cx="457200" cy="45720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4" name="Oval 133"/>
          <p:cNvSpPr/>
          <p:nvPr/>
        </p:nvSpPr>
        <p:spPr bwMode="auto">
          <a:xfrm>
            <a:off x="4524500" y="262445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7" name="Oval 136"/>
          <p:cNvSpPr/>
          <p:nvPr/>
        </p:nvSpPr>
        <p:spPr bwMode="auto">
          <a:xfrm>
            <a:off x="3581400" y="390995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eft-Up Arrow 26"/>
          <p:cNvSpPr/>
          <p:nvPr/>
        </p:nvSpPr>
        <p:spPr>
          <a:xfrm rot="13331837">
            <a:off x="3382810" y="4455544"/>
            <a:ext cx="2382863" cy="2370114"/>
          </a:xfrm>
          <a:prstGeom prst="leftUpArrow">
            <a:avLst>
              <a:gd name="adj1" fmla="val 24455"/>
              <a:gd name="adj2" fmla="val 25000"/>
              <a:gd name="adj3" fmla="val 25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9634" name="Title 1"/>
          <p:cNvSpPr>
            <a:spLocks noGrp="1"/>
          </p:cNvSpPr>
          <p:nvPr>
            <p:ph type="title"/>
          </p:nvPr>
        </p:nvSpPr>
        <p:spPr>
          <a:xfrm>
            <a:off x="0" y="0"/>
            <a:ext cx="9144000" cy="1066800"/>
          </a:xfrm>
        </p:spPr>
        <p:txBody>
          <a:bodyPr rtlCol="0">
            <a:normAutofit/>
          </a:bodyPr>
          <a:lstStyle/>
          <a:p>
            <a:r>
              <a:rPr lang="en-US" b="1" dirty="0" smtClean="0">
                <a:latin typeface="Calibri" pitchFamily="34" charset="0"/>
              </a:rPr>
              <a:t>Student Growth Scores</a:t>
            </a:r>
            <a:endParaRPr lang="en-US" b="1" dirty="0">
              <a:latin typeface="Calibri" pitchFamily="34" charset="0"/>
            </a:endParaRPr>
          </a:p>
        </p:txBody>
      </p:sp>
      <p:sp>
        <p:nvSpPr>
          <p:cNvPr id="14" name="TextBox 21"/>
          <p:cNvSpPr txBox="1">
            <a:spLocks noChangeArrowheads="1"/>
          </p:cNvSpPr>
          <p:nvPr/>
        </p:nvSpPr>
        <p:spPr bwMode="auto">
          <a:xfrm>
            <a:off x="-457200" y="6019800"/>
            <a:ext cx="5105400" cy="584200"/>
          </a:xfrm>
          <a:prstGeom prst="rect">
            <a:avLst/>
          </a:prstGeom>
          <a:noFill/>
          <a:ln w="9525">
            <a:noFill/>
            <a:miter lim="800000"/>
            <a:headEnd/>
            <a:tailEnd/>
          </a:ln>
        </p:spPr>
        <p:txBody>
          <a:bodyPr>
            <a:spAutoFit/>
          </a:bodyPr>
          <a:lstStyle/>
          <a:p>
            <a:pPr algn="ctr"/>
            <a:r>
              <a:rPr lang="en-US" sz="3200" b="1" dirty="0"/>
              <a:t>Teacher </a:t>
            </a:r>
            <a:r>
              <a:rPr lang="en-US" sz="3200" b="1" dirty="0" smtClean="0"/>
              <a:t>VAM</a:t>
            </a:r>
            <a:endParaRPr lang="en-US" sz="3200" b="1" dirty="0"/>
          </a:p>
        </p:txBody>
      </p:sp>
      <p:sp>
        <p:nvSpPr>
          <p:cNvPr id="55305" name="Rectangle 13"/>
          <p:cNvSpPr>
            <a:spLocks noChangeArrowheads="1"/>
          </p:cNvSpPr>
          <p:nvPr/>
        </p:nvSpPr>
        <p:spPr bwMode="auto">
          <a:xfrm>
            <a:off x="0" y="971550"/>
            <a:ext cx="184731" cy="369332"/>
          </a:xfrm>
          <a:prstGeom prst="rect">
            <a:avLst/>
          </a:prstGeom>
          <a:noFill/>
          <a:ln w="9525">
            <a:noFill/>
            <a:miter lim="800000"/>
            <a:headEnd/>
            <a:tailEnd/>
          </a:ln>
        </p:spPr>
        <p:txBody>
          <a:bodyPr wrap="none" anchor="ctr">
            <a:spAutoFit/>
          </a:bodyPr>
          <a:lstStyle/>
          <a:p>
            <a:pPr eaLnBrk="0" hangingPunct="0"/>
            <a:endParaRPr lang="en-US" dirty="0"/>
          </a:p>
        </p:txBody>
      </p:sp>
      <p:sp>
        <p:nvSpPr>
          <p:cNvPr id="55306" name="Rectangle 15"/>
          <p:cNvSpPr>
            <a:spLocks noChangeArrowheads="1"/>
          </p:cNvSpPr>
          <p:nvPr/>
        </p:nvSpPr>
        <p:spPr bwMode="auto">
          <a:xfrm>
            <a:off x="0" y="0"/>
            <a:ext cx="184731" cy="369332"/>
          </a:xfrm>
          <a:prstGeom prst="rect">
            <a:avLst/>
          </a:prstGeom>
          <a:noFill/>
          <a:ln w="9525">
            <a:noFill/>
            <a:miter lim="800000"/>
            <a:headEnd/>
            <a:tailEnd/>
          </a:ln>
        </p:spPr>
        <p:txBody>
          <a:bodyPr wrap="none" anchor="ctr">
            <a:spAutoFit/>
          </a:bodyPr>
          <a:lstStyle/>
          <a:p>
            <a:endParaRPr lang="en-US" dirty="0"/>
          </a:p>
        </p:txBody>
      </p:sp>
      <p:sp>
        <p:nvSpPr>
          <p:cNvPr id="24" name="TextBox 21"/>
          <p:cNvSpPr txBox="1">
            <a:spLocks noChangeArrowheads="1"/>
          </p:cNvSpPr>
          <p:nvPr/>
        </p:nvSpPr>
        <p:spPr bwMode="auto">
          <a:xfrm>
            <a:off x="4876800" y="6019800"/>
            <a:ext cx="5105400" cy="584200"/>
          </a:xfrm>
          <a:prstGeom prst="rect">
            <a:avLst/>
          </a:prstGeom>
          <a:noFill/>
          <a:ln w="9525">
            <a:noFill/>
            <a:miter lim="800000"/>
            <a:headEnd/>
            <a:tailEnd/>
          </a:ln>
        </p:spPr>
        <p:txBody>
          <a:bodyPr>
            <a:spAutoFit/>
          </a:bodyPr>
          <a:lstStyle/>
          <a:p>
            <a:pPr algn="ctr"/>
            <a:r>
              <a:rPr lang="en-US" sz="3200" b="1" dirty="0"/>
              <a:t>School Component</a:t>
            </a: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126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8600" y="2286000"/>
            <a:ext cx="8596085" cy="2209800"/>
          </a:xfrm>
          <a:prstGeom prst="rect">
            <a:avLst/>
          </a:prstGeom>
          <a:solidFill>
            <a:schemeClr val="bg1"/>
          </a:solidFill>
          <a:ln>
            <a:solidFill>
              <a:schemeClr val="tx1"/>
            </a:solidFill>
          </a:ln>
        </p:spPr>
      </p:pic>
      <p:sp>
        <p:nvSpPr>
          <p:cNvPr id="16" name="Down Arrow 15"/>
          <p:cNvSpPr/>
          <p:nvPr/>
        </p:nvSpPr>
        <p:spPr>
          <a:xfrm>
            <a:off x="4214750" y="973775"/>
            <a:ext cx="685800" cy="1464625"/>
          </a:xfrm>
          <a:prstGeom prst="downArrow">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normAutofit/>
          </a:bodyPr>
          <a:lstStyle/>
          <a:p>
            <a:r>
              <a:rPr lang="en-US" b="1" dirty="0" smtClean="0"/>
              <a:t>Student Growth Scores</a:t>
            </a:r>
            <a:br>
              <a:rPr lang="en-US" b="1" dirty="0" smtClean="0"/>
            </a:br>
            <a:r>
              <a:rPr lang="en-US" sz="3600" b="1" dirty="0" smtClean="0"/>
              <a:t>Teacher/School</a:t>
            </a:r>
            <a:endParaRPr lang="en-US" sz="3300" b="1" dirty="0"/>
          </a:p>
        </p:txBody>
      </p:sp>
      <p:sp>
        <p:nvSpPr>
          <p:cNvPr id="3" name="Content Placeholder 2"/>
          <p:cNvSpPr>
            <a:spLocks noGrp="1"/>
          </p:cNvSpPr>
          <p:nvPr>
            <p:ph idx="1"/>
          </p:nvPr>
        </p:nvSpPr>
        <p:spPr>
          <a:xfrm>
            <a:off x="457200" y="1524000"/>
            <a:ext cx="8229600" cy="4525963"/>
          </a:xfrm>
        </p:spPr>
        <p:txBody>
          <a:bodyPr>
            <a:normAutofit/>
          </a:bodyPr>
          <a:lstStyle/>
          <a:p>
            <a:endParaRPr lang="en-US" sz="3600" dirty="0" smtClean="0"/>
          </a:p>
          <a:p>
            <a:r>
              <a:rPr lang="en-US" sz="3600" dirty="0" smtClean="0"/>
              <a:t>State calculates scores for each grade and subject </a:t>
            </a:r>
            <a:r>
              <a:rPr lang="en-US" sz="3600" i="1" dirty="0" smtClean="0"/>
              <a:t>separately</a:t>
            </a:r>
          </a:p>
          <a:p>
            <a:endParaRPr lang="en-US" sz="3600" dirty="0" smtClean="0"/>
          </a:p>
          <a:p>
            <a:r>
              <a:rPr lang="en-US" sz="3600" dirty="0" smtClean="0"/>
              <a:t>Therefore, a teacher/school may have more than one score</a:t>
            </a:r>
          </a:p>
          <a:p>
            <a:pPr>
              <a:buNone/>
            </a:pPr>
            <a:endParaRPr lang="en-US" sz="3600"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custDataLst>
              <p:tags r:id="rId2"/>
            </p:custDataLst>
          </p:nvPr>
        </p:nvSpPr>
        <p:spPr>
          <a:xfrm>
            <a:off x="3657600" y="2743200"/>
            <a:ext cx="3657600" cy="28194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indent="-342900" algn="ctr" fontAlgn="auto">
              <a:spcBef>
                <a:spcPct val="20000"/>
              </a:spcBef>
              <a:spcAft>
                <a:spcPts val="0"/>
              </a:spcAft>
              <a:buFont typeface="Arial" pitchFamily="34" charset="0"/>
              <a:buNone/>
              <a:defRPr/>
            </a:pPr>
            <a:r>
              <a:rPr lang="en-US" sz="2800" b="1" dirty="0" smtClean="0">
                <a:solidFill>
                  <a:schemeClr val="bg1"/>
                </a:solidFill>
              </a:rPr>
              <a:t>2012 Weights</a:t>
            </a:r>
            <a:endParaRPr lang="en-US" sz="2800" b="1" dirty="0">
              <a:solidFill>
                <a:schemeClr val="bg1"/>
              </a:solidFill>
            </a:endParaRPr>
          </a:p>
          <a:p>
            <a:pPr marL="342900" indent="-342900" algn="ctr" fontAlgn="auto">
              <a:spcBef>
                <a:spcPct val="20000"/>
              </a:spcBef>
              <a:spcAft>
                <a:spcPts val="0"/>
              </a:spcAft>
              <a:buFont typeface="Arial" pitchFamily="34" charset="0"/>
              <a:buNone/>
              <a:defRPr/>
            </a:pPr>
            <a:r>
              <a:rPr lang="en-US" sz="2800" b="1" dirty="0" smtClean="0">
                <a:solidFill>
                  <a:schemeClr val="tx1"/>
                </a:solidFill>
              </a:rPr>
              <a:t>Teacher </a:t>
            </a:r>
          </a:p>
          <a:p>
            <a:pPr marL="342900" indent="-342900" algn="ctr" fontAlgn="auto">
              <a:spcBef>
                <a:spcPct val="20000"/>
              </a:spcBef>
              <a:spcAft>
                <a:spcPts val="0"/>
              </a:spcAft>
              <a:buFont typeface="Arial" pitchFamily="34" charset="0"/>
              <a:buNone/>
              <a:defRPr/>
            </a:pPr>
            <a:r>
              <a:rPr lang="en-US" sz="2800" dirty="0" smtClean="0">
                <a:solidFill>
                  <a:schemeClr val="bg1"/>
                </a:solidFill>
              </a:rPr>
              <a:t>IP </a:t>
            </a:r>
            <a:r>
              <a:rPr lang="en-US" sz="2800" dirty="0">
                <a:solidFill>
                  <a:schemeClr val="bg1"/>
                </a:solidFill>
              </a:rPr>
              <a:t>= 60</a:t>
            </a:r>
            <a:r>
              <a:rPr lang="en-US" sz="2800" dirty="0" smtClean="0">
                <a:solidFill>
                  <a:schemeClr val="bg1"/>
                </a:solidFill>
              </a:rPr>
              <a:t>%/SLG </a:t>
            </a:r>
            <a:r>
              <a:rPr lang="en-US" sz="2800" dirty="0">
                <a:solidFill>
                  <a:schemeClr val="bg1"/>
                </a:solidFill>
              </a:rPr>
              <a:t>= 40</a:t>
            </a:r>
            <a:r>
              <a:rPr lang="en-US" sz="2800" dirty="0" smtClean="0">
                <a:solidFill>
                  <a:schemeClr val="bg1"/>
                </a:solidFill>
              </a:rPr>
              <a:t>%</a:t>
            </a:r>
          </a:p>
          <a:p>
            <a:pPr marL="342900" indent="-342900" algn="ctr" fontAlgn="auto">
              <a:spcBef>
                <a:spcPct val="20000"/>
              </a:spcBef>
              <a:spcAft>
                <a:spcPts val="0"/>
              </a:spcAft>
              <a:buFont typeface="Arial" pitchFamily="34" charset="0"/>
              <a:buNone/>
              <a:defRPr/>
            </a:pPr>
            <a:r>
              <a:rPr lang="en-US" sz="2800" b="1" dirty="0" smtClean="0">
                <a:solidFill>
                  <a:schemeClr val="tx1"/>
                </a:solidFill>
              </a:rPr>
              <a:t>Administrator</a:t>
            </a:r>
          </a:p>
          <a:p>
            <a:pPr marL="342900" indent="-342900" algn="ctr">
              <a:spcBef>
                <a:spcPct val="20000"/>
              </a:spcBef>
              <a:defRPr/>
            </a:pPr>
            <a:r>
              <a:rPr lang="en-US" sz="2800" dirty="0" smtClean="0">
                <a:solidFill>
                  <a:schemeClr val="bg1"/>
                </a:solidFill>
              </a:rPr>
              <a:t>IP = 50%/SLG = 50%</a:t>
            </a:r>
          </a:p>
          <a:p>
            <a:pPr marL="342900" indent="-342900" algn="ctr" fontAlgn="auto">
              <a:spcBef>
                <a:spcPct val="20000"/>
              </a:spcBef>
              <a:spcAft>
                <a:spcPts val="0"/>
              </a:spcAft>
              <a:buFont typeface="Arial" pitchFamily="34" charset="0"/>
              <a:buNone/>
              <a:defRPr/>
            </a:pPr>
            <a:endParaRPr lang="en-US" sz="2800" b="1" dirty="0" smtClean="0">
              <a:solidFill>
                <a:schemeClr val="bg1"/>
              </a:solidFill>
            </a:endParaRPr>
          </a:p>
          <a:p>
            <a:pPr marL="342900" indent="-342900" algn="ctr" fontAlgn="auto">
              <a:spcBef>
                <a:spcPct val="20000"/>
              </a:spcBef>
              <a:spcAft>
                <a:spcPts val="0"/>
              </a:spcAft>
              <a:buFont typeface="Arial" pitchFamily="34" charset="0"/>
              <a:buNone/>
              <a:defRPr/>
            </a:pPr>
            <a:endParaRPr lang="en-US" sz="2800" b="1" dirty="0">
              <a:solidFill>
                <a:schemeClr val="bg1"/>
              </a:solidFill>
            </a:endParaRPr>
          </a:p>
          <a:p>
            <a:pPr marL="342900" indent="-342900" algn="ctr" fontAlgn="auto">
              <a:spcBef>
                <a:spcPct val="20000"/>
              </a:spcBef>
              <a:spcAft>
                <a:spcPts val="0"/>
              </a:spcAft>
              <a:buFont typeface="Arial" pitchFamily="34" charset="0"/>
              <a:buNone/>
              <a:tabLst>
                <a:tab pos="1765300" algn="l"/>
              </a:tabLst>
              <a:defRPr/>
            </a:pPr>
            <a:endParaRPr lang="en-US" b="1" dirty="0">
              <a:solidFill>
                <a:schemeClr val="bg1"/>
              </a:solidFill>
            </a:endParaRPr>
          </a:p>
          <a:p>
            <a:pPr marL="342900" indent="-342900" algn="ctr" fontAlgn="auto">
              <a:spcBef>
                <a:spcPct val="20000"/>
              </a:spcBef>
              <a:spcAft>
                <a:spcPts val="0"/>
              </a:spcAft>
              <a:buFont typeface="Arial" pitchFamily="34" charset="0"/>
              <a:buNone/>
              <a:tabLst>
                <a:tab pos="1765300" algn="l"/>
              </a:tabLst>
              <a:defRPr/>
            </a:pPr>
            <a:endParaRPr lang="en-US" b="1" dirty="0">
              <a:solidFill>
                <a:schemeClr val="bg1"/>
              </a:solidFill>
            </a:endParaRPr>
          </a:p>
        </p:txBody>
      </p:sp>
      <p:sp>
        <p:nvSpPr>
          <p:cNvPr id="16" name="Bent-Up Arrow 15"/>
          <p:cNvSpPr/>
          <p:nvPr>
            <p:custDataLst>
              <p:tags r:id="rId3"/>
            </p:custDataLst>
          </p:nvPr>
        </p:nvSpPr>
        <p:spPr>
          <a:xfrm>
            <a:off x="3429000" y="5562600"/>
            <a:ext cx="2057400" cy="1097280"/>
          </a:xfrm>
          <a:prstGeom prst="bentUp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3" name="Content Placeholder 2"/>
          <p:cNvSpPr>
            <a:spLocks noGrp="1"/>
          </p:cNvSpPr>
          <p:nvPr>
            <p:ph sz="quarter" idx="1"/>
            <p:custDataLst>
              <p:tags r:id="rId4"/>
            </p:custDataLst>
          </p:nvPr>
        </p:nvSpPr>
        <p:spPr>
          <a:xfrm>
            <a:off x="228600" y="1584960"/>
            <a:ext cx="3124200" cy="2377440"/>
          </a:xfrm>
        </p:spPr>
        <p:style>
          <a:lnRef idx="0">
            <a:schemeClr val="accent2"/>
          </a:lnRef>
          <a:fillRef idx="3">
            <a:schemeClr val="accent2"/>
          </a:fillRef>
          <a:effectRef idx="3">
            <a:schemeClr val="accent2"/>
          </a:effectRef>
          <a:fontRef idx="minor">
            <a:schemeClr val="lt1"/>
          </a:fontRef>
        </p:style>
        <p:txBody>
          <a:bodyPr>
            <a:normAutofit/>
          </a:bodyPr>
          <a:lstStyle/>
          <a:p>
            <a:pPr algn="ctr">
              <a:buFont typeface="Arial" charset="0"/>
              <a:buNone/>
              <a:defRPr/>
            </a:pPr>
            <a:r>
              <a:rPr lang="en-US" sz="2800" b="1" dirty="0" smtClean="0">
                <a:solidFill>
                  <a:schemeClr val="bg1"/>
                </a:solidFill>
              </a:rPr>
              <a:t>Instructional</a:t>
            </a:r>
          </a:p>
          <a:p>
            <a:pPr algn="ctr">
              <a:buFont typeface="Arial" charset="0"/>
              <a:buNone/>
              <a:defRPr/>
            </a:pPr>
            <a:r>
              <a:rPr lang="en-US" sz="2800" b="1" dirty="0" smtClean="0">
                <a:solidFill>
                  <a:schemeClr val="bg1"/>
                </a:solidFill>
              </a:rPr>
              <a:t>Practice (IP)</a:t>
            </a:r>
          </a:p>
          <a:p>
            <a:pPr>
              <a:buFont typeface="Arial" charset="0"/>
              <a:buNone/>
              <a:tabLst>
                <a:tab pos="1765300" algn="l"/>
              </a:tabLst>
              <a:defRPr/>
            </a:pPr>
            <a:r>
              <a:rPr lang="en-US" sz="1800" b="1" dirty="0" smtClean="0">
                <a:solidFill>
                  <a:schemeClr val="bg1"/>
                </a:solidFill>
              </a:rPr>
              <a:t>(4)</a:t>
            </a:r>
            <a:r>
              <a:rPr lang="en-US" sz="1600" dirty="0" smtClean="0">
                <a:solidFill>
                  <a:schemeClr val="bg1"/>
                </a:solidFill>
              </a:rPr>
              <a:t> </a:t>
            </a:r>
            <a:r>
              <a:rPr lang="en-US" sz="1600" b="1" dirty="0" smtClean="0">
                <a:solidFill>
                  <a:schemeClr val="bg1"/>
                </a:solidFill>
              </a:rPr>
              <a:t>Highly Effective</a:t>
            </a:r>
          </a:p>
          <a:p>
            <a:pPr>
              <a:buFont typeface="Arial" charset="0"/>
              <a:buNone/>
              <a:tabLst>
                <a:tab pos="1765300" algn="l"/>
              </a:tabLst>
              <a:defRPr/>
            </a:pPr>
            <a:r>
              <a:rPr lang="en-US" sz="1800" b="1" dirty="0" smtClean="0">
                <a:solidFill>
                  <a:schemeClr val="bg1"/>
                </a:solidFill>
              </a:rPr>
              <a:t>(3)</a:t>
            </a:r>
            <a:r>
              <a:rPr lang="en-US" sz="1600" b="1" dirty="0" smtClean="0">
                <a:solidFill>
                  <a:schemeClr val="bg1"/>
                </a:solidFill>
              </a:rPr>
              <a:t> Effective</a:t>
            </a:r>
          </a:p>
          <a:p>
            <a:pPr>
              <a:buFont typeface="Arial" charset="0"/>
              <a:buNone/>
              <a:tabLst>
                <a:tab pos="1765300" algn="l"/>
              </a:tabLst>
              <a:defRPr/>
            </a:pPr>
            <a:r>
              <a:rPr lang="en-US" sz="1800" b="1" dirty="0" smtClean="0">
                <a:solidFill>
                  <a:schemeClr val="bg1"/>
                </a:solidFill>
              </a:rPr>
              <a:t>(2) </a:t>
            </a:r>
            <a:r>
              <a:rPr lang="en-US" sz="1600" b="1" dirty="0" smtClean="0">
                <a:solidFill>
                  <a:schemeClr val="bg1"/>
                </a:solidFill>
              </a:rPr>
              <a:t>Needs Improvement</a:t>
            </a:r>
          </a:p>
          <a:p>
            <a:pPr>
              <a:buFont typeface="Arial" charset="0"/>
              <a:buNone/>
              <a:tabLst>
                <a:tab pos="1765300" algn="l"/>
              </a:tabLst>
              <a:defRPr/>
            </a:pPr>
            <a:r>
              <a:rPr lang="en-US" sz="1800" b="1" dirty="0" smtClean="0">
                <a:solidFill>
                  <a:schemeClr val="bg1"/>
                </a:solidFill>
              </a:rPr>
              <a:t>(1) </a:t>
            </a:r>
            <a:r>
              <a:rPr lang="en-US" sz="1600" b="1" dirty="0" smtClean="0">
                <a:solidFill>
                  <a:schemeClr val="bg1"/>
                </a:solidFill>
              </a:rPr>
              <a:t>Unsatisfactory</a:t>
            </a:r>
          </a:p>
        </p:txBody>
      </p:sp>
      <p:sp>
        <p:nvSpPr>
          <p:cNvPr id="4" name="Rectangle 3"/>
          <p:cNvSpPr/>
          <p:nvPr>
            <p:custDataLst>
              <p:tags r:id="rId5"/>
            </p:custDataLst>
          </p:nvPr>
        </p:nvSpPr>
        <p:spPr>
          <a:xfrm>
            <a:off x="228600" y="4480560"/>
            <a:ext cx="3200400" cy="2185214"/>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marL="342900" indent="-342900" algn="ctr">
              <a:spcBef>
                <a:spcPct val="20000"/>
              </a:spcBef>
              <a:defRPr/>
            </a:pPr>
            <a:r>
              <a:rPr lang="en-US" sz="2800" b="1" dirty="0">
                <a:solidFill>
                  <a:schemeClr val="bg1"/>
                </a:solidFill>
              </a:rPr>
              <a:t>Student Learning Growth (SLG)</a:t>
            </a:r>
          </a:p>
          <a:p>
            <a:pPr>
              <a:tabLst>
                <a:tab pos="1765300" algn="l"/>
              </a:tabLst>
              <a:defRPr/>
            </a:pPr>
            <a:r>
              <a:rPr lang="en-US" sz="2000" b="1" dirty="0">
                <a:solidFill>
                  <a:schemeClr val="bg1"/>
                </a:solidFill>
              </a:rPr>
              <a:t>(4)</a:t>
            </a:r>
            <a:r>
              <a:rPr lang="en-US" dirty="0">
                <a:solidFill>
                  <a:schemeClr val="bg1"/>
                </a:solidFill>
              </a:rPr>
              <a:t> </a:t>
            </a:r>
            <a:r>
              <a:rPr lang="en-US" b="1" dirty="0">
                <a:solidFill>
                  <a:schemeClr val="bg1"/>
                </a:solidFill>
              </a:rPr>
              <a:t>Highly Effective</a:t>
            </a:r>
          </a:p>
          <a:p>
            <a:pPr>
              <a:tabLst>
                <a:tab pos="1765300" algn="l"/>
              </a:tabLst>
              <a:defRPr/>
            </a:pPr>
            <a:r>
              <a:rPr lang="en-US" sz="2000" b="1" dirty="0">
                <a:solidFill>
                  <a:schemeClr val="bg1"/>
                </a:solidFill>
              </a:rPr>
              <a:t>(3)</a:t>
            </a:r>
            <a:r>
              <a:rPr lang="en-US" b="1" dirty="0">
                <a:solidFill>
                  <a:schemeClr val="bg1"/>
                </a:solidFill>
              </a:rPr>
              <a:t> Effective</a:t>
            </a:r>
          </a:p>
          <a:p>
            <a:pPr>
              <a:tabLst>
                <a:tab pos="1765300" algn="l"/>
              </a:tabLst>
              <a:defRPr/>
            </a:pPr>
            <a:r>
              <a:rPr lang="en-US" sz="2000" b="1" dirty="0">
                <a:solidFill>
                  <a:schemeClr val="bg1"/>
                </a:solidFill>
              </a:rPr>
              <a:t>(2) </a:t>
            </a:r>
            <a:r>
              <a:rPr lang="en-US" b="1" dirty="0">
                <a:solidFill>
                  <a:schemeClr val="bg1"/>
                </a:solidFill>
              </a:rPr>
              <a:t>Needs Improvement</a:t>
            </a:r>
          </a:p>
          <a:p>
            <a:pPr>
              <a:tabLst>
                <a:tab pos="1765300" algn="l"/>
              </a:tabLst>
              <a:defRPr/>
            </a:pPr>
            <a:r>
              <a:rPr lang="en-US" sz="2000" b="1" dirty="0">
                <a:solidFill>
                  <a:schemeClr val="bg1"/>
                </a:solidFill>
              </a:rPr>
              <a:t>(1) </a:t>
            </a:r>
            <a:r>
              <a:rPr lang="en-US" b="1" dirty="0">
                <a:solidFill>
                  <a:schemeClr val="bg1"/>
                </a:solidFill>
              </a:rPr>
              <a:t>Unsatisfactory</a:t>
            </a:r>
          </a:p>
        </p:txBody>
      </p:sp>
      <p:sp>
        <p:nvSpPr>
          <p:cNvPr id="5" name="Rectangle 4"/>
          <p:cNvSpPr/>
          <p:nvPr>
            <p:custDataLst>
              <p:tags r:id="rId6"/>
            </p:custDataLst>
          </p:nvPr>
        </p:nvSpPr>
        <p:spPr>
          <a:xfrm>
            <a:off x="7924800" y="3124200"/>
            <a:ext cx="1219200" cy="2062103"/>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800" b="1" dirty="0">
                <a:solidFill>
                  <a:schemeClr val="bg1"/>
                </a:solidFill>
              </a:rPr>
              <a:t>Final Rating</a:t>
            </a:r>
          </a:p>
          <a:p>
            <a:pPr algn="ctr">
              <a:defRPr/>
            </a:pPr>
            <a:r>
              <a:rPr lang="en-US" b="1" dirty="0" smtClean="0">
                <a:solidFill>
                  <a:schemeClr val="bg1"/>
                </a:solidFill>
              </a:rPr>
              <a:t>4-HE</a:t>
            </a:r>
            <a:endParaRPr lang="en-US" b="1" dirty="0">
              <a:solidFill>
                <a:schemeClr val="bg1"/>
              </a:solidFill>
            </a:endParaRPr>
          </a:p>
          <a:p>
            <a:pPr algn="ctr">
              <a:defRPr/>
            </a:pPr>
            <a:r>
              <a:rPr lang="en-US" b="1" dirty="0" smtClean="0">
                <a:solidFill>
                  <a:schemeClr val="bg1"/>
                </a:solidFill>
              </a:rPr>
              <a:t>3-Eff</a:t>
            </a:r>
            <a:endParaRPr lang="en-US" b="1" dirty="0">
              <a:solidFill>
                <a:schemeClr val="bg1"/>
              </a:solidFill>
            </a:endParaRPr>
          </a:p>
          <a:p>
            <a:pPr algn="ctr">
              <a:defRPr/>
            </a:pPr>
            <a:r>
              <a:rPr lang="en-US" b="1" dirty="0" smtClean="0">
                <a:solidFill>
                  <a:schemeClr val="bg1"/>
                </a:solidFill>
              </a:rPr>
              <a:t>2-NI</a:t>
            </a:r>
            <a:endParaRPr lang="en-US" b="1" dirty="0">
              <a:solidFill>
                <a:schemeClr val="bg1"/>
              </a:solidFill>
            </a:endParaRPr>
          </a:p>
          <a:p>
            <a:pPr algn="ctr">
              <a:defRPr/>
            </a:pPr>
            <a:r>
              <a:rPr lang="en-US" b="1" dirty="0" smtClean="0">
                <a:solidFill>
                  <a:schemeClr val="bg1"/>
                </a:solidFill>
              </a:rPr>
              <a:t>1-U</a:t>
            </a:r>
            <a:endParaRPr lang="en-US" b="1" dirty="0">
              <a:solidFill>
                <a:schemeClr val="bg1"/>
              </a:solidFill>
            </a:endParaRPr>
          </a:p>
        </p:txBody>
      </p:sp>
      <p:sp>
        <p:nvSpPr>
          <p:cNvPr id="12" name="Equal 11"/>
          <p:cNvSpPr/>
          <p:nvPr/>
        </p:nvSpPr>
        <p:spPr>
          <a:xfrm>
            <a:off x="7315200" y="3962400"/>
            <a:ext cx="609600" cy="392113"/>
          </a:xfrm>
          <a:prstGeom prst="mathEqual">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17" name="Bent-Up Arrow 16"/>
          <p:cNvSpPr/>
          <p:nvPr>
            <p:custDataLst>
              <p:tags r:id="rId7"/>
            </p:custDataLst>
          </p:nvPr>
        </p:nvSpPr>
        <p:spPr>
          <a:xfrm flipV="1">
            <a:off x="3352800" y="1600200"/>
            <a:ext cx="2104698" cy="1097280"/>
          </a:xfrm>
          <a:prstGeom prst="bentUpArrow">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 name="Rectangle 10"/>
          <p:cNvSpPr/>
          <p:nvPr/>
        </p:nvSpPr>
        <p:spPr>
          <a:xfrm>
            <a:off x="228600" y="4419600"/>
            <a:ext cx="3276600" cy="22098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70" name="Title 1"/>
          <p:cNvSpPr>
            <a:spLocks noGrp="1"/>
          </p:cNvSpPr>
          <p:nvPr>
            <p:ph type="title"/>
          </p:nvPr>
        </p:nvSpPr>
        <p:spPr>
          <a:xfrm>
            <a:off x="0" y="122238"/>
            <a:ext cx="9144000" cy="1219200"/>
          </a:xfrm>
        </p:spPr>
        <p:txBody>
          <a:bodyPr>
            <a:normAutofit/>
          </a:bodyPr>
          <a:lstStyle/>
          <a:p>
            <a:pPr eaLnBrk="1" hangingPunct="1"/>
            <a:r>
              <a:rPr lang="en-US" sz="3600" b="1" dirty="0" smtClean="0"/>
              <a:t>Established by Student Success Act (SB 736)</a:t>
            </a:r>
            <a:br>
              <a:rPr lang="en-US" sz="3600" b="1" dirty="0" smtClean="0"/>
            </a:br>
            <a:r>
              <a:rPr lang="en-US" sz="3600" b="1" dirty="0" smtClean="0"/>
              <a:t>Teacher Evaluation System</a:t>
            </a: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lide(fromLeft)">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lide(from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grpId="0" nodeType="clickEffect" nodePh="1">
                                  <p:stCondLst>
                                    <p:cond delay="0"/>
                                  </p:stCondLst>
                                  <p:endCondLst>
                                    <p:cond evt="begin" delay="0">
                                      <p:tn val="54"/>
                                    </p:cond>
                                  </p:endCondLst>
                                  <p:childTnLst>
                                    <p:set>
                                      <p:cBhvr>
                                        <p:cTn id="55" dur="1" fill="hold">
                                          <p:stCondLst>
                                            <p:cond delay="0"/>
                                          </p:stCondLst>
                                        </p:cTn>
                                        <p:tgtEl>
                                          <p:spTgt spid="11"/>
                                        </p:tgtEl>
                                        <p:attrNameLst>
                                          <p:attrName>style.visibility</p:attrName>
                                        </p:attrNameLst>
                                      </p:cBhvr>
                                      <p:to>
                                        <p:strVal val="visible"/>
                                      </p:to>
                                    </p:set>
                                    <p:animEffect transition="in" filter="fade">
                                      <p:cBhvr>
                                        <p:cTn id="56" dur="770" decel="100000"/>
                                        <p:tgtEl>
                                          <p:spTgt spid="11"/>
                                        </p:tgtEl>
                                      </p:cBhvr>
                                    </p:animEffect>
                                    <p:animScale>
                                      <p:cBhvr>
                                        <p:cTn id="57" dur="770" decel="100000"/>
                                        <p:tgtEl>
                                          <p:spTgt spid="11"/>
                                        </p:tgtEl>
                                      </p:cBhvr>
                                      <p:from x="10000" y="10000"/>
                                      <p:to x="200000" y="450000"/>
                                    </p:animScale>
                                    <p:animScale>
                                      <p:cBhvr>
                                        <p:cTn id="58" dur="1230" accel="100000" fill="hold">
                                          <p:stCondLst>
                                            <p:cond delay="770"/>
                                          </p:stCondLst>
                                        </p:cTn>
                                        <p:tgtEl>
                                          <p:spTgt spid="11"/>
                                        </p:tgtEl>
                                      </p:cBhvr>
                                      <p:from x="200000" y="450000"/>
                                      <p:to x="100000" y="100000"/>
                                    </p:animScale>
                                    <p:set>
                                      <p:cBhvr>
                                        <p:cTn id="59" dur="770" fill="hold"/>
                                        <p:tgtEl>
                                          <p:spTgt spid="11"/>
                                        </p:tgtEl>
                                        <p:attrNameLst>
                                          <p:attrName>ppt_x</p:attrName>
                                        </p:attrNameLst>
                                      </p:cBhvr>
                                      <p:to>
                                        <p:strVal val="(0.5)"/>
                                      </p:to>
                                    </p:set>
                                    <p:anim from="(0.5)" to="(#ppt_x)" calcmode="lin" valueType="num">
                                      <p:cBhvr>
                                        <p:cTn id="60" dur="1230" accel="100000" fill="hold">
                                          <p:stCondLst>
                                            <p:cond delay="770"/>
                                          </p:stCondLst>
                                        </p:cTn>
                                        <p:tgtEl>
                                          <p:spTgt spid="11"/>
                                        </p:tgtEl>
                                        <p:attrNameLst>
                                          <p:attrName>ppt_x</p:attrName>
                                        </p:attrNameLst>
                                      </p:cBhvr>
                                    </p:anim>
                                    <p:set>
                                      <p:cBhvr>
                                        <p:cTn id="61" dur="770" fill="hold"/>
                                        <p:tgtEl>
                                          <p:spTgt spid="11"/>
                                        </p:tgtEl>
                                        <p:attrNameLst>
                                          <p:attrName>ppt_y</p:attrName>
                                        </p:attrNameLst>
                                      </p:cBhvr>
                                      <p:to>
                                        <p:strVal val="(#ppt_y+0.4)"/>
                                      </p:to>
                                    </p:set>
                                    <p:anim from="(#ppt_y+0.4)" to="(#ppt_y)" calcmode="lin" valueType="num">
                                      <p:cBhvr>
                                        <p:cTn id="62"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3" grpId="0" build="p" animBg="1"/>
      <p:bldP spid="4" grpId="0" animBg="1"/>
      <p:bldP spid="5" grpId="0" animBg="1"/>
      <p:bldP spid="12" grpId="0" animBg="1"/>
      <p:bldP spid="17"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Student Growth Scores</a:t>
            </a:r>
            <a:br>
              <a:rPr lang="en-US" b="1" dirty="0" smtClean="0"/>
            </a:br>
            <a:r>
              <a:rPr lang="en-US" sz="3600" b="1" dirty="0" smtClean="0"/>
              <a:t>Teacher/School</a:t>
            </a:r>
            <a:endParaRPr lang="en-US" sz="3300" b="1" dirty="0"/>
          </a:p>
        </p:txBody>
      </p:sp>
      <p:sp>
        <p:nvSpPr>
          <p:cNvPr id="3" name="Content Placeholder 2"/>
          <p:cNvSpPr>
            <a:spLocks noGrp="1"/>
          </p:cNvSpPr>
          <p:nvPr>
            <p:ph idx="1"/>
          </p:nvPr>
        </p:nvSpPr>
        <p:spPr>
          <a:xfrm>
            <a:off x="228600" y="1524000"/>
            <a:ext cx="8686800" cy="4525963"/>
          </a:xfrm>
        </p:spPr>
        <p:txBody>
          <a:bodyPr/>
          <a:lstStyle/>
          <a:p>
            <a:r>
              <a:rPr lang="en-US" dirty="0" smtClean="0"/>
              <a:t>Teacher of both 9</a:t>
            </a:r>
            <a:r>
              <a:rPr lang="en-US" baseline="30000" dirty="0" smtClean="0"/>
              <a:t>th</a:t>
            </a:r>
            <a:r>
              <a:rPr lang="en-US" dirty="0" smtClean="0"/>
              <a:t> and 10</a:t>
            </a:r>
            <a:r>
              <a:rPr lang="en-US" baseline="30000" dirty="0" smtClean="0"/>
              <a:t>th</a:t>
            </a:r>
            <a:r>
              <a:rPr lang="en-US" dirty="0" smtClean="0"/>
              <a:t> grade students</a:t>
            </a:r>
          </a:p>
          <a:p>
            <a:endParaRPr lang="en-US" dirty="0" smtClean="0"/>
          </a:p>
          <a:p>
            <a:pPr>
              <a:buNone/>
            </a:pPr>
            <a:endParaRPr lang="en-US" dirty="0"/>
          </a:p>
        </p:txBody>
      </p:sp>
      <p:graphicFrame>
        <p:nvGraphicFramePr>
          <p:cNvPr id="4" name="Table 3"/>
          <p:cNvGraphicFramePr>
            <a:graphicFrameLocks noGrp="1"/>
          </p:cNvGraphicFramePr>
          <p:nvPr>
            <p:custDataLst>
              <p:tags r:id="rId2"/>
            </p:custDataLst>
          </p:nvPr>
        </p:nvGraphicFramePr>
        <p:xfrm>
          <a:off x="838200" y="2438400"/>
          <a:ext cx="6035040" cy="2194560"/>
        </p:xfrm>
        <a:graphic>
          <a:graphicData uri="http://schemas.openxmlformats.org/drawingml/2006/table">
            <a:tbl>
              <a:tblPr firstRow="1" bandRow="1">
                <a:tableStyleId>{5C22544A-7EE6-4342-B048-85BDC9FD1C3A}</a:tableStyleId>
              </a:tblPr>
              <a:tblGrid>
                <a:gridCol w="1508760"/>
                <a:gridCol w="1508760"/>
                <a:gridCol w="1508760"/>
                <a:gridCol w="1508760"/>
              </a:tblGrid>
              <a:tr h="370840">
                <a:tc>
                  <a:txBody>
                    <a:bodyPr/>
                    <a:lstStyle/>
                    <a:p>
                      <a:pPr algn="ctr"/>
                      <a:endParaRPr lang="en-US" sz="2400" dirty="0" smtClean="0"/>
                    </a:p>
                    <a:p>
                      <a:pPr algn="ctr"/>
                      <a:r>
                        <a:rPr lang="en-US" sz="2400" dirty="0" smtClean="0"/>
                        <a:t>Grade</a:t>
                      </a:r>
                      <a:endParaRPr lang="en-US" sz="2400" dirty="0"/>
                    </a:p>
                  </a:txBody>
                  <a:tcPr/>
                </a:tc>
                <a:tc>
                  <a:txBody>
                    <a:bodyPr/>
                    <a:lstStyle/>
                    <a:p>
                      <a:pPr algn="ctr"/>
                      <a:endParaRPr lang="en-US" sz="2400" dirty="0" smtClean="0"/>
                    </a:p>
                    <a:p>
                      <a:pPr algn="ctr"/>
                      <a:r>
                        <a:rPr lang="en-US" sz="2400" dirty="0" smtClean="0"/>
                        <a:t>Subject</a:t>
                      </a:r>
                      <a:endParaRPr lang="en-US" sz="2400" dirty="0"/>
                    </a:p>
                  </a:txBody>
                  <a:tcPr/>
                </a:tc>
                <a:tc>
                  <a:txBody>
                    <a:bodyPr/>
                    <a:lstStyle/>
                    <a:p>
                      <a:pPr algn="ctr"/>
                      <a:r>
                        <a:rPr lang="en-US" sz="2400" dirty="0" smtClean="0"/>
                        <a:t>Student Count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Teacher VAM </a:t>
                      </a:r>
                      <a:endParaRPr lang="en-US" sz="2400" dirty="0"/>
                    </a:p>
                  </a:txBody>
                  <a:tcPr/>
                </a:tc>
              </a:tr>
              <a:tr h="370840">
                <a:tc>
                  <a:txBody>
                    <a:bodyPr/>
                    <a:lstStyle/>
                    <a:p>
                      <a:pPr algn="ctr"/>
                      <a:r>
                        <a:rPr lang="en-US" sz="2400" dirty="0" smtClean="0"/>
                        <a:t>9</a:t>
                      </a:r>
                      <a:endParaRPr lang="en-US" sz="2400" dirty="0"/>
                    </a:p>
                  </a:txBody>
                  <a:tcPr/>
                </a:tc>
                <a:tc>
                  <a:txBody>
                    <a:bodyPr/>
                    <a:lstStyle/>
                    <a:p>
                      <a:pPr algn="ctr"/>
                      <a:r>
                        <a:rPr lang="en-US" sz="2400" dirty="0" smtClean="0"/>
                        <a:t>Reading</a:t>
                      </a:r>
                      <a:endParaRPr lang="en-US" sz="2400" dirty="0"/>
                    </a:p>
                  </a:txBody>
                  <a:tcPr/>
                </a:tc>
                <a:tc>
                  <a:txBody>
                    <a:bodyPr/>
                    <a:lstStyle/>
                    <a:p>
                      <a:pPr algn="ctr"/>
                      <a:r>
                        <a:rPr lang="en-US" sz="2400" dirty="0" smtClean="0"/>
                        <a:t>18</a:t>
                      </a:r>
                      <a:endParaRPr lang="en-US" sz="2400" dirty="0"/>
                    </a:p>
                  </a:txBody>
                  <a:tcPr/>
                </a:tc>
                <a:tc>
                  <a:txBody>
                    <a:bodyPr/>
                    <a:lstStyle/>
                    <a:p>
                      <a:pPr algn="ctr"/>
                      <a:r>
                        <a:rPr lang="en-US" sz="2400" dirty="0" smtClean="0"/>
                        <a:t>6.04</a:t>
                      </a:r>
                      <a:endParaRPr lang="en-US" sz="2400" dirty="0"/>
                    </a:p>
                  </a:txBody>
                  <a:tcPr/>
                </a:tc>
              </a:tr>
              <a:tr h="370840">
                <a:tc>
                  <a:txBody>
                    <a:bodyPr/>
                    <a:lstStyle/>
                    <a:p>
                      <a:pPr algn="ctr"/>
                      <a:r>
                        <a:rPr lang="en-US" sz="2400" dirty="0" smtClean="0"/>
                        <a:t>10</a:t>
                      </a:r>
                      <a:endParaRPr lang="en-US" sz="2400" dirty="0"/>
                    </a:p>
                  </a:txBody>
                  <a:tcPr/>
                </a:tc>
                <a:tc>
                  <a:txBody>
                    <a:bodyPr/>
                    <a:lstStyle/>
                    <a:p>
                      <a:pPr algn="ctr"/>
                      <a:r>
                        <a:rPr lang="en-US" sz="2400" dirty="0" smtClean="0"/>
                        <a:t>Reading</a:t>
                      </a:r>
                      <a:endParaRPr lang="en-US" sz="2400" dirty="0"/>
                    </a:p>
                  </a:txBody>
                  <a:tcPr/>
                </a:tc>
                <a:tc>
                  <a:txBody>
                    <a:bodyPr/>
                    <a:lstStyle/>
                    <a:p>
                      <a:pPr algn="ctr"/>
                      <a:r>
                        <a:rPr lang="en-US" sz="2400" dirty="0" smtClean="0"/>
                        <a:t>16</a:t>
                      </a:r>
                      <a:endParaRPr lang="en-US" sz="2400" dirty="0"/>
                    </a:p>
                  </a:txBody>
                  <a:tcPr/>
                </a:tc>
                <a:tc>
                  <a:txBody>
                    <a:bodyPr/>
                    <a:lstStyle/>
                    <a:p>
                      <a:pPr algn="ctr"/>
                      <a:r>
                        <a:rPr lang="en-US" sz="2400" dirty="0" smtClean="0"/>
                        <a:t>-0.08</a:t>
                      </a:r>
                      <a:endParaRPr lang="en-US" sz="2400" dirty="0"/>
                    </a:p>
                  </a:txBody>
                  <a:tcPr/>
                </a:tc>
              </a:tr>
              <a:tr h="370840">
                <a:tc gridSpan="2">
                  <a:txBody>
                    <a:bodyPr/>
                    <a:lstStyle/>
                    <a:p>
                      <a:pPr algn="r"/>
                      <a:endParaRPr lang="en-US" sz="2400" b="1" dirty="0"/>
                    </a:p>
                  </a:txBody>
                  <a:tcPr/>
                </a:tc>
                <a:tc hMerge="1">
                  <a:txBody>
                    <a:bodyPr/>
                    <a:lstStyle/>
                    <a:p>
                      <a:pPr algn="ctr"/>
                      <a:endParaRPr lang="en-US" sz="2400" dirty="0"/>
                    </a:p>
                  </a:txBody>
                  <a:tcPr/>
                </a:tc>
                <a:tc>
                  <a:txBody>
                    <a:bodyPr/>
                    <a:lstStyle/>
                    <a:p>
                      <a:pPr algn="ctr"/>
                      <a:endParaRPr lang="en-US" sz="2400" b="1" dirty="0"/>
                    </a:p>
                  </a:txBody>
                  <a:tcPr/>
                </a:tc>
                <a:tc>
                  <a:txBody>
                    <a:bodyPr/>
                    <a:lstStyle/>
                    <a:p>
                      <a:pPr algn="ctr"/>
                      <a:endParaRPr lang="en-US" sz="2400" b="1" dirty="0"/>
                    </a:p>
                  </a:txBody>
                  <a:tcPr/>
                </a:tc>
              </a:tr>
            </a:tbl>
          </a:graphicData>
        </a:graphic>
      </p:graphicFrame>
      <p:sp>
        <p:nvSpPr>
          <p:cNvPr id="5" name="Rectangular Callout 4"/>
          <p:cNvSpPr/>
          <p:nvPr/>
        </p:nvSpPr>
        <p:spPr>
          <a:xfrm>
            <a:off x="2590800" y="3200400"/>
            <a:ext cx="2057400" cy="1447800"/>
          </a:xfrm>
          <a:prstGeom prst="wedgeRectCallout">
            <a:avLst>
              <a:gd name="adj1" fmla="val 97324"/>
              <a:gd name="adj2" fmla="val -1962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Two Different Scores</a:t>
            </a:r>
            <a:endParaRPr lang="en-US" sz="2800" b="1"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Comparing Scores</a:t>
            </a:r>
            <a:endParaRPr lang="en-US" sz="4000" b="1" dirty="0"/>
          </a:p>
        </p:txBody>
      </p:sp>
      <p:sp>
        <p:nvSpPr>
          <p:cNvPr id="3" name="Content Placeholder 2"/>
          <p:cNvSpPr>
            <a:spLocks noGrp="1"/>
          </p:cNvSpPr>
          <p:nvPr>
            <p:ph idx="1"/>
          </p:nvPr>
        </p:nvSpPr>
        <p:spPr>
          <a:xfrm>
            <a:off x="457200" y="1143000"/>
            <a:ext cx="8229600" cy="4525963"/>
          </a:xfrm>
        </p:spPr>
        <p:txBody>
          <a:bodyPr/>
          <a:lstStyle/>
          <a:p>
            <a:r>
              <a:rPr lang="en-US" dirty="0" smtClean="0"/>
              <a:t>Comparing scores across subjects/grades</a:t>
            </a:r>
          </a:p>
          <a:p>
            <a:r>
              <a:rPr lang="en-US" dirty="0" smtClean="0"/>
              <a:t>FCAT 2.0 scale has inconsistencies</a:t>
            </a:r>
          </a:p>
          <a:p>
            <a:pPr lvl="1"/>
            <a:endParaRPr lang="en-US" dirty="0" smtClean="0"/>
          </a:p>
          <a:p>
            <a:pPr>
              <a:buNone/>
            </a:pPr>
            <a:endParaRPr lang="en-US" dirty="0"/>
          </a:p>
        </p:txBody>
      </p:sp>
      <p:graphicFrame>
        <p:nvGraphicFramePr>
          <p:cNvPr id="5" name="Chart 4"/>
          <p:cNvGraphicFramePr/>
          <p:nvPr>
            <p:custDataLst>
              <p:tags r:id="rId2"/>
            </p:custDataLst>
          </p:nvPr>
        </p:nvGraphicFramePr>
        <p:xfrm>
          <a:off x="381000" y="2438400"/>
          <a:ext cx="8153400" cy="44196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Common Score</a:t>
            </a:r>
            <a:endParaRPr lang="en-US" sz="3300" dirty="0"/>
          </a:p>
        </p:txBody>
      </p:sp>
      <p:sp>
        <p:nvSpPr>
          <p:cNvPr id="3" name="Content Placeholder 2"/>
          <p:cNvSpPr>
            <a:spLocks noGrp="1"/>
          </p:cNvSpPr>
          <p:nvPr>
            <p:ph idx="1"/>
          </p:nvPr>
        </p:nvSpPr>
        <p:spPr>
          <a:xfrm>
            <a:off x="457200" y="1524000"/>
            <a:ext cx="8229600" cy="4525963"/>
          </a:xfrm>
        </p:spPr>
        <p:txBody>
          <a:bodyPr/>
          <a:lstStyle/>
          <a:p>
            <a:r>
              <a:rPr lang="en-US" dirty="0" smtClean="0"/>
              <a:t>State creates scores on common scale</a:t>
            </a:r>
          </a:p>
          <a:p>
            <a:r>
              <a:rPr lang="en-US" dirty="0" smtClean="0"/>
              <a:t>Example: Jane Doe teaches intensive reading</a:t>
            </a:r>
          </a:p>
          <a:p>
            <a:endParaRPr lang="en-US" dirty="0" smtClean="0"/>
          </a:p>
        </p:txBody>
      </p:sp>
      <p:graphicFrame>
        <p:nvGraphicFramePr>
          <p:cNvPr id="4" name="Table 3"/>
          <p:cNvGraphicFramePr>
            <a:graphicFrameLocks noGrp="1"/>
          </p:cNvGraphicFramePr>
          <p:nvPr>
            <p:custDataLst>
              <p:tags r:id="rId2"/>
            </p:custDataLst>
          </p:nvPr>
        </p:nvGraphicFramePr>
        <p:xfrm>
          <a:off x="838200" y="3048000"/>
          <a:ext cx="7543800" cy="2560320"/>
        </p:xfrm>
        <a:graphic>
          <a:graphicData uri="http://schemas.openxmlformats.org/drawingml/2006/table">
            <a:tbl>
              <a:tblPr firstRow="1" bandRow="1">
                <a:tableStyleId>{5C22544A-7EE6-4342-B048-85BDC9FD1C3A}</a:tableStyleId>
              </a:tblPr>
              <a:tblGrid>
                <a:gridCol w="1508760"/>
                <a:gridCol w="1508760"/>
                <a:gridCol w="1508760"/>
                <a:gridCol w="1508760"/>
                <a:gridCol w="1508760"/>
              </a:tblGrid>
              <a:tr h="370840">
                <a:tc>
                  <a:txBody>
                    <a:bodyPr/>
                    <a:lstStyle/>
                    <a:p>
                      <a:pPr algn="ctr"/>
                      <a:endParaRPr lang="en-US" sz="2400" dirty="0" smtClean="0"/>
                    </a:p>
                    <a:p>
                      <a:pPr algn="ctr"/>
                      <a:r>
                        <a:rPr lang="en-US" sz="2400" dirty="0" smtClean="0"/>
                        <a:t>Grade</a:t>
                      </a:r>
                      <a:endParaRPr lang="en-US" sz="2400" dirty="0"/>
                    </a:p>
                  </a:txBody>
                  <a:tcPr/>
                </a:tc>
                <a:tc>
                  <a:txBody>
                    <a:bodyPr/>
                    <a:lstStyle/>
                    <a:p>
                      <a:pPr algn="ctr"/>
                      <a:endParaRPr lang="en-US" sz="2400" dirty="0" smtClean="0"/>
                    </a:p>
                    <a:p>
                      <a:pPr algn="ctr"/>
                      <a:r>
                        <a:rPr lang="en-US" sz="2400" dirty="0" smtClean="0"/>
                        <a:t>Subject</a:t>
                      </a:r>
                      <a:endParaRPr lang="en-US" sz="2400" dirty="0"/>
                    </a:p>
                  </a:txBody>
                  <a:tcPr/>
                </a:tc>
                <a:tc>
                  <a:txBody>
                    <a:bodyPr/>
                    <a:lstStyle/>
                    <a:p>
                      <a:pPr algn="ctr"/>
                      <a:r>
                        <a:rPr lang="en-US" sz="2400" dirty="0" smtClean="0"/>
                        <a:t>Student Count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Teacher VAM </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Common </a:t>
                      </a:r>
                      <a:r>
                        <a:rPr lang="en-US" sz="2400" baseline="0" dirty="0" smtClean="0"/>
                        <a:t>Score</a:t>
                      </a:r>
                      <a:endParaRPr lang="en-US" sz="2400" dirty="0"/>
                    </a:p>
                  </a:txBody>
                  <a:tcPr/>
                </a:tc>
              </a:tr>
              <a:tr h="370840">
                <a:tc>
                  <a:txBody>
                    <a:bodyPr/>
                    <a:lstStyle/>
                    <a:p>
                      <a:pPr algn="ctr"/>
                      <a:r>
                        <a:rPr lang="en-US" sz="2400" dirty="0" smtClean="0"/>
                        <a:t>9</a:t>
                      </a:r>
                      <a:endParaRPr lang="en-US" sz="2400" dirty="0"/>
                    </a:p>
                  </a:txBody>
                  <a:tcPr/>
                </a:tc>
                <a:tc>
                  <a:txBody>
                    <a:bodyPr/>
                    <a:lstStyle/>
                    <a:p>
                      <a:pPr algn="ctr"/>
                      <a:r>
                        <a:rPr lang="en-US" sz="2400" dirty="0" smtClean="0"/>
                        <a:t>Reading</a:t>
                      </a:r>
                      <a:endParaRPr lang="en-US" sz="2400" dirty="0"/>
                    </a:p>
                  </a:txBody>
                  <a:tcPr/>
                </a:tc>
                <a:tc>
                  <a:txBody>
                    <a:bodyPr/>
                    <a:lstStyle/>
                    <a:p>
                      <a:pPr algn="ctr"/>
                      <a:r>
                        <a:rPr lang="en-US" sz="2400" dirty="0" smtClean="0"/>
                        <a:t>18</a:t>
                      </a:r>
                      <a:endParaRPr lang="en-US" sz="2400" dirty="0"/>
                    </a:p>
                  </a:txBody>
                  <a:tcPr/>
                </a:tc>
                <a:tc>
                  <a:txBody>
                    <a:bodyPr/>
                    <a:lstStyle/>
                    <a:p>
                      <a:pPr algn="ctr"/>
                      <a:r>
                        <a:rPr lang="en-US" sz="2400" dirty="0" smtClean="0"/>
                        <a:t>6.04</a:t>
                      </a:r>
                      <a:endParaRPr lang="en-US" sz="2400" dirty="0"/>
                    </a:p>
                  </a:txBody>
                  <a:tcPr/>
                </a:tc>
                <a:tc>
                  <a:txBody>
                    <a:bodyPr/>
                    <a:lstStyle/>
                    <a:p>
                      <a:pPr algn="ctr"/>
                      <a:r>
                        <a:rPr lang="en-US" sz="2400" b="1" dirty="0" smtClean="0"/>
                        <a:t>1.07</a:t>
                      </a:r>
                      <a:endParaRPr lang="en-US" sz="2400" b="1" dirty="0"/>
                    </a:p>
                  </a:txBody>
                  <a:tcPr/>
                </a:tc>
              </a:tr>
              <a:tr h="370840">
                <a:tc>
                  <a:txBody>
                    <a:bodyPr/>
                    <a:lstStyle/>
                    <a:p>
                      <a:pPr algn="ctr"/>
                      <a:r>
                        <a:rPr lang="en-US" sz="2400" dirty="0" smtClean="0"/>
                        <a:t>10</a:t>
                      </a:r>
                      <a:endParaRPr lang="en-US" sz="2400" dirty="0"/>
                    </a:p>
                  </a:txBody>
                  <a:tcPr/>
                </a:tc>
                <a:tc>
                  <a:txBody>
                    <a:bodyPr/>
                    <a:lstStyle/>
                    <a:p>
                      <a:pPr algn="ctr"/>
                      <a:r>
                        <a:rPr lang="en-US" sz="2400" dirty="0" smtClean="0"/>
                        <a:t>Reading</a:t>
                      </a:r>
                      <a:endParaRPr lang="en-US" sz="2400" dirty="0"/>
                    </a:p>
                  </a:txBody>
                  <a:tcPr/>
                </a:tc>
                <a:tc>
                  <a:txBody>
                    <a:bodyPr/>
                    <a:lstStyle/>
                    <a:p>
                      <a:pPr algn="ctr"/>
                      <a:r>
                        <a:rPr lang="en-US" sz="2400" dirty="0" smtClean="0"/>
                        <a:t>16</a:t>
                      </a:r>
                      <a:endParaRPr lang="en-US" sz="2400" dirty="0"/>
                    </a:p>
                  </a:txBody>
                  <a:tcPr/>
                </a:tc>
                <a:tc>
                  <a:txBody>
                    <a:bodyPr/>
                    <a:lstStyle/>
                    <a:p>
                      <a:pPr algn="ctr"/>
                      <a:r>
                        <a:rPr lang="en-US" sz="2400" dirty="0" smtClean="0"/>
                        <a:t>-0.08</a:t>
                      </a:r>
                      <a:endParaRPr lang="en-US" sz="2400" dirty="0"/>
                    </a:p>
                  </a:txBody>
                  <a:tcPr/>
                </a:tc>
                <a:tc>
                  <a:txBody>
                    <a:bodyPr/>
                    <a:lstStyle/>
                    <a:p>
                      <a:pPr algn="ctr"/>
                      <a:r>
                        <a:rPr lang="en-US" sz="2400" b="1" dirty="0" smtClean="0"/>
                        <a:t>-0.01</a:t>
                      </a:r>
                      <a:endParaRPr lang="en-US" sz="2400" b="1" dirty="0"/>
                    </a:p>
                  </a:txBody>
                  <a:tcPr/>
                </a:tc>
              </a:tr>
              <a:tr h="370840">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b="1" dirty="0"/>
                    </a:p>
                  </a:txBody>
                  <a:tcPr/>
                </a:tc>
              </a:tr>
            </a:tbl>
          </a:graphicData>
        </a:graphic>
      </p:graphicFrame>
      <p:sp>
        <p:nvSpPr>
          <p:cNvPr id="5" name="Rectangle 4"/>
          <p:cNvSpPr/>
          <p:nvPr/>
        </p:nvSpPr>
        <p:spPr>
          <a:xfrm>
            <a:off x="6858000" y="3048000"/>
            <a:ext cx="1554480" cy="2590800"/>
          </a:xfrm>
          <a:prstGeom prst="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Common Score</a:t>
            </a:r>
            <a:endParaRPr lang="en-US" sz="3300" dirty="0"/>
          </a:p>
        </p:txBody>
      </p:sp>
      <p:sp>
        <p:nvSpPr>
          <p:cNvPr id="3" name="Content Placeholder 2"/>
          <p:cNvSpPr>
            <a:spLocks noGrp="1"/>
          </p:cNvSpPr>
          <p:nvPr>
            <p:ph idx="1"/>
          </p:nvPr>
        </p:nvSpPr>
        <p:spPr>
          <a:xfrm>
            <a:off x="457200" y="1524000"/>
            <a:ext cx="8229600" cy="4525963"/>
          </a:xfrm>
        </p:spPr>
        <p:txBody>
          <a:bodyPr/>
          <a:lstStyle/>
          <a:p>
            <a:r>
              <a:rPr lang="en-US" dirty="0" smtClean="0"/>
              <a:t>State creates scores on common scale</a:t>
            </a:r>
          </a:p>
          <a:p>
            <a:r>
              <a:rPr lang="en-US" dirty="0" smtClean="0"/>
              <a:t>Example: Jane Doe teaches intensive reading</a:t>
            </a:r>
          </a:p>
          <a:p>
            <a:endParaRPr lang="en-US" dirty="0" smtClean="0"/>
          </a:p>
        </p:txBody>
      </p:sp>
      <p:graphicFrame>
        <p:nvGraphicFramePr>
          <p:cNvPr id="4" name="Table 3"/>
          <p:cNvGraphicFramePr>
            <a:graphicFrameLocks noGrp="1"/>
          </p:cNvGraphicFramePr>
          <p:nvPr>
            <p:custDataLst>
              <p:tags r:id="rId2"/>
            </p:custDataLst>
          </p:nvPr>
        </p:nvGraphicFramePr>
        <p:xfrm>
          <a:off x="838200" y="3048000"/>
          <a:ext cx="7543800" cy="2560320"/>
        </p:xfrm>
        <a:graphic>
          <a:graphicData uri="http://schemas.openxmlformats.org/drawingml/2006/table">
            <a:tbl>
              <a:tblPr firstRow="1" bandRow="1">
                <a:tableStyleId>{5C22544A-7EE6-4342-B048-85BDC9FD1C3A}</a:tableStyleId>
              </a:tblPr>
              <a:tblGrid>
                <a:gridCol w="1508760"/>
                <a:gridCol w="1508760"/>
                <a:gridCol w="1508760"/>
                <a:gridCol w="1508760"/>
                <a:gridCol w="1508760"/>
              </a:tblGrid>
              <a:tr h="370840">
                <a:tc>
                  <a:txBody>
                    <a:bodyPr/>
                    <a:lstStyle/>
                    <a:p>
                      <a:pPr algn="ctr"/>
                      <a:endParaRPr lang="en-US" sz="2400" dirty="0" smtClean="0"/>
                    </a:p>
                    <a:p>
                      <a:pPr algn="ctr"/>
                      <a:r>
                        <a:rPr lang="en-US" sz="2400" dirty="0" smtClean="0"/>
                        <a:t>Grade</a:t>
                      </a:r>
                      <a:endParaRPr lang="en-US" sz="2400" dirty="0"/>
                    </a:p>
                  </a:txBody>
                  <a:tcPr/>
                </a:tc>
                <a:tc>
                  <a:txBody>
                    <a:bodyPr/>
                    <a:lstStyle/>
                    <a:p>
                      <a:pPr algn="ctr"/>
                      <a:endParaRPr lang="en-US" sz="2400" dirty="0" smtClean="0"/>
                    </a:p>
                    <a:p>
                      <a:pPr algn="ctr"/>
                      <a:r>
                        <a:rPr lang="en-US" sz="2400" dirty="0" smtClean="0"/>
                        <a:t>Subject</a:t>
                      </a:r>
                      <a:endParaRPr lang="en-US" sz="2400" dirty="0"/>
                    </a:p>
                  </a:txBody>
                  <a:tcPr/>
                </a:tc>
                <a:tc>
                  <a:txBody>
                    <a:bodyPr/>
                    <a:lstStyle/>
                    <a:p>
                      <a:pPr algn="ctr"/>
                      <a:r>
                        <a:rPr lang="en-US" sz="2400" dirty="0" smtClean="0"/>
                        <a:t>Student Count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Teacher VAM </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Common </a:t>
                      </a:r>
                      <a:r>
                        <a:rPr lang="en-US" sz="2400" baseline="0" dirty="0" smtClean="0"/>
                        <a:t>Score</a:t>
                      </a:r>
                      <a:endParaRPr lang="en-US" sz="2400" dirty="0"/>
                    </a:p>
                  </a:txBody>
                  <a:tcPr/>
                </a:tc>
              </a:tr>
              <a:tr h="370840">
                <a:tc>
                  <a:txBody>
                    <a:bodyPr/>
                    <a:lstStyle/>
                    <a:p>
                      <a:pPr algn="ctr"/>
                      <a:r>
                        <a:rPr lang="en-US" sz="2400" dirty="0" smtClean="0"/>
                        <a:t>9</a:t>
                      </a:r>
                      <a:endParaRPr lang="en-US" sz="2400" dirty="0"/>
                    </a:p>
                  </a:txBody>
                  <a:tcPr/>
                </a:tc>
                <a:tc>
                  <a:txBody>
                    <a:bodyPr/>
                    <a:lstStyle/>
                    <a:p>
                      <a:pPr algn="ctr"/>
                      <a:r>
                        <a:rPr lang="en-US" sz="2400" dirty="0" smtClean="0"/>
                        <a:t>Reading</a:t>
                      </a:r>
                      <a:endParaRPr lang="en-US" sz="2400" dirty="0"/>
                    </a:p>
                  </a:txBody>
                  <a:tcPr/>
                </a:tc>
                <a:tc>
                  <a:txBody>
                    <a:bodyPr/>
                    <a:lstStyle/>
                    <a:p>
                      <a:pPr algn="ctr"/>
                      <a:r>
                        <a:rPr lang="en-US" sz="2400" dirty="0" smtClean="0"/>
                        <a:t>18</a:t>
                      </a:r>
                      <a:endParaRPr lang="en-US" sz="2400" dirty="0"/>
                    </a:p>
                  </a:txBody>
                  <a:tcPr/>
                </a:tc>
                <a:tc>
                  <a:txBody>
                    <a:bodyPr/>
                    <a:lstStyle/>
                    <a:p>
                      <a:pPr algn="ctr"/>
                      <a:r>
                        <a:rPr lang="en-US" sz="2400" dirty="0" smtClean="0"/>
                        <a:t>6.04</a:t>
                      </a:r>
                      <a:endParaRPr lang="en-US" sz="2400" dirty="0"/>
                    </a:p>
                  </a:txBody>
                  <a:tcPr/>
                </a:tc>
                <a:tc>
                  <a:txBody>
                    <a:bodyPr/>
                    <a:lstStyle/>
                    <a:p>
                      <a:pPr algn="ctr"/>
                      <a:r>
                        <a:rPr lang="en-US" sz="2400" b="1" dirty="0" smtClean="0"/>
                        <a:t>1.07</a:t>
                      </a:r>
                      <a:endParaRPr lang="en-US" sz="2400" b="1" dirty="0"/>
                    </a:p>
                  </a:txBody>
                  <a:tcPr/>
                </a:tc>
              </a:tr>
              <a:tr h="370840">
                <a:tc>
                  <a:txBody>
                    <a:bodyPr/>
                    <a:lstStyle/>
                    <a:p>
                      <a:pPr algn="ctr"/>
                      <a:r>
                        <a:rPr lang="en-US" sz="2400" dirty="0" smtClean="0"/>
                        <a:t>10</a:t>
                      </a:r>
                      <a:endParaRPr lang="en-US" sz="2400" dirty="0"/>
                    </a:p>
                  </a:txBody>
                  <a:tcPr/>
                </a:tc>
                <a:tc>
                  <a:txBody>
                    <a:bodyPr/>
                    <a:lstStyle/>
                    <a:p>
                      <a:pPr algn="ctr"/>
                      <a:r>
                        <a:rPr lang="en-US" sz="2400" dirty="0" smtClean="0"/>
                        <a:t>Reading</a:t>
                      </a:r>
                      <a:endParaRPr lang="en-US" sz="2400" dirty="0"/>
                    </a:p>
                  </a:txBody>
                  <a:tcPr/>
                </a:tc>
                <a:tc>
                  <a:txBody>
                    <a:bodyPr/>
                    <a:lstStyle/>
                    <a:p>
                      <a:pPr algn="ctr"/>
                      <a:r>
                        <a:rPr lang="en-US" sz="2400" dirty="0" smtClean="0"/>
                        <a:t>16</a:t>
                      </a:r>
                      <a:endParaRPr lang="en-US" sz="2400" dirty="0"/>
                    </a:p>
                  </a:txBody>
                  <a:tcPr/>
                </a:tc>
                <a:tc>
                  <a:txBody>
                    <a:bodyPr/>
                    <a:lstStyle/>
                    <a:p>
                      <a:pPr algn="ctr"/>
                      <a:r>
                        <a:rPr lang="en-US" sz="2400" dirty="0" smtClean="0"/>
                        <a:t>-0.08</a:t>
                      </a:r>
                      <a:endParaRPr lang="en-US" sz="2400" dirty="0"/>
                    </a:p>
                  </a:txBody>
                  <a:tcPr/>
                </a:tc>
                <a:tc>
                  <a:txBody>
                    <a:bodyPr/>
                    <a:lstStyle/>
                    <a:p>
                      <a:pPr algn="ctr"/>
                      <a:r>
                        <a:rPr lang="en-US" sz="2400" b="1" dirty="0" smtClean="0"/>
                        <a:t>-0.01</a:t>
                      </a:r>
                      <a:endParaRPr lang="en-US" sz="2400" b="1" dirty="0"/>
                    </a:p>
                  </a:txBody>
                  <a:tcPr/>
                </a:tc>
              </a:tr>
              <a:tr h="370840">
                <a:tc>
                  <a:txBody>
                    <a:bodyPr/>
                    <a:lstStyle/>
                    <a:p>
                      <a:pPr algn="ctr"/>
                      <a:endParaRPr lang="en-US" sz="2400" dirty="0"/>
                    </a:p>
                  </a:txBody>
                  <a:tcPr/>
                </a:tc>
                <a:tc gridSpan="3">
                  <a:txBody>
                    <a:bodyPr/>
                    <a:lstStyle/>
                    <a:p>
                      <a:pPr algn="ctr"/>
                      <a:r>
                        <a:rPr lang="en-US" sz="2400" b="1" dirty="0" smtClean="0"/>
                        <a:t>COMMON SCORE</a:t>
                      </a:r>
                      <a:endParaRPr lang="en-US" sz="2400" b="1" dirty="0"/>
                    </a:p>
                  </a:txBody>
                  <a:tcPr/>
                </a:tc>
                <a:tc hMerge="1">
                  <a:txBody>
                    <a:bodyPr/>
                    <a:lstStyle/>
                    <a:p>
                      <a:pPr algn="ctr"/>
                      <a:endParaRPr lang="en-US" sz="2400" dirty="0"/>
                    </a:p>
                  </a:txBody>
                  <a:tcPr/>
                </a:tc>
                <a:tc hMerge="1">
                  <a:txBody>
                    <a:bodyPr/>
                    <a:lstStyle/>
                    <a:p>
                      <a:pPr algn="ctr"/>
                      <a:endParaRPr lang="en-US" sz="2400" dirty="0"/>
                    </a:p>
                  </a:txBody>
                  <a:tcPr/>
                </a:tc>
                <a:tc>
                  <a:txBody>
                    <a:bodyPr/>
                    <a:lstStyle/>
                    <a:p>
                      <a:pPr algn="ctr"/>
                      <a:r>
                        <a:rPr lang="en-US" sz="2400" b="1" dirty="0" smtClean="0"/>
                        <a:t>.052</a:t>
                      </a:r>
                      <a:endParaRPr lang="en-US" sz="2400" b="1" dirty="0"/>
                    </a:p>
                  </a:txBody>
                  <a:tcPr/>
                </a:tc>
              </a:tr>
            </a:tbl>
          </a:graphicData>
        </a:graphic>
      </p:graphicFrame>
      <p:sp>
        <p:nvSpPr>
          <p:cNvPr id="5" name="Rectangle 4"/>
          <p:cNvSpPr/>
          <p:nvPr/>
        </p:nvSpPr>
        <p:spPr>
          <a:xfrm>
            <a:off x="6858000" y="5181600"/>
            <a:ext cx="1554480" cy="457200"/>
          </a:xfrm>
          <a:prstGeom prst="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Chart 51"/>
          <p:cNvGraphicFramePr/>
          <p:nvPr>
            <p:custDataLst>
              <p:tags r:id="rId2"/>
            </p:custDataLst>
          </p:nvPr>
        </p:nvGraphicFramePr>
        <p:xfrm>
          <a:off x="0" y="914400"/>
          <a:ext cx="8839200" cy="5943600"/>
        </p:xfrm>
        <a:graphic>
          <a:graphicData uri="http://schemas.openxmlformats.org/drawingml/2006/chart">
            <c:chart xmlns:c="http://schemas.openxmlformats.org/drawingml/2006/chart" xmlns:r="http://schemas.openxmlformats.org/officeDocument/2006/relationships" r:id="rId5"/>
          </a:graphicData>
        </a:graphic>
      </p:graphicFrame>
      <p:sp>
        <p:nvSpPr>
          <p:cNvPr id="113" name="Title 112"/>
          <p:cNvSpPr>
            <a:spLocks noGrp="1"/>
          </p:cNvSpPr>
          <p:nvPr>
            <p:ph type="title"/>
          </p:nvPr>
        </p:nvSpPr>
        <p:spPr>
          <a:xfrm>
            <a:off x="0" y="0"/>
            <a:ext cx="9144000" cy="914400"/>
          </a:xfrm>
        </p:spPr>
        <p:txBody>
          <a:bodyPr>
            <a:normAutofit/>
          </a:bodyPr>
          <a:lstStyle/>
          <a:p>
            <a:r>
              <a:rPr lang="en-US" sz="4000" b="1" dirty="0" smtClean="0"/>
              <a:t>Ranking Scores</a:t>
            </a:r>
            <a:endParaRPr lang="en-US" sz="4000" b="1" dirty="0"/>
          </a:p>
        </p:txBody>
      </p:sp>
      <p:sp>
        <p:nvSpPr>
          <p:cNvPr id="23" name="TextBox 22"/>
          <p:cNvSpPr txBox="1"/>
          <p:nvPr/>
        </p:nvSpPr>
        <p:spPr>
          <a:xfrm>
            <a:off x="0" y="6334780"/>
            <a:ext cx="3276600" cy="523220"/>
          </a:xfrm>
          <a:prstGeom prst="rect">
            <a:avLst/>
          </a:prstGeom>
          <a:noFill/>
        </p:spPr>
        <p:txBody>
          <a:bodyPr vert="horz" wrap="square" rtlCol="0">
            <a:spAutoFit/>
          </a:bodyPr>
          <a:lstStyle/>
          <a:p>
            <a:pPr algn="ctr"/>
            <a:r>
              <a:rPr lang="en-US" sz="2800" b="1" dirty="0" smtClean="0"/>
              <a:t>Schools in State</a:t>
            </a:r>
            <a:endParaRPr lang="en-US" sz="2800" b="1" dirty="0"/>
          </a:p>
        </p:txBody>
      </p:sp>
      <p:sp>
        <p:nvSpPr>
          <p:cNvPr id="26" name="TextBox 25"/>
          <p:cNvSpPr txBox="1"/>
          <p:nvPr/>
        </p:nvSpPr>
        <p:spPr>
          <a:xfrm>
            <a:off x="5638800" y="6334780"/>
            <a:ext cx="3581400" cy="523220"/>
          </a:xfrm>
          <a:prstGeom prst="rect">
            <a:avLst/>
          </a:prstGeom>
          <a:noFill/>
        </p:spPr>
        <p:txBody>
          <a:bodyPr vert="horz" wrap="square" rtlCol="0">
            <a:spAutoFit/>
          </a:bodyPr>
          <a:lstStyle/>
          <a:p>
            <a:pPr algn="ctr"/>
            <a:r>
              <a:rPr lang="en-US" sz="2800" b="1" dirty="0" smtClean="0"/>
              <a:t>Teachers in State</a:t>
            </a:r>
          </a:p>
        </p:txBody>
      </p:sp>
      <p:grpSp>
        <p:nvGrpSpPr>
          <p:cNvPr id="47" name="Group 46"/>
          <p:cNvGrpSpPr/>
          <p:nvPr/>
        </p:nvGrpSpPr>
        <p:grpSpPr>
          <a:xfrm>
            <a:off x="7239000" y="1187668"/>
            <a:ext cx="308655" cy="4984532"/>
            <a:chOff x="7239000" y="1644868"/>
            <a:chExt cx="308655" cy="4984532"/>
          </a:xfrm>
        </p:grpSpPr>
        <p:pic>
          <p:nvPicPr>
            <p:cNvPr id="126" name="Picture 125" descr="Capture 1.PNG"/>
            <p:cNvPicPr>
              <a:picLocks noChangeAspect="1"/>
            </p:cNvPicPr>
            <p:nvPr/>
          </p:nvPicPr>
          <p:blipFill>
            <a:blip r:embed="rId6" cstate="print"/>
            <a:stretch>
              <a:fillRect/>
            </a:stretch>
          </p:blipFill>
          <p:spPr>
            <a:xfrm>
              <a:off x="7244748" y="6248400"/>
              <a:ext cx="302907" cy="381000"/>
            </a:xfrm>
            <a:prstGeom prst="rect">
              <a:avLst/>
            </a:prstGeom>
          </p:spPr>
        </p:pic>
        <p:pic>
          <p:nvPicPr>
            <p:cNvPr id="129" name="Picture 128" descr="Capture 1.PNG"/>
            <p:cNvPicPr>
              <a:picLocks noChangeAspect="1"/>
            </p:cNvPicPr>
            <p:nvPr/>
          </p:nvPicPr>
          <p:blipFill>
            <a:blip r:embed="rId6" cstate="print"/>
            <a:stretch>
              <a:fillRect/>
            </a:stretch>
          </p:blipFill>
          <p:spPr>
            <a:xfrm>
              <a:off x="7244748" y="5867400"/>
              <a:ext cx="302907" cy="381000"/>
            </a:xfrm>
            <a:prstGeom prst="rect">
              <a:avLst/>
            </a:prstGeom>
          </p:spPr>
        </p:pic>
        <p:pic>
          <p:nvPicPr>
            <p:cNvPr id="133" name="Picture 132" descr="Capture 1.PNG"/>
            <p:cNvPicPr>
              <a:picLocks noChangeAspect="1"/>
            </p:cNvPicPr>
            <p:nvPr/>
          </p:nvPicPr>
          <p:blipFill>
            <a:blip r:embed="rId6" cstate="print"/>
            <a:stretch>
              <a:fillRect/>
            </a:stretch>
          </p:blipFill>
          <p:spPr>
            <a:xfrm>
              <a:off x="7239000" y="5486400"/>
              <a:ext cx="302907" cy="381000"/>
            </a:xfrm>
            <a:prstGeom prst="rect">
              <a:avLst/>
            </a:prstGeom>
          </p:spPr>
        </p:pic>
        <p:pic>
          <p:nvPicPr>
            <p:cNvPr id="134" name="Picture 133" descr="Capture 1.PNG"/>
            <p:cNvPicPr>
              <a:picLocks noChangeAspect="1"/>
            </p:cNvPicPr>
            <p:nvPr/>
          </p:nvPicPr>
          <p:blipFill>
            <a:blip r:embed="rId6" cstate="print"/>
            <a:stretch>
              <a:fillRect/>
            </a:stretch>
          </p:blipFill>
          <p:spPr>
            <a:xfrm>
              <a:off x="7239000" y="5105400"/>
              <a:ext cx="302907" cy="381000"/>
            </a:xfrm>
            <a:prstGeom prst="rect">
              <a:avLst/>
            </a:prstGeom>
          </p:spPr>
        </p:pic>
        <p:pic>
          <p:nvPicPr>
            <p:cNvPr id="21" name="Picture 20" descr="Capture 1.PNG"/>
            <p:cNvPicPr>
              <a:picLocks noChangeAspect="1"/>
            </p:cNvPicPr>
            <p:nvPr/>
          </p:nvPicPr>
          <p:blipFill>
            <a:blip r:embed="rId6" cstate="print"/>
            <a:stretch>
              <a:fillRect/>
            </a:stretch>
          </p:blipFill>
          <p:spPr>
            <a:xfrm>
              <a:off x="7239000" y="4724400"/>
              <a:ext cx="302907" cy="381000"/>
            </a:xfrm>
            <a:prstGeom prst="rect">
              <a:avLst/>
            </a:prstGeom>
          </p:spPr>
        </p:pic>
        <p:pic>
          <p:nvPicPr>
            <p:cNvPr id="31" name="Picture 30" descr="Capture 1.PNG"/>
            <p:cNvPicPr>
              <a:picLocks noChangeAspect="1"/>
            </p:cNvPicPr>
            <p:nvPr/>
          </p:nvPicPr>
          <p:blipFill>
            <a:blip r:embed="rId6" cstate="print"/>
            <a:stretch>
              <a:fillRect/>
            </a:stretch>
          </p:blipFill>
          <p:spPr>
            <a:xfrm>
              <a:off x="7244748" y="4343400"/>
              <a:ext cx="302907" cy="381000"/>
            </a:xfrm>
            <a:prstGeom prst="rect">
              <a:avLst/>
            </a:prstGeom>
          </p:spPr>
        </p:pic>
        <p:pic>
          <p:nvPicPr>
            <p:cNvPr id="32" name="Picture 31" descr="Capture 1.PNG"/>
            <p:cNvPicPr>
              <a:picLocks noChangeAspect="1"/>
            </p:cNvPicPr>
            <p:nvPr/>
          </p:nvPicPr>
          <p:blipFill>
            <a:blip r:embed="rId6" cstate="print"/>
            <a:stretch>
              <a:fillRect/>
            </a:stretch>
          </p:blipFill>
          <p:spPr>
            <a:xfrm>
              <a:off x="7244748" y="3962400"/>
              <a:ext cx="302907" cy="381000"/>
            </a:xfrm>
            <a:prstGeom prst="rect">
              <a:avLst/>
            </a:prstGeom>
          </p:spPr>
        </p:pic>
        <p:pic>
          <p:nvPicPr>
            <p:cNvPr id="33" name="Picture 32" descr="Capture 1.PNG"/>
            <p:cNvPicPr>
              <a:picLocks noChangeAspect="1"/>
            </p:cNvPicPr>
            <p:nvPr/>
          </p:nvPicPr>
          <p:blipFill>
            <a:blip r:embed="rId6" cstate="print"/>
            <a:stretch>
              <a:fillRect/>
            </a:stretch>
          </p:blipFill>
          <p:spPr>
            <a:xfrm>
              <a:off x="7239000" y="3581400"/>
              <a:ext cx="302907" cy="381000"/>
            </a:xfrm>
            <a:prstGeom prst="rect">
              <a:avLst/>
            </a:prstGeom>
          </p:spPr>
        </p:pic>
        <p:pic>
          <p:nvPicPr>
            <p:cNvPr id="34" name="Picture 33" descr="Capture 1.PNG"/>
            <p:cNvPicPr>
              <a:picLocks noChangeAspect="1"/>
            </p:cNvPicPr>
            <p:nvPr/>
          </p:nvPicPr>
          <p:blipFill>
            <a:blip r:embed="rId6" cstate="print"/>
            <a:stretch>
              <a:fillRect/>
            </a:stretch>
          </p:blipFill>
          <p:spPr>
            <a:xfrm>
              <a:off x="7239000" y="3200400"/>
              <a:ext cx="302907" cy="381000"/>
            </a:xfrm>
            <a:prstGeom prst="rect">
              <a:avLst/>
            </a:prstGeom>
          </p:spPr>
        </p:pic>
        <p:pic>
          <p:nvPicPr>
            <p:cNvPr id="35" name="Picture 34" descr="Capture 1.PNG"/>
            <p:cNvPicPr>
              <a:picLocks noChangeAspect="1"/>
            </p:cNvPicPr>
            <p:nvPr/>
          </p:nvPicPr>
          <p:blipFill>
            <a:blip r:embed="rId6" cstate="print"/>
            <a:stretch>
              <a:fillRect/>
            </a:stretch>
          </p:blipFill>
          <p:spPr>
            <a:xfrm>
              <a:off x="7239000" y="2819400"/>
              <a:ext cx="302907" cy="381000"/>
            </a:xfrm>
            <a:prstGeom prst="rect">
              <a:avLst/>
            </a:prstGeom>
          </p:spPr>
        </p:pic>
        <p:pic>
          <p:nvPicPr>
            <p:cNvPr id="36" name="Picture 35" descr="Capture 1.PNG"/>
            <p:cNvPicPr>
              <a:picLocks noChangeAspect="1"/>
            </p:cNvPicPr>
            <p:nvPr/>
          </p:nvPicPr>
          <p:blipFill>
            <a:blip r:embed="rId6" cstate="print"/>
            <a:stretch>
              <a:fillRect/>
            </a:stretch>
          </p:blipFill>
          <p:spPr>
            <a:xfrm>
              <a:off x="7244748" y="2406868"/>
              <a:ext cx="302907" cy="381000"/>
            </a:xfrm>
            <a:prstGeom prst="rect">
              <a:avLst/>
            </a:prstGeom>
          </p:spPr>
        </p:pic>
        <p:pic>
          <p:nvPicPr>
            <p:cNvPr id="37" name="Picture 36" descr="Capture 1.PNG"/>
            <p:cNvPicPr>
              <a:picLocks noChangeAspect="1"/>
            </p:cNvPicPr>
            <p:nvPr/>
          </p:nvPicPr>
          <p:blipFill>
            <a:blip r:embed="rId6" cstate="print"/>
            <a:stretch>
              <a:fillRect/>
            </a:stretch>
          </p:blipFill>
          <p:spPr>
            <a:xfrm>
              <a:off x="7244748" y="2025868"/>
              <a:ext cx="302907" cy="381000"/>
            </a:xfrm>
            <a:prstGeom prst="rect">
              <a:avLst/>
            </a:prstGeom>
          </p:spPr>
        </p:pic>
        <p:pic>
          <p:nvPicPr>
            <p:cNvPr id="38" name="Picture 37" descr="Capture 1.PNG"/>
            <p:cNvPicPr>
              <a:picLocks noChangeAspect="1"/>
            </p:cNvPicPr>
            <p:nvPr/>
          </p:nvPicPr>
          <p:blipFill>
            <a:blip r:embed="rId6" cstate="print"/>
            <a:stretch>
              <a:fillRect/>
            </a:stretch>
          </p:blipFill>
          <p:spPr>
            <a:xfrm>
              <a:off x="7239000" y="1644868"/>
              <a:ext cx="302907" cy="381000"/>
            </a:xfrm>
            <a:prstGeom prst="rect">
              <a:avLst/>
            </a:prstGeom>
          </p:spPr>
        </p:pic>
      </p:grpSp>
      <p:grpSp>
        <p:nvGrpSpPr>
          <p:cNvPr id="46" name="Group 45"/>
          <p:cNvGrpSpPr/>
          <p:nvPr/>
        </p:nvGrpSpPr>
        <p:grpSpPr>
          <a:xfrm>
            <a:off x="1371600" y="1066800"/>
            <a:ext cx="458788" cy="5108576"/>
            <a:chOff x="1371600" y="1522412"/>
            <a:chExt cx="458788" cy="5108576"/>
          </a:xfrm>
        </p:grpSpPr>
        <p:pic>
          <p:nvPicPr>
            <p:cNvPr id="12" name="Picture 34" descr="SCHOOL icon.png"/>
            <p:cNvPicPr>
              <a:picLocks noChangeAspect="1"/>
            </p:cNvPicPr>
            <p:nvPr/>
          </p:nvPicPr>
          <p:blipFill>
            <a:blip r:embed="rId7"/>
            <a:srcRect/>
            <a:stretch>
              <a:fillRect/>
            </a:stretch>
          </p:blipFill>
          <p:spPr bwMode="auto">
            <a:xfrm>
              <a:off x="1371600" y="6172200"/>
              <a:ext cx="458788" cy="458788"/>
            </a:xfrm>
            <a:prstGeom prst="rect">
              <a:avLst/>
            </a:prstGeom>
            <a:noFill/>
            <a:ln w="9525">
              <a:noFill/>
              <a:miter lim="800000"/>
              <a:headEnd/>
              <a:tailEnd/>
            </a:ln>
          </p:spPr>
        </p:pic>
        <p:pic>
          <p:nvPicPr>
            <p:cNvPr id="13" name="Picture 34" descr="SCHOOL icon.png"/>
            <p:cNvPicPr>
              <a:picLocks noChangeAspect="1"/>
            </p:cNvPicPr>
            <p:nvPr/>
          </p:nvPicPr>
          <p:blipFill>
            <a:blip r:embed="rId7"/>
            <a:srcRect/>
            <a:stretch>
              <a:fillRect/>
            </a:stretch>
          </p:blipFill>
          <p:spPr bwMode="auto">
            <a:xfrm>
              <a:off x="1371600" y="5713412"/>
              <a:ext cx="458788" cy="458788"/>
            </a:xfrm>
            <a:prstGeom prst="rect">
              <a:avLst/>
            </a:prstGeom>
            <a:noFill/>
            <a:ln w="9525">
              <a:noFill/>
              <a:miter lim="800000"/>
              <a:headEnd/>
              <a:tailEnd/>
            </a:ln>
          </p:spPr>
        </p:pic>
        <p:pic>
          <p:nvPicPr>
            <p:cNvPr id="14" name="Picture 34" descr="SCHOOL icon.png"/>
            <p:cNvPicPr>
              <a:picLocks noChangeAspect="1"/>
            </p:cNvPicPr>
            <p:nvPr/>
          </p:nvPicPr>
          <p:blipFill>
            <a:blip r:embed="rId7"/>
            <a:srcRect/>
            <a:stretch>
              <a:fillRect/>
            </a:stretch>
          </p:blipFill>
          <p:spPr bwMode="auto">
            <a:xfrm>
              <a:off x="1371600" y="5256212"/>
              <a:ext cx="458788" cy="458788"/>
            </a:xfrm>
            <a:prstGeom prst="rect">
              <a:avLst/>
            </a:prstGeom>
            <a:noFill/>
            <a:ln w="9525">
              <a:noFill/>
              <a:miter lim="800000"/>
              <a:headEnd/>
              <a:tailEnd/>
            </a:ln>
          </p:spPr>
        </p:pic>
        <p:pic>
          <p:nvPicPr>
            <p:cNvPr id="15" name="Picture 34" descr="SCHOOL icon.png"/>
            <p:cNvPicPr>
              <a:picLocks noChangeAspect="1"/>
            </p:cNvPicPr>
            <p:nvPr/>
          </p:nvPicPr>
          <p:blipFill>
            <a:blip r:embed="rId7"/>
            <a:srcRect/>
            <a:stretch>
              <a:fillRect/>
            </a:stretch>
          </p:blipFill>
          <p:spPr bwMode="auto">
            <a:xfrm>
              <a:off x="1371600" y="4722812"/>
              <a:ext cx="458788" cy="458788"/>
            </a:xfrm>
            <a:prstGeom prst="rect">
              <a:avLst/>
            </a:prstGeom>
            <a:noFill/>
            <a:ln w="9525">
              <a:noFill/>
              <a:miter lim="800000"/>
              <a:headEnd/>
              <a:tailEnd/>
            </a:ln>
          </p:spPr>
        </p:pic>
        <p:pic>
          <p:nvPicPr>
            <p:cNvPr id="16" name="Picture 34" descr="SCHOOL icon.png"/>
            <p:cNvPicPr>
              <a:picLocks noChangeAspect="1"/>
            </p:cNvPicPr>
            <p:nvPr/>
          </p:nvPicPr>
          <p:blipFill>
            <a:blip r:embed="rId7"/>
            <a:srcRect/>
            <a:stretch>
              <a:fillRect/>
            </a:stretch>
          </p:blipFill>
          <p:spPr bwMode="auto">
            <a:xfrm>
              <a:off x="1371600" y="4265612"/>
              <a:ext cx="458788" cy="458788"/>
            </a:xfrm>
            <a:prstGeom prst="rect">
              <a:avLst/>
            </a:prstGeom>
            <a:noFill/>
            <a:ln w="9525">
              <a:noFill/>
              <a:miter lim="800000"/>
              <a:headEnd/>
              <a:tailEnd/>
            </a:ln>
          </p:spPr>
        </p:pic>
        <p:pic>
          <p:nvPicPr>
            <p:cNvPr id="17" name="Picture 34" descr="SCHOOL icon.png"/>
            <p:cNvPicPr>
              <a:picLocks noChangeAspect="1"/>
            </p:cNvPicPr>
            <p:nvPr/>
          </p:nvPicPr>
          <p:blipFill>
            <a:blip r:embed="rId7"/>
            <a:srcRect/>
            <a:stretch>
              <a:fillRect/>
            </a:stretch>
          </p:blipFill>
          <p:spPr bwMode="auto">
            <a:xfrm>
              <a:off x="1371600" y="3808412"/>
              <a:ext cx="458788" cy="458788"/>
            </a:xfrm>
            <a:prstGeom prst="rect">
              <a:avLst/>
            </a:prstGeom>
            <a:noFill/>
            <a:ln w="9525">
              <a:noFill/>
              <a:miter lim="800000"/>
              <a:headEnd/>
              <a:tailEnd/>
            </a:ln>
          </p:spPr>
        </p:pic>
        <p:pic>
          <p:nvPicPr>
            <p:cNvPr id="18" name="Picture 34" descr="SCHOOL icon.png"/>
            <p:cNvPicPr>
              <a:picLocks noChangeAspect="1"/>
            </p:cNvPicPr>
            <p:nvPr/>
          </p:nvPicPr>
          <p:blipFill>
            <a:blip r:embed="rId7"/>
            <a:srcRect/>
            <a:stretch>
              <a:fillRect/>
            </a:stretch>
          </p:blipFill>
          <p:spPr bwMode="auto">
            <a:xfrm>
              <a:off x="1371600" y="3351212"/>
              <a:ext cx="458788" cy="458788"/>
            </a:xfrm>
            <a:prstGeom prst="rect">
              <a:avLst/>
            </a:prstGeom>
            <a:noFill/>
            <a:ln w="9525">
              <a:noFill/>
              <a:miter lim="800000"/>
              <a:headEnd/>
              <a:tailEnd/>
            </a:ln>
          </p:spPr>
        </p:pic>
        <p:pic>
          <p:nvPicPr>
            <p:cNvPr id="19" name="Picture 34" descr="SCHOOL icon.png"/>
            <p:cNvPicPr>
              <a:picLocks noChangeAspect="1"/>
            </p:cNvPicPr>
            <p:nvPr/>
          </p:nvPicPr>
          <p:blipFill>
            <a:blip r:embed="rId7"/>
            <a:srcRect/>
            <a:stretch>
              <a:fillRect/>
            </a:stretch>
          </p:blipFill>
          <p:spPr bwMode="auto">
            <a:xfrm>
              <a:off x="1371600" y="2894012"/>
              <a:ext cx="458788" cy="458788"/>
            </a:xfrm>
            <a:prstGeom prst="rect">
              <a:avLst/>
            </a:prstGeom>
            <a:noFill/>
            <a:ln w="9525">
              <a:noFill/>
              <a:miter lim="800000"/>
              <a:headEnd/>
              <a:tailEnd/>
            </a:ln>
          </p:spPr>
        </p:pic>
        <p:pic>
          <p:nvPicPr>
            <p:cNvPr id="20" name="Picture 34" descr="SCHOOL icon.png"/>
            <p:cNvPicPr>
              <a:picLocks noChangeAspect="1"/>
            </p:cNvPicPr>
            <p:nvPr/>
          </p:nvPicPr>
          <p:blipFill>
            <a:blip r:embed="rId7"/>
            <a:srcRect/>
            <a:stretch>
              <a:fillRect/>
            </a:stretch>
          </p:blipFill>
          <p:spPr bwMode="auto">
            <a:xfrm>
              <a:off x="1371600" y="2436812"/>
              <a:ext cx="458788" cy="458788"/>
            </a:xfrm>
            <a:prstGeom prst="rect">
              <a:avLst/>
            </a:prstGeom>
            <a:noFill/>
            <a:ln w="9525">
              <a:noFill/>
              <a:miter lim="800000"/>
              <a:headEnd/>
              <a:tailEnd/>
            </a:ln>
          </p:spPr>
        </p:pic>
        <p:pic>
          <p:nvPicPr>
            <p:cNvPr id="41" name="Picture 34" descr="SCHOOL icon.png"/>
            <p:cNvPicPr>
              <a:picLocks noChangeAspect="1"/>
            </p:cNvPicPr>
            <p:nvPr/>
          </p:nvPicPr>
          <p:blipFill>
            <a:blip r:embed="rId7"/>
            <a:srcRect/>
            <a:stretch>
              <a:fillRect/>
            </a:stretch>
          </p:blipFill>
          <p:spPr bwMode="auto">
            <a:xfrm>
              <a:off x="1371600" y="1979612"/>
              <a:ext cx="458788" cy="458788"/>
            </a:xfrm>
            <a:prstGeom prst="rect">
              <a:avLst/>
            </a:prstGeom>
            <a:noFill/>
            <a:ln w="9525">
              <a:noFill/>
              <a:miter lim="800000"/>
              <a:headEnd/>
              <a:tailEnd/>
            </a:ln>
          </p:spPr>
        </p:pic>
        <p:pic>
          <p:nvPicPr>
            <p:cNvPr id="42" name="Picture 34" descr="SCHOOL icon.png"/>
            <p:cNvPicPr>
              <a:picLocks noChangeAspect="1"/>
            </p:cNvPicPr>
            <p:nvPr/>
          </p:nvPicPr>
          <p:blipFill>
            <a:blip r:embed="rId7"/>
            <a:srcRect/>
            <a:stretch>
              <a:fillRect/>
            </a:stretch>
          </p:blipFill>
          <p:spPr bwMode="auto">
            <a:xfrm>
              <a:off x="1371600" y="1522412"/>
              <a:ext cx="458788" cy="458788"/>
            </a:xfrm>
            <a:prstGeom prst="rect">
              <a:avLst/>
            </a:prstGeom>
            <a:noFill/>
            <a:ln w="9525">
              <a:noFill/>
              <a:miter lim="800000"/>
              <a:headEnd/>
              <a:tailEnd/>
            </a:ln>
          </p:spPr>
        </p:pic>
      </p:grpSp>
      <p:sp>
        <p:nvSpPr>
          <p:cNvPr id="48" name="TextBox 47"/>
          <p:cNvSpPr txBox="1"/>
          <p:nvPr/>
        </p:nvSpPr>
        <p:spPr>
          <a:xfrm>
            <a:off x="2819400" y="6015335"/>
            <a:ext cx="3581400" cy="461665"/>
          </a:xfrm>
          <a:prstGeom prst="rect">
            <a:avLst/>
          </a:prstGeom>
          <a:solidFill>
            <a:schemeClr val="bg1"/>
          </a:solidFill>
        </p:spPr>
        <p:txBody>
          <a:bodyPr vert="horz" wrap="square" rtlCol="0">
            <a:spAutoFit/>
          </a:bodyPr>
          <a:lstStyle/>
          <a:p>
            <a:pPr algn="ctr"/>
            <a:r>
              <a:rPr lang="en-US" sz="2400" b="1" dirty="0" smtClean="0">
                <a:solidFill>
                  <a:srgbClr val="FF0000"/>
                </a:solidFill>
              </a:rPr>
              <a:t>&lt;2% UNSATISFACTORY</a:t>
            </a:r>
          </a:p>
        </p:txBody>
      </p:sp>
      <p:sp>
        <p:nvSpPr>
          <p:cNvPr id="49" name="TextBox 48"/>
          <p:cNvSpPr txBox="1"/>
          <p:nvPr/>
        </p:nvSpPr>
        <p:spPr>
          <a:xfrm>
            <a:off x="2514600" y="5475010"/>
            <a:ext cx="3962400" cy="461665"/>
          </a:xfrm>
          <a:prstGeom prst="rect">
            <a:avLst/>
          </a:prstGeom>
          <a:solidFill>
            <a:schemeClr val="bg1"/>
          </a:solidFill>
        </p:spPr>
        <p:txBody>
          <a:bodyPr vert="horz" wrap="square" rtlCol="0">
            <a:spAutoFit/>
          </a:bodyPr>
          <a:lstStyle/>
          <a:p>
            <a:pPr algn="ctr"/>
            <a:r>
              <a:rPr lang="en-US" sz="2400" b="1" dirty="0" smtClean="0"/>
              <a:t>2%  - &lt;15% DEVELOPING</a:t>
            </a:r>
          </a:p>
        </p:txBody>
      </p:sp>
      <p:sp>
        <p:nvSpPr>
          <p:cNvPr id="50" name="TextBox 49"/>
          <p:cNvSpPr txBox="1"/>
          <p:nvPr/>
        </p:nvSpPr>
        <p:spPr>
          <a:xfrm>
            <a:off x="3276600" y="2971800"/>
            <a:ext cx="2514600" cy="830997"/>
          </a:xfrm>
          <a:prstGeom prst="rect">
            <a:avLst/>
          </a:prstGeom>
          <a:solidFill>
            <a:schemeClr val="bg1"/>
          </a:solidFill>
        </p:spPr>
        <p:txBody>
          <a:bodyPr vert="horz" wrap="square" rtlCol="0">
            <a:spAutoFit/>
          </a:bodyPr>
          <a:lstStyle/>
          <a:p>
            <a:pPr algn="ctr"/>
            <a:r>
              <a:rPr lang="en-US" sz="2400" b="1" dirty="0" smtClean="0">
                <a:solidFill>
                  <a:srgbClr val="00B050"/>
                </a:solidFill>
              </a:rPr>
              <a:t>15%  - &lt;87 % </a:t>
            </a:r>
          </a:p>
          <a:p>
            <a:pPr algn="ctr"/>
            <a:r>
              <a:rPr lang="en-US" sz="2400" b="1" dirty="0" smtClean="0">
                <a:solidFill>
                  <a:srgbClr val="00B050"/>
                </a:solidFill>
              </a:rPr>
              <a:t>EFFECTIVE</a:t>
            </a:r>
          </a:p>
        </p:txBody>
      </p:sp>
      <p:sp>
        <p:nvSpPr>
          <p:cNvPr id="51" name="TextBox 50"/>
          <p:cNvSpPr txBox="1"/>
          <p:nvPr/>
        </p:nvSpPr>
        <p:spPr>
          <a:xfrm>
            <a:off x="2438400" y="914400"/>
            <a:ext cx="4343400" cy="830997"/>
          </a:xfrm>
          <a:prstGeom prst="rect">
            <a:avLst/>
          </a:prstGeom>
          <a:noFill/>
        </p:spPr>
        <p:txBody>
          <a:bodyPr vert="horz" wrap="square" rtlCol="0">
            <a:spAutoFit/>
          </a:bodyPr>
          <a:lstStyle/>
          <a:p>
            <a:pPr algn="ctr"/>
            <a:r>
              <a:rPr lang="en-US" sz="2400" b="1" dirty="0" smtClean="0">
                <a:solidFill>
                  <a:srgbClr val="0070C0"/>
                </a:solidFill>
              </a:rPr>
              <a:t>87%  - 100% </a:t>
            </a:r>
            <a:br>
              <a:rPr lang="en-US" sz="2400" b="1" dirty="0" smtClean="0">
                <a:solidFill>
                  <a:srgbClr val="0070C0"/>
                </a:solidFill>
              </a:rPr>
            </a:br>
            <a:r>
              <a:rPr lang="en-US" sz="2400" b="1" dirty="0" smtClean="0">
                <a:solidFill>
                  <a:srgbClr val="0070C0"/>
                </a:solidFill>
              </a:rPr>
              <a:t>HIGHLY EFFECTIVE</a:t>
            </a:r>
          </a:p>
        </p:txBody>
      </p:sp>
      <p:cxnSp>
        <p:nvCxnSpPr>
          <p:cNvPr id="30" name="Straight Connector 29"/>
          <p:cNvCxnSpPr/>
          <p:nvPr/>
        </p:nvCxnSpPr>
        <p:spPr>
          <a:xfrm>
            <a:off x="914400" y="6018212"/>
            <a:ext cx="7223760" cy="1588"/>
          </a:xfrm>
          <a:prstGeom prst="line">
            <a:avLst/>
          </a:prstGeom>
          <a:ln w="571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14400" y="5461062"/>
            <a:ext cx="7223760" cy="1588"/>
          </a:xfrm>
          <a:prstGeom prst="line">
            <a:avLst/>
          </a:prstGeom>
          <a:ln w="571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14400" y="1828800"/>
            <a:ext cx="7223760" cy="1588"/>
          </a:xfrm>
          <a:prstGeom prst="line">
            <a:avLst/>
          </a:prstGeom>
          <a:ln w="571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9" name="Picture 38" descr="Capture 2.PNG"/>
          <p:cNvPicPr>
            <a:picLocks noChangeAspect="1"/>
          </p:cNvPicPr>
          <p:nvPr/>
        </p:nvPicPr>
        <p:blipFill>
          <a:blip r:embed="rId8" cstate="print"/>
          <a:stretch>
            <a:fillRect/>
          </a:stretch>
        </p:blipFill>
        <p:spPr>
          <a:xfrm>
            <a:off x="7244320" y="2743200"/>
            <a:ext cx="285832" cy="375731"/>
          </a:xfrm>
          <a:prstGeom prst="rect">
            <a:avLst/>
          </a:prstGeom>
        </p:spPr>
      </p:pic>
      <p:sp>
        <p:nvSpPr>
          <p:cNvPr id="40" name="TextBox 39"/>
          <p:cNvSpPr txBox="1"/>
          <p:nvPr/>
        </p:nvSpPr>
        <p:spPr>
          <a:xfrm>
            <a:off x="6096000" y="2667000"/>
            <a:ext cx="1051891" cy="369332"/>
          </a:xfrm>
          <a:prstGeom prst="rect">
            <a:avLst/>
          </a:prstGeom>
          <a:noFill/>
        </p:spPr>
        <p:txBody>
          <a:bodyPr wrap="none" rtlCol="0">
            <a:spAutoFit/>
          </a:bodyPr>
          <a:lstStyle/>
          <a:p>
            <a:r>
              <a:rPr lang="en-US" b="1" dirty="0" smtClean="0"/>
              <a:t>Jane Doe</a:t>
            </a:r>
            <a:endParaRPr lang="en-US" b="1"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1+#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Jane Doe: Teacher Example</a:t>
            </a:r>
            <a:endParaRPr lang="en-US" b="1" dirty="0"/>
          </a:p>
        </p:txBody>
      </p:sp>
      <p:sp>
        <p:nvSpPr>
          <p:cNvPr id="3" name="Content Placeholder 2"/>
          <p:cNvSpPr>
            <a:spLocks noGrp="1"/>
          </p:cNvSpPr>
          <p:nvPr>
            <p:ph idx="1"/>
          </p:nvPr>
        </p:nvSpPr>
        <p:spPr>
          <a:xfrm>
            <a:off x="228600" y="1447800"/>
            <a:ext cx="8610600" cy="4800600"/>
          </a:xfrm>
        </p:spPr>
        <p:txBody>
          <a:bodyPr>
            <a:normAutofit/>
          </a:bodyPr>
          <a:lstStyle/>
          <a:p>
            <a:pPr marL="514350" indent="-514350">
              <a:lnSpc>
                <a:spcPct val="150000"/>
              </a:lnSpc>
              <a:spcAft>
                <a:spcPts val="600"/>
              </a:spcAft>
              <a:buFont typeface="+mj-lt"/>
              <a:buAutoNum type="arabicPeriod"/>
            </a:pPr>
            <a:r>
              <a:rPr lang="en-US" dirty="0" smtClean="0"/>
              <a:t>Jane Doe’s common score is 0.052</a:t>
            </a:r>
          </a:p>
          <a:p>
            <a:pPr marL="514350" indent="-514350">
              <a:lnSpc>
                <a:spcPct val="110000"/>
              </a:lnSpc>
              <a:spcAft>
                <a:spcPts val="600"/>
              </a:spcAft>
              <a:buFont typeface="+mj-lt"/>
              <a:buAutoNum type="arabicPeriod"/>
            </a:pPr>
            <a:r>
              <a:rPr lang="en-US" dirty="0" smtClean="0"/>
              <a:t>This score is ranked among all teachers in the state with a Reading score</a:t>
            </a:r>
          </a:p>
          <a:p>
            <a:pPr marL="514350" indent="-514350">
              <a:lnSpc>
                <a:spcPct val="110000"/>
              </a:lnSpc>
              <a:spcAft>
                <a:spcPts val="600"/>
              </a:spcAft>
              <a:buFont typeface="+mj-lt"/>
              <a:buAutoNum type="arabicPeriod"/>
            </a:pPr>
            <a:r>
              <a:rPr lang="en-US" dirty="0" smtClean="0"/>
              <a:t>This gives Jane a </a:t>
            </a:r>
            <a:r>
              <a:rPr lang="en-US" b="1" dirty="0" smtClean="0"/>
              <a:t>percent rank of 68.48 </a:t>
            </a:r>
            <a:r>
              <a:rPr lang="en-US" dirty="0" smtClean="0"/>
              <a:t>when compared to all other teachers in the State</a:t>
            </a:r>
          </a:p>
          <a:p>
            <a:pPr marL="514350" indent="-514350">
              <a:lnSpc>
                <a:spcPct val="150000"/>
              </a:lnSpc>
              <a:spcAft>
                <a:spcPts val="600"/>
              </a:spcAft>
              <a:buFont typeface="+mj-lt"/>
              <a:buAutoNum type="arabicPeriod"/>
            </a:pPr>
            <a:r>
              <a:rPr lang="en-US" dirty="0" smtClean="0"/>
              <a:t>This percent rank </a:t>
            </a:r>
            <a:r>
              <a:rPr lang="en-US" b="1" dirty="0" smtClean="0"/>
              <a:t>translates to “Effective”</a:t>
            </a: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Percent Ranks and Ratings</a:t>
            </a:r>
            <a:endParaRPr lang="en-US" dirty="0"/>
          </a:p>
        </p:txBody>
      </p:sp>
      <p:sp>
        <p:nvSpPr>
          <p:cNvPr id="3" name="Content Placeholder 2"/>
          <p:cNvSpPr>
            <a:spLocks noGrp="1"/>
          </p:cNvSpPr>
          <p:nvPr>
            <p:ph idx="1"/>
          </p:nvPr>
        </p:nvSpPr>
        <p:spPr>
          <a:xfrm>
            <a:off x="228600" y="1600200"/>
            <a:ext cx="8610600" cy="4953000"/>
          </a:xfrm>
        </p:spPr>
        <p:txBody>
          <a:bodyPr>
            <a:normAutofit/>
          </a:bodyPr>
          <a:lstStyle/>
          <a:p>
            <a:pPr>
              <a:spcAft>
                <a:spcPts val="600"/>
              </a:spcAft>
            </a:pPr>
            <a:r>
              <a:rPr lang="en-US" dirty="0" smtClean="0"/>
              <a:t>State generates a percent rank for each teacher, school, district</a:t>
            </a:r>
          </a:p>
          <a:p>
            <a:pPr marL="625475" lvl="1" indent="-225425" eaLnBrk="0" fontAlgn="base" hangingPunct="0">
              <a:spcBef>
                <a:spcPct val="0"/>
              </a:spcBef>
              <a:spcAft>
                <a:spcPts val="600"/>
              </a:spcAft>
            </a:pPr>
            <a:r>
              <a:rPr lang="en-US" b="1" i="1" dirty="0" smtClean="0">
                <a:cs typeface="Arial" pitchFamily="34" charset="0"/>
              </a:rPr>
              <a:t>Reading </a:t>
            </a:r>
            <a:r>
              <a:rPr lang="en-US" dirty="0" smtClean="0">
                <a:cs typeface="Arial" pitchFamily="34" charset="0"/>
              </a:rPr>
              <a:t>score is ranked among all </a:t>
            </a:r>
            <a:r>
              <a:rPr lang="en-US" b="1" i="1" dirty="0" smtClean="0">
                <a:cs typeface="Arial" pitchFamily="34" charset="0"/>
              </a:rPr>
              <a:t>Reading</a:t>
            </a:r>
            <a:r>
              <a:rPr lang="en-US" dirty="0" smtClean="0">
                <a:cs typeface="Arial" pitchFamily="34" charset="0"/>
              </a:rPr>
              <a:t> scores in the state (Grades 4-10)</a:t>
            </a:r>
          </a:p>
          <a:p>
            <a:pPr marL="625475" lvl="1" indent="-225425" eaLnBrk="0" fontAlgn="base" hangingPunct="0">
              <a:spcBef>
                <a:spcPct val="0"/>
              </a:spcBef>
              <a:spcAft>
                <a:spcPts val="600"/>
              </a:spcAft>
            </a:pPr>
            <a:r>
              <a:rPr lang="en-US" b="1" i="1" dirty="0" smtClean="0">
                <a:cs typeface="Arial" pitchFamily="34" charset="0"/>
              </a:rPr>
              <a:t>Math</a:t>
            </a:r>
            <a:r>
              <a:rPr lang="en-US" dirty="0" smtClean="0">
                <a:cs typeface="Arial" pitchFamily="34" charset="0"/>
              </a:rPr>
              <a:t> score is ranked among all </a:t>
            </a:r>
            <a:r>
              <a:rPr lang="en-US" b="1" i="1" dirty="0" smtClean="0">
                <a:cs typeface="Arial" pitchFamily="34" charset="0"/>
              </a:rPr>
              <a:t>Math </a:t>
            </a:r>
            <a:r>
              <a:rPr lang="en-US" dirty="0" smtClean="0">
                <a:cs typeface="Arial" pitchFamily="34" charset="0"/>
              </a:rPr>
              <a:t>scores in the state (Grades 4-8, No Algebra)</a:t>
            </a:r>
          </a:p>
          <a:p>
            <a:pPr marL="625475" lvl="1" indent="-225425" eaLnBrk="0" fontAlgn="base" hangingPunct="0">
              <a:spcBef>
                <a:spcPct val="0"/>
              </a:spcBef>
              <a:spcAft>
                <a:spcPts val="600"/>
              </a:spcAft>
            </a:pPr>
            <a:r>
              <a:rPr lang="en-US" dirty="0" smtClean="0">
                <a:cs typeface="Arial" pitchFamily="34" charset="0"/>
              </a:rPr>
              <a:t> </a:t>
            </a:r>
            <a:r>
              <a:rPr lang="en-US" b="1" i="1" dirty="0" smtClean="0">
                <a:cs typeface="Arial" pitchFamily="34" charset="0"/>
              </a:rPr>
              <a:t>Reading + Math</a:t>
            </a:r>
            <a:r>
              <a:rPr lang="en-US" dirty="0" smtClean="0">
                <a:cs typeface="Arial" pitchFamily="34" charset="0"/>
              </a:rPr>
              <a:t> score is ranked among </a:t>
            </a:r>
            <a:r>
              <a:rPr lang="en-US" b="1" i="1" dirty="0" smtClean="0">
                <a:cs typeface="Arial" pitchFamily="34" charset="0"/>
              </a:rPr>
              <a:t>Reading + Math</a:t>
            </a:r>
            <a:r>
              <a:rPr lang="en-US" dirty="0" smtClean="0">
                <a:cs typeface="Arial" pitchFamily="34" charset="0"/>
              </a:rPr>
              <a:t> scores in the state</a:t>
            </a:r>
          </a:p>
          <a:p>
            <a:pPr marL="225425" indent="-225425" eaLnBrk="0" fontAlgn="base" hangingPunct="0">
              <a:spcBef>
                <a:spcPct val="0"/>
              </a:spcBef>
              <a:spcAft>
                <a:spcPts val="600"/>
              </a:spcAft>
            </a:pPr>
            <a:r>
              <a:rPr lang="en-US" dirty="0" smtClean="0">
                <a:cs typeface="Arial" pitchFamily="34" charset="0"/>
              </a:rPr>
              <a:t>Percent ranks are placed on the District Student Growth Rating Scale</a:t>
            </a:r>
            <a:endParaRPr lang="en-US"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fontScale="90000"/>
          </a:bodyPr>
          <a:lstStyle/>
          <a:p>
            <a:r>
              <a:rPr lang="en-US" b="1" dirty="0" smtClean="0"/>
              <a:t>District Evaluation System</a:t>
            </a:r>
            <a:br>
              <a:rPr lang="en-US" b="1" dirty="0" smtClean="0"/>
            </a:br>
            <a:r>
              <a:rPr lang="en-US" sz="4000" b="1" dirty="0" smtClean="0"/>
              <a:t>Implementation Plan</a:t>
            </a:r>
            <a:endParaRPr lang="en-US" b="1" dirty="0"/>
          </a:p>
        </p:txBody>
      </p:sp>
      <p:sp>
        <p:nvSpPr>
          <p:cNvPr id="3" name="Content Placeholder 2"/>
          <p:cNvSpPr>
            <a:spLocks noGrp="1"/>
          </p:cNvSpPr>
          <p:nvPr>
            <p:ph idx="1"/>
          </p:nvPr>
        </p:nvSpPr>
        <p:spPr>
          <a:xfrm>
            <a:off x="457200" y="1447800"/>
            <a:ext cx="8229600" cy="5105400"/>
          </a:xfrm>
        </p:spPr>
        <p:txBody>
          <a:bodyPr>
            <a:normAutofit fontScale="92500" lnSpcReduction="20000"/>
          </a:bodyPr>
          <a:lstStyle/>
          <a:p>
            <a:pPr>
              <a:spcAft>
                <a:spcPts val="600"/>
              </a:spcAft>
            </a:pPr>
            <a:r>
              <a:rPr lang="en-US" b="1" dirty="0" smtClean="0"/>
              <a:t>Teachers</a:t>
            </a:r>
          </a:p>
          <a:p>
            <a:pPr lvl="1">
              <a:spcAft>
                <a:spcPts val="600"/>
              </a:spcAft>
            </a:pPr>
            <a:r>
              <a:rPr lang="en-US" dirty="0" smtClean="0"/>
              <a:t>FCAT Teachers use teacher VAM score for students of grade/subjects taught</a:t>
            </a:r>
          </a:p>
          <a:p>
            <a:pPr lvl="1">
              <a:spcAft>
                <a:spcPts val="600"/>
              </a:spcAft>
            </a:pPr>
            <a:r>
              <a:rPr lang="en-US" dirty="0" smtClean="0"/>
              <a:t>Non-FCAT Teachers use combined reading/math school  score</a:t>
            </a:r>
          </a:p>
          <a:p>
            <a:pPr lvl="1">
              <a:spcAft>
                <a:spcPts val="600"/>
              </a:spcAft>
            </a:pPr>
            <a:r>
              <a:rPr lang="en-US" dirty="0" smtClean="0"/>
              <a:t>Teacher assigned to 2 schools, use weighted average of 2 schools combined reading/math scores</a:t>
            </a:r>
          </a:p>
          <a:p>
            <a:pPr lvl="1">
              <a:spcAft>
                <a:spcPts val="600"/>
              </a:spcAft>
            </a:pPr>
            <a:r>
              <a:rPr lang="en-US" dirty="0" smtClean="0"/>
              <a:t>Teacher assigned to more than 2 schools, use District reading/math score combined</a:t>
            </a:r>
          </a:p>
          <a:p>
            <a:pPr>
              <a:spcAft>
                <a:spcPts val="600"/>
              </a:spcAft>
            </a:pPr>
            <a:r>
              <a:rPr lang="en-US" b="1" dirty="0" smtClean="0"/>
              <a:t>Administrators</a:t>
            </a:r>
          </a:p>
          <a:p>
            <a:pPr lvl="1">
              <a:spcAft>
                <a:spcPts val="600"/>
              </a:spcAft>
            </a:pPr>
            <a:r>
              <a:rPr lang="en-US" dirty="0" smtClean="0"/>
              <a:t>Principals &amp; Assistant Principals use combined reading/math school score</a:t>
            </a:r>
          </a:p>
          <a:p>
            <a:pPr lvl="1">
              <a:spcAft>
                <a:spcPts val="600"/>
              </a:spcAft>
            </a:pPr>
            <a:endParaRPr lang="en-US" dirty="0" smtClean="0"/>
          </a:p>
          <a:p>
            <a:pPr lvl="1">
              <a:spcAft>
                <a:spcPts val="600"/>
              </a:spcAft>
            </a:pPr>
            <a:endParaRPr lang="en-US"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custDataLst>
              <p:tags r:id="rId2"/>
            </p:custDataLst>
          </p:nvPr>
        </p:nvSpPr>
        <p:spPr>
          <a:xfrm>
            <a:off x="3657600" y="2743200"/>
            <a:ext cx="3657600" cy="28194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indent="-342900" algn="ctr" fontAlgn="auto">
              <a:spcBef>
                <a:spcPct val="20000"/>
              </a:spcBef>
              <a:spcAft>
                <a:spcPts val="0"/>
              </a:spcAft>
              <a:buFont typeface="Arial" pitchFamily="34" charset="0"/>
              <a:buNone/>
              <a:defRPr/>
            </a:pPr>
            <a:r>
              <a:rPr lang="en-US" sz="2800" b="1" dirty="0" smtClean="0">
                <a:solidFill>
                  <a:schemeClr val="bg1"/>
                </a:solidFill>
              </a:rPr>
              <a:t>2012 Weights</a:t>
            </a:r>
            <a:endParaRPr lang="en-US" sz="2800" b="1" dirty="0">
              <a:solidFill>
                <a:schemeClr val="bg1"/>
              </a:solidFill>
            </a:endParaRPr>
          </a:p>
          <a:p>
            <a:pPr marL="342900" indent="-342900" algn="ctr" fontAlgn="auto">
              <a:spcBef>
                <a:spcPct val="20000"/>
              </a:spcBef>
              <a:spcAft>
                <a:spcPts val="0"/>
              </a:spcAft>
              <a:buFont typeface="Arial" pitchFamily="34" charset="0"/>
              <a:buNone/>
              <a:defRPr/>
            </a:pPr>
            <a:r>
              <a:rPr lang="en-US" sz="2800" b="1" dirty="0" smtClean="0">
                <a:solidFill>
                  <a:schemeClr val="tx1"/>
                </a:solidFill>
              </a:rPr>
              <a:t>Teacher </a:t>
            </a:r>
          </a:p>
          <a:p>
            <a:pPr marL="342900" indent="-342900" algn="ctr" fontAlgn="auto">
              <a:spcBef>
                <a:spcPct val="20000"/>
              </a:spcBef>
              <a:spcAft>
                <a:spcPts val="0"/>
              </a:spcAft>
              <a:buFont typeface="Arial" pitchFamily="34" charset="0"/>
              <a:buNone/>
              <a:defRPr/>
            </a:pPr>
            <a:r>
              <a:rPr lang="en-US" sz="2800" dirty="0" smtClean="0">
                <a:solidFill>
                  <a:schemeClr val="bg1"/>
                </a:solidFill>
              </a:rPr>
              <a:t>IP </a:t>
            </a:r>
            <a:r>
              <a:rPr lang="en-US" sz="2800" dirty="0">
                <a:solidFill>
                  <a:schemeClr val="bg1"/>
                </a:solidFill>
              </a:rPr>
              <a:t>= 60</a:t>
            </a:r>
            <a:r>
              <a:rPr lang="en-US" sz="2800" dirty="0" smtClean="0">
                <a:solidFill>
                  <a:schemeClr val="bg1"/>
                </a:solidFill>
              </a:rPr>
              <a:t>%/SLG </a:t>
            </a:r>
            <a:r>
              <a:rPr lang="en-US" sz="2800" dirty="0">
                <a:solidFill>
                  <a:schemeClr val="bg1"/>
                </a:solidFill>
              </a:rPr>
              <a:t>= 40</a:t>
            </a:r>
            <a:r>
              <a:rPr lang="en-US" sz="2800" dirty="0" smtClean="0">
                <a:solidFill>
                  <a:schemeClr val="bg1"/>
                </a:solidFill>
              </a:rPr>
              <a:t>%</a:t>
            </a:r>
          </a:p>
          <a:p>
            <a:pPr marL="342900" indent="-342900" algn="ctr" fontAlgn="auto">
              <a:spcBef>
                <a:spcPct val="20000"/>
              </a:spcBef>
              <a:spcAft>
                <a:spcPts val="0"/>
              </a:spcAft>
              <a:buFont typeface="Arial" pitchFamily="34" charset="0"/>
              <a:buNone/>
              <a:defRPr/>
            </a:pPr>
            <a:r>
              <a:rPr lang="en-US" sz="2800" b="1" dirty="0" smtClean="0">
                <a:solidFill>
                  <a:schemeClr val="tx1"/>
                </a:solidFill>
              </a:rPr>
              <a:t>Administrator</a:t>
            </a:r>
          </a:p>
          <a:p>
            <a:pPr marL="342900" indent="-342900" algn="ctr">
              <a:spcBef>
                <a:spcPct val="20000"/>
              </a:spcBef>
              <a:defRPr/>
            </a:pPr>
            <a:r>
              <a:rPr lang="en-US" sz="2800" dirty="0" smtClean="0">
                <a:solidFill>
                  <a:schemeClr val="bg1"/>
                </a:solidFill>
              </a:rPr>
              <a:t>IP = 50%/SLG = 50%</a:t>
            </a:r>
          </a:p>
          <a:p>
            <a:pPr marL="342900" indent="-342900" algn="ctr" fontAlgn="auto">
              <a:spcBef>
                <a:spcPct val="20000"/>
              </a:spcBef>
              <a:spcAft>
                <a:spcPts val="0"/>
              </a:spcAft>
              <a:buFont typeface="Arial" pitchFamily="34" charset="0"/>
              <a:buNone/>
              <a:defRPr/>
            </a:pPr>
            <a:endParaRPr lang="en-US" sz="2800" b="1" dirty="0" smtClean="0">
              <a:solidFill>
                <a:schemeClr val="bg1"/>
              </a:solidFill>
            </a:endParaRPr>
          </a:p>
          <a:p>
            <a:pPr marL="342900" indent="-342900" algn="ctr" fontAlgn="auto">
              <a:spcBef>
                <a:spcPct val="20000"/>
              </a:spcBef>
              <a:spcAft>
                <a:spcPts val="0"/>
              </a:spcAft>
              <a:buFont typeface="Arial" pitchFamily="34" charset="0"/>
              <a:buNone/>
              <a:defRPr/>
            </a:pPr>
            <a:endParaRPr lang="en-US" sz="2800" b="1" dirty="0">
              <a:solidFill>
                <a:schemeClr val="bg1"/>
              </a:solidFill>
            </a:endParaRPr>
          </a:p>
          <a:p>
            <a:pPr marL="342900" indent="-342900" algn="ctr" fontAlgn="auto">
              <a:spcBef>
                <a:spcPct val="20000"/>
              </a:spcBef>
              <a:spcAft>
                <a:spcPts val="0"/>
              </a:spcAft>
              <a:buFont typeface="Arial" pitchFamily="34" charset="0"/>
              <a:buNone/>
              <a:tabLst>
                <a:tab pos="1765300" algn="l"/>
              </a:tabLst>
              <a:defRPr/>
            </a:pPr>
            <a:endParaRPr lang="en-US" b="1" dirty="0">
              <a:solidFill>
                <a:schemeClr val="bg1"/>
              </a:solidFill>
            </a:endParaRPr>
          </a:p>
          <a:p>
            <a:pPr marL="342900" indent="-342900" algn="ctr" fontAlgn="auto">
              <a:spcBef>
                <a:spcPct val="20000"/>
              </a:spcBef>
              <a:spcAft>
                <a:spcPts val="0"/>
              </a:spcAft>
              <a:buFont typeface="Arial" pitchFamily="34" charset="0"/>
              <a:buNone/>
              <a:tabLst>
                <a:tab pos="1765300" algn="l"/>
              </a:tabLst>
              <a:defRPr/>
            </a:pPr>
            <a:endParaRPr lang="en-US" b="1" dirty="0">
              <a:solidFill>
                <a:schemeClr val="bg1"/>
              </a:solidFill>
            </a:endParaRPr>
          </a:p>
        </p:txBody>
      </p:sp>
      <p:sp>
        <p:nvSpPr>
          <p:cNvPr id="16" name="Bent-Up Arrow 15"/>
          <p:cNvSpPr/>
          <p:nvPr>
            <p:custDataLst>
              <p:tags r:id="rId3"/>
            </p:custDataLst>
          </p:nvPr>
        </p:nvSpPr>
        <p:spPr>
          <a:xfrm>
            <a:off x="3429000" y="5562600"/>
            <a:ext cx="2057400" cy="1097280"/>
          </a:xfrm>
          <a:prstGeom prst="bentUp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3" name="Content Placeholder 2"/>
          <p:cNvSpPr>
            <a:spLocks noGrp="1"/>
          </p:cNvSpPr>
          <p:nvPr>
            <p:ph sz="quarter" idx="1"/>
            <p:custDataLst>
              <p:tags r:id="rId4"/>
            </p:custDataLst>
          </p:nvPr>
        </p:nvSpPr>
        <p:spPr>
          <a:xfrm>
            <a:off x="228600" y="1584960"/>
            <a:ext cx="3124200" cy="2377440"/>
          </a:xfrm>
        </p:spPr>
        <p:style>
          <a:lnRef idx="0">
            <a:schemeClr val="accent2"/>
          </a:lnRef>
          <a:fillRef idx="3">
            <a:schemeClr val="accent2"/>
          </a:fillRef>
          <a:effectRef idx="3">
            <a:schemeClr val="accent2"/>
          </a:effectRef>
          <a:fontRef idx="minor">
            <a:schemeClr val="lt1"/>
          </a:fontRef>
        </p:style>
        <p:txBody>
          <a:bodyPr>
            <a:normAutofit/>
          </a:bodyPr>
          <a:lstStyle/>
          <a:p>
            <a:pPr algn="ctr">
              <a:buFont typeface="Arial" charset="0"/>
              <a:buNone/>
              <a:defRPr/>
            </a:pPr>
            <a:r>
              <a:rPr lang="en-US" sz="2800" b="1" dirty="0" smtClean="0">
                <a:solidFill>
                  <a:schemeClr val="bg1"/>
                </a:solidFill>
              </a:rPr>
              <a:t>Instructional</a:t>
            </a:r>
          </a:p>
          <a:p>
            <a:pPr algn="ctr">
              <a:buFont typeface="Arial" charset="0"/>
              <a:buNone/>
              <a:defRPr/>
            </a:pPr>
            <a:r>
              <a:rPr lang="en-US" sz="2800" b="1" dirty="0" smtClean="0">
                <a:solidFill>
                  <a:schemeClr val="bg1"/>
                </a:solidFill>
              </a:rPr>
              <a:t>Practice (IP)</a:t>
            </a:r>
          </a:p>
          <a:p>
            <a:pPr>
              <a:buFont typeface="Arial" charset="0"/>
              <a:buNone/>
              <a:tabLst>
                <a:tab pos="1765300" algn="l"/>
              </a:tabLst>
              <a:defRPr/>
            </a:pPr>
            <a:r>
              <a:rPr lang="en-US" sz="1800" b="1" dirty="0" smtClean="0">
                <a:solidFill>
                  <a:schemeClr val="bg1"/>
                </a:solidFill>
              </a:rPr>
              <a:t>(4)</a:t>
            </a:r>
            <a:r>
              <a:rPr lang="en-US" sz="1600" dirty="0" smtClean="0">
                <a:solidFill>
                  <a:schemeClr val="bg1"/>
                </a:solidFill>
              </a:rPr>
              <a:t> </a:t>
            </a:r>
            <a:r>
              <a:rPr lang="en-US" sz="1600" b="1" dirty="0" smtClean="0">
                <a:solidFill>
                  <a:schemeClr val="bg1"/>
                </a:solidFill>
              </a:rPr>
              <a:t>Highly Effective</a:t>
            </a:r>
          </a:p>
          <a:p>
            <a:pPr>
              <a:buFont typeface="Arial" charset="0"/>
              <a:buNone/>
              <a:tabLst>
                <a:tab pos="1765300" algn="l"/>
              </a:tabLst>
              <a:defRPr/>
            </a:pPr>
            <a:r>
              <a:rPr lang="en-US" sz="1800" b="1" dirty="0" smtClean="0">
                <a:solidFill>
                  <a:schemeClr val="bg1"/>
                </a:solidFill>
              </a:rPr>
              <a:t>(3)</a:t>
            </a:r>
            <a:r>
              <a:rPr lang="en-US" sz="1600" b="1" dirty="0" smtClean="0">
                <a:solidFill>
                  <a:schemeClr val="bg1"/>
                </a:solidFill>
              </a:rPr>
              <a:t> Effective</a:t>
            </a:r>
          </a:p>
          <a:p>
            <a:pPr>
              <a:buFont typeface="Arial" charset="0"/>
              <a:buNone/>
              <a:tabLst>
                <a:tab pos="1765300" algn="l"/>
              </a:tabLst>
              <a:defRPr/>
            </a:pPr>
            <a:r>
              <a:rPr lang="en-US" sz="1800" b="1" dirty="0" smtClean="0">
                <a:solidFill>
                  <a:schemeClr val="bg1"/>
                </a:solidFill>
              </a:rPr>
              <a:t>(2) </a:t>
            </a:r>
            <a:r>
              <a:rPr lang="en-US" sz="1600" b="1" dirty="0" smtClean="0">
                <a:solidFill>
                  <a:schemeClr val="bg1"/>
                </a:solidFill>
              </a:rPr>
              <a:t>Needs Improvement</a:t>
            </a:r>
          </a:p>
          <a:p>
            <a:pPr>
              <a:buFont typeface="Arial" charset="0"/>
              <a:buNone/>
              <a:tabLst>
                <a:tab pos="1765300" algn="l"/>
              </a:tabLst>
              <a:defRPr/>
            </a:pPr>
            <a:r>
              <a:rPr lang="en-US" sz="1800" b="1" dirty="0" smtClean="0">
                <a:solidFill>
                  <a:schemeClr val="bg1"/>
                </a:solidFill>
              </a:rPr>
              <a:t>(1) </a:t>
            </a:r>
            <a:r>
              <a:rPr lang="en-US" sz="1600" b="1" dirty="0" smtClean="0">
                <a:solidFill>
                  <a:schemeClr val="bg1"/>
                </a:solidFill>
              </a:rPr>
              <a:t>Unsatisfactory</a:t>
            </a:r>
          </a:p>
        </p:txBody>
      </p:sp>
      <p:sp>
        <p:nvSpPr>
          <p:cNvPr id="4" name="Rectangle 3"/>
          <p:cNvSpPr/>
          <p:nvPr>
            <p:custDataLst>
              <p:tags r:id="rId5"/>
            </p:custDataLst>
          </p:nvPr>
        </p:nvSpPr>
        <p:spPr>
          <a:xfrm>
            <a:off x="228600" y="4480560"/>
            <a:ext cx="3200400" cy="2185214"/>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marL="342900" indent="-342900" algn="ctr">
              <a:spcBef>
                <a:spcPct val="20000"/>
              </a:spcBef>
              <a:defRPr/>
            </a:pPr>
            <a:r>
              <a:rPr lang="en-US" sz="2800" b="1" dirty="0">
                <a:solidFill>
                  <a:schemeClr val="bg1"/>
                </a:solidFill>
              </a:rPr>
              <a:t>Student Learning Growth (SLG)</a:t>
            </a:r>
          </a:p>
          <a:p>
            <a:pPr>
              <a:tabLst>
                <a:tab pos="1765300" algn="l"/>
              </a:tabLst>
              <a:defRPr/>
            </a:pPr>
            <a:r>
              <a:rPr lang="en-US" sz="2000" b="1" dirty="0">
                <a:solidFill>
                  <a:schemeClr val="bg1"/>
                </a:solidFill>
              </a:rPr>
              <a:t>(4)</a:t>
            </a:r>
            <a:r>
              <a:rPr lang="en-US" dirty="0">
                <a:solidFill>
                  <a:schemeClr val="bg1"/>
                </a:solidFill>
              </a:rPr>
              <a:t> </a:t>
            </a:r>
            <a:r>
              <a:rPr lang="en-US" b="1" dirty="0">
                <a:solidFill>
                  <a:schemeClr val="bg1"/>
                </a:solidFill>
              </a:rPr>
              <a:t>Highly Effective</a:t>
            </a:r>
          </a:p>
          <a:p>
            <a:pPr>
              <a:tabLst>
                <a:tab pos="1765300" algn="l"/>
              </a:tabLst>
              <a:defRPr/>
            </a:pPr>
            <a:r>
              <a:rPr lang="en-US" sz="2000" b="1" dirty="0">
                <a:solidFill>
                  <a:schemeClr val="bg1"/>
                </a:solidFill>
              </a:rPr>
              <a:t>(3)</a:t>
            </a:r>
            <a:r>
              <a:rPr lang="en-US" b="1" dirty="0">
                <a:solidFill>
                  <a:schemeClr val="bg1"/>
                </a:solidFill>
              </a:rPr>
              <a:t> Effective</a:t>
            </a:r>
          </a:p>
          <a:p>
            <a:pPr>
              <a:tabLst>
                <a:tab pos="1765300" algn="l"/>
              </a:tabLst>
              <a:defRPr/>
            </a:pPr>
            <a:r>
              <a:rPr lang="en-US" sz="2000" b="1" dirty="0">
                <a:solidFill>
                  <a:schemeClr val="bg1"/>
                </a:solidFill>
              </a:rPr>
              <a:t>(2) </a:t>
            </a:r>
            <a:r>
              <a:rPr lang="en-US" b="1" dirty="0">
                <a:solidFill>
                  <a:schemeClr val="bg1"/>
                </a:solidFill>
              </a:rPr>
              <a:t>Needs Improvement</a:t>
            </a:r>
          </a:p>
          <a:p>
            <a:pPr>
              <a:tabLst>
                <a:tab pos="1765300" algn="l"/>
              </a:tabLst>
              <a:defRPr/>
            </a:pPr>
            <a:r>
              <a:rPr lang="en-US" sz="2000" b="1" dirty="0">
                <a:solidFill>
                  <a:schemeClr val="bg1"/>
                </a:solidFill>
              </a:rPr>
              <a:t>(1) </a:t>
            </a:r>
            <a:r>
              <a:rPr lang="en-US" b="1" dirty="0">
                <a:solidFill>
                  <a:schemeClr val="bg1"/>
                </a:solidFill>
              </a:rPr>
              <a:t>Unsatisfactory</a:t>
            </a:r>
          </a:p>
        </p:txBody>
      </p:sp>
      <p:sp>
        <p:nvSpPr>
          <p:cNvPr id="5" name="Rectangle 4"/>
          <p:cNvSpPr/>
          <p:nvPr>
            <p:custDataLst>
              <p:tags r:id="rId6"/>
            </p:custDataLst>
          </p:nvPr>
        </p:nvSpPr>
        <p:spPr>
          <a:xfrm>
            <a:off x="7924800" y="3124200"/>
            <a:ext cx="1219200" cy="2062103"/>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800" b="1" dirty="0">
                <a:solidFill>
                  <a:schemeClr val="bg1"/>
                </a:solidFill>
              </a:rPr>
              <a:t>Final Rating</a:t>
            </a:r>
          </a:p>
          <a:p>
            <a:pPr algn="ctr">
              <a:defRPr/>
            </a:pPr>
            <a:r>
              <a:rPr lang="en-US" b="1" dirty="0" smtClean="0">
                <a:solidFill>
                  <a:schemeClr val="bg1"/>
                </a:solidFill>
              </a:rPr>
              <a:t>4-HE</a:t>
            </a:r>
            <a:endParaRPr lang="en-US" b="1" dirty="0">
              <a:solidFill>
                <a:schemeClr val="bg1"/>
              </a:solidFill>
            </a:endParaRPr>
          </a:p>
          <a:p>
            <a:pPr algn="ctr">
              <a:defRPr/>
            </a:pPr>
            <a:r>
              <a:rPr lang="en-US" b="1" dirty="0" smtClean="0">
                <a:solidFill>
                  <a:schemeClr val="bg1"/>
                </a:solidFill>
              </a:rPr>
              <a:t>3-Eff</a:t>
            </a:r>
            <a:endParaRPr lang="en-US" b="1" dirty="0">
              <a:solidFill>
                <a:schemeClr val="bg1"/>
              </a:solidFill>
            </a:endParaRPr>
          </a:p>
          <a:p>
            <a:pPr algn="ctr">
              <a:defRPr/>
            </a:pPr>
            <a:r>
              <a:rPr lang="en-US" b="1" dirty="0" smtClean="0">
                <a:solidFill>
                  <a:schemeClr val="bg1"/>
                </a:solidFill>
              </a:rPr>
              <a:t>2-NI</a:t>
            </a:r>
            <a:endParaRPr lang="en-US" b="1" dirty="0">
              <a:solidFill>
                <a:schemeClr val="bg1"/>
              </a:solidFill>
            </a:endParaRPr>
          </a:p>
          <a:p>
            <a:pPr algn="ctr">
              <a:defRPr/>
            </a:pPr>
            <a:r>
              <a:rPr lang="en-US" b="1" dirty="0" smtClean="0">
                <a:solidFill>
                  <a:schemeClr val="bg1"/>
                </a:solidFill>
              </a:rPr>
              <a:t>1-U</a:t>
            </a:r>
            <a:endParaRPr lang="en-US" b="1" dirty="0">
              <a:solidFill>
                <a:schemeClr val="bg1"/>
              </a:solidFill>
            </a:endParaRPr>
          </a:p>
        </p:txBody>
      </p:sp>
      <p:sp>
        <p:nvSpPr>
          <p:cNvPr id="12" name="Equal 11"/>
          <p:cNvSpPr/>
          <p:nvPr/>
        </p:nvSpPr>
        <p:spPr>
          <a:xfrm>
            <a:off x="7315200" y="3962400"/>
            <a:ext cx="609600" cy="392113"/>
          </a:xfrm>
          <a:prstGeom prst="mathEqual">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17" name="Bent-Up Arrow 16"/>
          <p:cNvSpPr/>
          <p:nvPr>
            <p:custDataLst>
              <p:tags r:id="rId7"/>
            </p:custDataLst>
          </p:nvPr>
        </p:nvSpPr>
        <p:spPr>
          <a:xfrm flipV="1">
            <a:off x="3352800" y="1600200"/>
            <a:ext cx="2104698" cy="1097280"/>
          </a:xfrm>
          <a:prstGeom prst="bentUpArrow">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1" name="Rectangle 10"/>
          <p:cNvSpPr/>
          <p:nvPr/>
        </p:nvSpPr>
        <p:spPr>
          <a:xfrm>
            <a:off x="228600" y="4419600"/>
            <a:ext cx="3276600" cy="22098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70" name="Title 1"/>
          <p:cNvSpPr>
            <a:spLocks noGrp="1"/>
          </p:cNvSpPr>
          <p:nvPr>
            <p:ph type="title"/>
          </p:nvPr>
        </p:nvSpPr>
        <p:spPr>
          <a:xfrm>
            <a:off x="0" y="122238"/>
            <a:ext cx="9144000" cy="1219200"/>
          </a:xfrm>
        </p:spPr>
        <p:txBody>
          <a:bodyPr>
            <a:normAutofit/>
          </a:bodyPr>
          <a:lstStyle/>
          <a:p>
            <a:pPr eaLnBrk="1" hangingPunct="1"/>
            <a:r>
              <a:rPr lang="en-US" sz="3600" b="1" dirty="0" smtClean="0"/>
              <a:t>Established by Student Success Act (SB 736)</a:t>
            </a:r>
            <a:br>
              <a:rPr lang="en-US" sz="3600" b="1" dirty="0" smtClean="0"/>
            </a:br>
            <a:r>
              <a:rPr lang="en-US" sz="3600" b="1" dirty="0" smtClean="0"/>
              <a:t>Teacher Evaluation System</a:t>
            </a: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lide(fromLeft)">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lide(from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grpId="0" nodeType="clickEffect" nodePh="1">
                                  <p:stCondLst>
                                    <p:cond delay="0"/>
                                  </p:stCondLst>
                                  <p:endCondLst>
                                    <p:cond evt="begin" delay="0">
                                      <p:tn val="54"/>
                                    </p:cond>
                                  </p:endCondLst>
                                  <p:childTnLst>
                                    <p:set>
                                      <p:cBhvr>
                                        <p:cTn id="55" dur="1" fill="hold">
                                          <p:stCondLst>
                                            <p:cond delay="0"/>
                                          </p:stCondLst>
                                        </p:cTn>
                                        <p:tgtEl>
                                          <p:spTgt spid="11"/>
                                        </p:tgtEl>
                                        <p:attrNameLst>
                                          <p:attrName>style.visibility</p:attrName>
                                        </p:attrNameLst>
                                      </p:cBhvr>
                                      <p:to>
                                        <p:strVal val="visible"/>
                                      </p:to>
                                    </p:set>
                                    <p:animEffect transition="in" filter="fade">
                                      <p:cBhvr>
                                        <p:cTn id="56" dur="770" decel="100000"/>
                                        <p:tgtEl>
                                          <p:spTgt spid="11"/>
                                        </p:tgtEl>
                                      </p:cBhvr>
                                    </p:animEffect>
                                    <p:animScale>
                                      <p:cBhvr>
                                        <p:cTn id="57" dur="770" decel="100000"/>
                                        <p:tgtEl>
                                          <p:spTgt spid="11"/>
                                        </p:tgtEl>
                                      </p:cBhvr>
                                      <p:from x="10000" y="10000"/>
                                      <p:to x="200000" y="450000"/>
                                    </p:animScale>
                                    <p:animScale>
                                      <p:cBhvr>
                                        <p:cTn id="58" dur="1230" accel="100000" fill="hold">
                                          <p:stCondLst>
                                            <p:cond delay="770"/>
                                          </p:stCondLst>
                                        </p:cTn>
                                        <p:tgtEl>
                                          <p:spTgt spid="11"/>
                                        </p:tgtEl>
                                      </p:cBhvr>
                                      <p:from x="200000" y="450000"/>
                                      <p:to x="100000" y="100000"/>
                                    </p:animScale>
                                    <p:set>
                                      <p:cBhvr>
                                        <p:cTn id="59" dur="770" fill="hold"/>
                                        <p:tgtEl>
                                          <p:spTgt spid="11"/>
                                        </p:tgtEl>
                                        <p:attrNameLst>
                                          <p:attrName>ppt_x</p:attrName>
                                        </p:attrNameLst>
                                      </p:cBhvr>
                                      <p:to>
                                        <p:strVal val="(0.5)"/>
                                      </p:to>
                                    </p:set>
                                    <p:anim from="(0.5)" to="(#ppt_x)" calcmode="lin" valueType="num">
                                      <p:cBhvr>
                                        <p:cTn id="60" dur="1230" accel="100000" fill="hold">
                                          <p:stCondLst>
                                            <p:cond delay="770"/>
                                          </p:stCondLst>
                                        </p:cTn>
                                        <p:tgtEl>
                                          <p:spTgt spid="11"/>
                                        </p:tgtEl>
                                        <p:attrNameLst>
                                          <p:attrName>ppt_x</p:attrName>
                                        </p:attrNameLst>
                                      </p:cBhvr>
                                    </p:anim>
                                    <p:set>
                                      <p:cBhvr>
                                        <p:cTn id="61" dur="770" fill="hold"/>
                                        <p:tgtEl>
                                          <p:spTgt spid="11"/>
                                        </p:tgtEl>
                                        <p:attrNameLst>
                                          <p:attrName>ppt_y</p:attrName>
                                        </p:attrNameLst>
                                      </p:cBhvr>
                                      <p:to>
                                        <p:strVal val="(#ppt_y+0.4)"/>
                                      </p:to>
                                    </p:set>
                                    <p:anim from="(#ppt_y+0.4)" to="(#ppt_y)" calcmode="lin" valueType="num">
                                      <p:cBhvr>
                                        <p:cTn id="62"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3" grpId="0" build="p" animBg="1"/>
      <p:bldP spid="4" grpId="0" animBg="1"/>
      <p:bldP spid="5" grpId="0" animBg="1"/>
      <p:bldP spid="12" grpId="0" animBg="1"/>
      <p:bldP spid="17"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custDataLst>
              <p:tags r:id="rId2"/>
            </p:custDataLst>
          </p:nvPr>
        </p:nvGraphicFramePr>
        <p:xfrm>
          <a:off x="1524000" y="1213987"/>
          <a:ext cx="5724143" cy="4165733"/>
        </p:xfrm>
        <a:graphic>
          <a:graphicData uri="http://schemas.openxmlformats.org/drawingml/2006/table">
            <a:tbl>
              <a:tblPr/>
              <a:tblGrid>
                <a:gridCol w="903813"/>
                <a:gridCol w="696387"/>
                <a:gridCol w="1004905"/>
                <a:gridCol w="850646"/>
                <a:gridCol w="1134196"/>
                <a:gridCol w="1134196"/>
              </a:tblGrid>
              <a:tr h="680968">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gridSpan="5">
                  <a:txBody>
                    <a:bodyPr/>
                    <a:lstStyle/>
                    <a:p>
                      <a:pPr algn="ctr" fontAlgn="b"/>
                      <a:r>
                        <a:rPr lang="en-US" sz="2800" b="1" i="0" u="none" strike="noStrike" dirty="0" smtClean="0">
                          <a:solidFill>
                            <a:srgbClr val="000000"/>
                          </a:solidFill>
                          <a:latin typeface="Calibri"/>
                        </a:rPr>
                        <a:t>Student</a:t>
                      </a:r>
                      <a:r>
                        <a:rPr lang="en-US" sz="2800" b="1" i="0" u="none" strike="noStrike" baseline="0" dirty="0" smtClean="0">
                          <a:solidFill>
                            <a:srgbClr val="000000"/>
                          </a:solidFill>
                          <a:latin typeface="Calibri"/>
                        </a:rPr>
                        <a:t> Learning Growth </a:t>
                      </a:r>
                    </a:p>
                    <a:p>
                      <a:pPr algn="ctr" fontAlgn="b"/>
                      <a:r>
                        <a:rPr lang="en-US" sz="2800" b="1" i="0" u="none" strike="noStrike" dirty="0" smtClean="0">
                          <a:solidFill>
                            <a:srgbClr val="000000"/>
                          </a:solidFill>
                          <a:latin typeface="Calibri"/>
                        </a:rPr>
                        <a:t>(40</a:t>
                      </a:r>
                      <a:r>
                        <a:rPr lang="en-US" sz="2800" b="1" i="0" u="none" strike="noStrike" dirty="0">
                          <a:solidFill>
                            <a:srgbClr val="000000"/>
                          </a:solidFill>
                          <a:latin typeface="Calibri"/>
                        </a:rPr>
                        <a:t>%)</a:t>
                      </a:r>
                    </a:p>
                  </a:txBody>
                  <a:tcPr marL="9525" marR="9525" marT="9525" marB="0" anchor="b">
                    <a:lnL>
                      <a:noFill/>
                    </a:lnL>
                    <a:lnR>
                      <a:noFill/>
                    </a:lnR>
                    <a:lnT>
                      <a:noFill/>
                    </a:lnT>
                    <a:lnB>
                      <a:noFill/>
                    </a:lnB>
                  </a:tcPr>
                </a:tc>
                <a:tc hMerge="1">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510800">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800" b="1"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2800" b="1" i="0" u="none" strike="noStrike" dirty="0">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n-US" sz="2800" b="1" i="0" u="none" strike="noStrike" dirty="0">
                          <a:solidFill>
                            <a:srgbClr val="000000"/>
                          </a:solidFill>
                          <a:latin typeface="Calibri"/>
                        </a:rPr>
                        <a:t>3</a:t>
                      </a:r>
                    </a:p>
                  </a:txBody>
                  <a:tcPr marL="9525" marR="9525" marT="9525" marB="0" anchor="b">
                    <a:lnL>
                      <a:noFill/>
                    </a:lnL>
                    <a:lnR>
                      <a:noFill/>
                    </a:lnR>
                    <a:lnT>
                      <a:noFill/>
                    </a:lnT>
                    <a:lnB>
                      <a:noFill/>
                    </a:lnB>
                  </a:tcPr>
                </a:tc>
                <a:tc>
                  <a:txBody>
                    <a:bodyPr/>
                    <a:lstStyle/>
                    <a:p>
                      <a:pPr algn="ctr" fontAlgn="b"/>
                      <a:r>
                        <a:rPr lang="en-US" sz="2800" b="1" i="0" u="none" strike="noStrike" dirty="0">
                          <a:solidFill>
                            <a:srgbClr val="000000"/>
                          </a:solidFill>
                          <a:latin typeface="Calibri"/>
                        </a:rPr>
                        <a:t>4</a:t>
                      </a:r>
                    </a:p>
                  </a:txBody>
                  <a:tcPr marL="9525" marR="9525" marT="9525" marB="0" anchor="b">
                    <a:lnL>
                      <a:noFill/>
                    </a:lnL>
                    <a:lnR>
                      <a:noFill/>
                    </a:lnR>
                    <a:lnT>
                      <a:noFill/>
                    </a:lnT>
                    <a:lnB>
                      <a:noFill/>
                    </a:lnB>
                  </a:tcPr>
                </a:tc>
              </a:tr>
              <a:tr h="715016">
                <a:tc rowSpan="4">
                  <a:txBody>
                    <a:bodyPr/>
                    <a:lstStyle/>
                    <a:p>
                      <a:pPr marL="0" algn="ctr" defTabSz="914400" rtl="0" eaLnBrk="1" fontAlgn="b" latinLnBrk="0" hangingPunct="1"/>
                      <a:r>
                        <a:rPr lang="en-US" sz="2800" b="1" i="0" u="none" strike="noStrike" kern="1200" dirty="0" smtClean="0">
                          <a:solidFill>
                            <a:srgbClr val="000000"/>
                          </a:solidFill>
                          <a:latin typeface="Calibri"/>
                          <a:ea typeface="+mn-ea"/>
                          <a:cs typeface="+mn-cs"/>
                        </a:rPr>
                        <a:t>Instructional</a:t>
                      </a:r>
                      <a:r>
                        <a:rPr lang="en-US" sz="2800" b="1" i="0" u="none" strike="noStrike" kern="1200" baseline="0" dirty="0" smtClean="0">
                          <a:solidFill>
                            <a:srgbClr val="000000"/>
                          </a:solidFill>
                          <a:latin typeface="Calibri"/>
                          <a:ea typeface="+mn-ea"/>
                          <a:cs typeface="+mn-cs"/>
                        </a:rPr>
                        <a:t> P</a:t>
                      </a:r>
                      <a:r>
                        <a:rPr lang="en-US" sz="2800" b="1" i="0" u="none" strike="noStrike" kern="1200" dirty="0" smtClean="0">
                          <a:solidFill>
                            <a:srgbClr val="000000"/>
                          </a:solidFill>
                          <a:latin typeface="Calibri"/>
                          <a:ea typeface="+mn-ea"/>
                          <a:cs typeface="+mn-cs"/>
                        </a:rPr>
                        <a:t>ractice  (</a:t>
                      </a:r>
                      <a:r>
                        <a:rPr lang="en-US" sz="2800" b="1" i="0" u="none" strike="noStrike" kern="1200" dirty="0">
                          <a:solidFill>
                            <a:srgbClr val="000000"/>
                          </a:solidFill>
                          <a:latin typeface="Calibri"/>
                          <a:ea typeface="+mn-ea"/>
                          <a:cs typeface="+mn-cs"/>
                        </a:rPr>
                        <a:t>60%)</a:t>
                      </a:r>
                    </a:p>
                  </a:txBody>
                  <a:tcPr marL="9525" marR="9525" marT="9525" marB="0" vert="vert270" anchor="ctr">
                    <a:lnL>
                      <a:noFill/>
                    </a:lnL>
                    <a:lnR>
                      <a:noFill/>
                    </a:lnR>
                    <a:lnT>
                      <a:noFill/>
                    </a:lnT>
                    <a:lnB>
                      <a:noFill/>
                    </a:lnB>
                  </a:tcPr>
                </a:tc>
                <a:tc>
                  <a:txBody>
                    <a:bodyPr/>
                    <a:lstStyle/>
                    <a:p>
                      <a:pPr algn="ctr" fontAlgn="b"/>
                      <a:r>
                        <a:rPr lang="en-US" sz="2800" b="1"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1</a:t>
                      </a:r>
                    </a:p>
                  </a:txBody>
                  <a:tcPr marL="9525" marR="9525" marT="9525" marB="0" anchor="b">
                    <a:lnL>
                      <a:noFill/>
                    </a:lnL>
                    <a:lnR>
                      <a:noFill/>
                    </a:lnR>
                    <a:lnT>
                      <a:noFill/>
                    </a:lnT>
                    <a:lnB>
                      <a:noFill/>
                    </a:lnB>
                    <a:solidFill>
                      <a:srgbClr val="FF0000"/>
                    </a:solidFill>
                  </a:tcPr>
                </a:tc>
                <a:tc>
                  <a:txBody>
                    <a:bodyPr/>
                    <a:lstStyle/>
                    <a:p>
                      <a:pPr algn="ctr" fontAlgn="b"/>
                      <a:r>
                        <a:rPr lang="en-US" sz="2800" b="0" i="0" u="none" strike="noStrike" dirty="0">
                          <a:solidFill>
                            <a:srgbClr val="000000"/>
                          </a:solidFill>
                          <a:latin typeface="Calibri"/>
                        </a:rPr>
                        <a:t>1.4</a:t>
                      </a:r>
                    </a:p>
                  </a:txBody>
                  <a:tcPr marL="9525" marR="9525" marT="9525" marB="0" anchor="b">
                    <a:lnL>
                      <a:noFill/>
                    </a:lnL>
                    <a:lnR>
                      <a:noFill/>
                    </a:lnR>
                    <a:lnT>
                      <a:noFill/>
                    </a:lnT>
                    <a:lnB>
                      <a:noFill/>
                    </a:lnB>
                    <a:solidFill>
                      <a:srgbClr val="FFFF00"/>
                    </a:solidFill>
                  </a:tcPr>
                </a:tc>
                <a:tc>
                  <a:txBody>
                    <a:bodyPr/>
                    <a:lstStyle/>
                    <a:p>
                      <a:pPr algn="ctr" fontAlgn="b"/>
                      <a:r>
                        <a:rPr lang="en-US" sz="2800" b="0" i="0" u="none" strike="noStrike" dirty="0">
                          <a:solidFill>
                            <a:srgbClr val="000000"/>
                          </a:solidFill>
                          <a:latin typeface="Calibri"/>
                        </a:rPr>
                        <a:t>1.8</a:t>
                      </a:r>
                    </a:p>
                  </a:txBody>
                  <a:tcPr marL="9525" marR="9525" marT="9525" marB="0" anchor="b">
                    <a:lnL>
                      <a:noFill/>
                    </a:lnL>
                    <a:lnR>
                      <a:noFill/>
                    </a:lnR>
                    <a:lnT>
                      <a:noFill/>
                    </a:lnT>
                    <a:lnB>
                      <a:noFill/>
                    </a:lnB>
                    <a:solidFill>
                      <a:srgbClr val="FFFF00"/>
                    </a:solidFill>
                  </a:tcPr>
                </a:tc>
                <a:tc>
                  <a:txBody>
                    <a:bodyPr/>
                    <a:lstStyle/>
                    <a:p>
                      <a:pPr algn="ctr" fontAlgn="b"/>
                      <a:r>
                        <a:rPr lang="en-US" sz="2800" b="0" i="0" u="none" strike="noStrike" dirty="0">
                          <a:solidFill>
                            <a:srgbClr val="000000"/>
                          </a:solidFill>
                          <a:latin typeface="Calibri"/>
                        </a:rPr>
                        <a:t>2.2</a:t>
                      </a:r>
                    </a:p>
                  </a:txBody>
                  <a:tcPr marL="9525" marR="9525" marT="9525" marB="0" anchor="b">
                    <a:lnL>
                      <a:noFill/>
                    </a:lnL>
                    <a:lnR>
                      <a:noFill/>
                    </a:lnR>
                    <a:lnT>
                      <a:noFill/>
                    </a:lnT>
                    <a:lnB>
                      <a:noFill/>
                    </a:lnB>
                    <a:solidFill>
                      <a:srgbClr val="92D050"/>
                    </a:solidFill>
                  </a:tcPr>
                </a:tc>
              </a:tr>
              <a:tr h="680968">
                <a:tc vMerge="1">
                  <a:txBody>
                    <a:bodyPr/>
                    <a:lstStyle/>
                    <a:p>
                      <a:endParaRPr lang="en-US"/>
                    </a:p>
                  </a:txBody>
                  <a:tcPr/>
                </a:tc>
                <a:tc>
                  <a:txBody>
                    <a:bodyPr/>
                    <a:lstStyle/>
                    <a:p>
                      <a:pPr algn="ctr" fontAlgn="b"/>
                      <a:r>
                        <a:rPr lang="en-US" sz="2800" b="1" i="0" u="none" strike="noStrike" dirty="0">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1.6</a:t>
                      </a:r>
                    </a:p>
                  </a:txBody>
                  <a:tcPr marL="9525" marR="9525" marT="9525" marB="0" anchor="b">
                    <a:lnL>
                      <a:noFill/>
                    </a:lnL>
                    <a:lnR>
                      <a:noFill/>
                    </a:lnR>
                    <a:lnT>
                      <a:noFill/>
                    </a:lnT>
                    <a:lnB>
                      <a:noFill/>
                    </a:lnB>
                    <a:solidFill>
                      <a:srgbClr val="FFFF00"/>
                    </a:solidFill>
                  </a:tcPr>
                </a:tc>
                <a:tc>
                  <a:txBody>
                    <a:bodyPr/>
                    <a:lstStyle/>
                    <a:p>
                      <a:pPr algn="ctr" fontAlgn="b"/>
                      <a:r>
                        <a:rPr lang="en-US" sz="2800" b="0" i="0" u="none" strike="noStrike" dirty="0">
                          <a:solidFill>
                            <a:srgbClr val="000000"/>
                          </a:solidFill>
                          <a:latin typeface="Calibri"/>
                        </a:rPr>
                        <a:t>2</a:t>
                      </a:r>
                    </a:p>
                  </a:txBody>
                  <a:tcPr marL="9525" marR="9525" marT="9525" marB="0" anchor="b">
                    <a:lnL>
                      <a:noFill/>
                    </a:lnL>
                    <a:lnR>
                      <a:noFill/>
                    </a:lnR>
                    <a:lnT>
                      <a:noFill/>
                    </a:lnT>
                    <a:lnB>
                      <a:noFill/>
                    </a:lnB>
                    <a:solidFill>
                      <a:srgbClr val="FFFF00"/>
                    </a:solidFill>
                  </a:tcPr>
                </a:tc>
                <a:tc>
                  <a:txBody>
                    <a:bodyPr/>
                    <a:lstStyle/>
                    <a:p>
                      <a:pPr algn="ctr" fontAlgn="b"/>
                      <a:r>
                        <a:rPr lang="en-US" sz="2800" b="0" i="0" u="none" strike="noStrike" dirty="0">
                          <a:solidFill>
                            <a:srgbClr val="000000"/>
                          </a:solidFill>
                          <a:latin typeface="Calibri"/>
                        </a:rPr>
                        <a:t>2.4</a:t>
                      </a:r>
                    </a:p>
                  </a:txBody>
                  <a:tcPr marL="9525" marR="9525" marT="9525" marB="0" anchor="b">
                    <a:lnL>
                      <a:noFill/>
                    </a:lnL>
                    <a:lnR>
                      <a:noFill/>
                    </a:lnR>
                    <a:lnT>
                      <a:noFill/>
                    </a:lnT>
                    <a:lnB>
                      <a:noFill/>
                    </a:lnB>
                    <a:solidFill>
                      <a:srgbClr val="92D050"/>
                    </a:solidFill>
                  </a:tcPr>
                </a:tc>
                <a:tc>
                  <a:txBody>
                    <a:bodyPr/>
                    <a:lstStyle/>
                    <a:p>
                      <a:pPr algn="ctr" fontAlgn="b"/>
                      <a:r>
                        <a:rPr lang="en-US" sz="2800" b="0" i="0" u="none" strike="noStrike" dirty="0">
                          <a:solidFill>
                            <a:srgbClr val="000000"/>
                          </a:solidFill>
                          <a:latin typeface="Calibri"/>
                        </a:rPr>
                        <a:t>2.8</a:t>
                      </a:r>
                    </a:p>
                  </a:txBody>
                  <a:tcPr marL="9525" marR="9525" marT="9525" marB="0" anchor="b">
                    <a:lnL>
                      <a:noFill/>
                    </a:lnL>
                    <a:lnR>
                      <a:noFill/>
                    </a:lnR>
                    <a:lnT>
                      <a:noFill/>
                    </a:lnT>
                    <a:lnB>
                      <a:noFill/>
                    </a:lnB>
                    <a:solidFill>
                      <a:srgbClr val="92D050"/>
                    </a:solidFill>
                  </a:tcPr>
                </a:tc>
              </a:tr>
              <a:tr h="680968">
                <a:tc vMerge="1">
                  <a:txBody>
                    <a:bodyPr/>
                    <a:lstStyle/>
                    <a:p>
                      <a:endParaRPr lang="en-US"/>
                    </a:p>
                  </a:txBody>
                  <a:tcPr/>
                </a:tc>
                <a:tc>
                  <a:txBody>
                    <a:bodyPr/>
                    <a:lstStyle/>
                    <a:p>
                      <a:pPr algn="ctr" fontAlgn="b"/>
                      <a:r>
                        <a:rPr lang="en-US" sz="2800" b="1" i="0" u="none" strike="noStrike" dirty="0">
                          <a:solidFill>
                            <a:srgbClr val="000000"/>
                          </a:solidFill>
                          <a:latin typeface="Calibri"/>
                        </a:rPr>
                        <a:t>3</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2.2</a:t>
                      </a:r>
                    </a:p>
                  </a:txBody>
                  <a:tcPr marL="9525" marR="9525" marT="9525" marB="0" anchor="b">
                    <a:lnL>
                      <a:noFill/>
                    </a:lnL>
                    <a:lnR>
                      <a:noFill/>
                    </a:lnR>
                    <a:lnT>
                      <a:noFill/>
                    </a:lnT>
                    <a:lnB>
                      <a:noFill/>
                    </a:lnB>
                    <a:solidFill>
                      <a:srgbClr val="92D050"/>
                    </a:solidFill>
                  </a:tcPr>
                </a:tc>
                <a:tc>
                  <a:txBody>
                    <a:bodyPr/>
                    <a:lstStyle/>
                    <a:p>
                      <a:pPr algn="ctr" fontAlgn="b"/>
                      <a:r>
                        <a:rPr lang="en-US" sz="2800" b="0" i="0" u="none" strike="noStrike" dirty="0">
                          <a:solidFill>
                            <a:srgbClr val="000000"/>
                          </a:solidFill>
                          <a:latin typeface="Calibri"/>
                        </a:rPr>
                        <a:t>2.6</a:t>
                      </a:r>
                    </a:p>
                  </a:txBody>
                  <a:tcPr marL="9525" marR="9525" marT="9525" marB="0" anchor="b">
                    <a:lnL>
                      <a:noFill/>
                    </a:lnL>
                    <a:lnR>
                      <a:noFill/>
                    </a:lnR>
                    <a:lnT>
                      <a:noFill/>
                    </a:lnT>
                    <a:lnB>
                      <a:noFill/>
                    </a:lnB>
                    <a:solidFill>
                      <a:srgbClr val="92D050"/>
                    </a:solidFill>
                  </a:tcPr>
                </a:tc>
                <a:tc>
                  <a:txBody>
                    <a:bodyPr/>
                    <a:lstStyle/>
                    <a:p>
                      <a:pPr algn="ctr" fontAlgn="b"/>
                      <a:r>
                        <a:rPr lang="en-US" sz="2800" b="0" i="0" u="none" strike="noStrike" dirty="0">
                          <a:solidFill>
                            <a:srgbClr val="000000"/>
                          </a:solidFill>
                          <a:latin typeface="Calibri"/>
                        </a:rPr>
                        <a:t>3</a:t>
                      </a:r>
                    </a:p>
                  </a:txBody>
                  <a:tcPr marL="9525" marR="9525" marT="9525" marB="0" anchor="b">
                    <a:lnL>
                      <a:noFill/>
                    </a:lnL>
                    <a:lnR>
                      <a:noFill/>
                    </a:lnR>
                    <a:lnT>
                      <a:noFill/>
                    </a:lnT>
                    <a:lnB>
                      <a:noFill/>
                    </a:lnB>
                    <a:solidFill>
                      <a:srgbClr val="92D050"/>
                    </a:solidFill>
                  </a:tcPr>
                </a:tc>
                <a:tc>
                  <a:txBody>
                    <a:bodyPr/>
                    <a:lstStyle/>
                    <a:p>
                      <a:pPr algn="ctr" fontAlgn="b"/>
                      <a:r>
                        <a:rPr lang="en-US" sz="2800" b="0" i="0" u="none" strike="noStrike" dirty="0">
                          <a:solidFill>
                            <a:srgbClr val="000000"/>
                          </a:solidFill>
                          <a:latin typeface="Calibri"/>
                        </a:rPr>
                        <a:t>3.4</a:t>
                      </a:r>
                    </a:p>
                  </a:txBody>
                  <a:tcPr marL="9525" marR="9525" marT="9525" marB="0" anchor="b">
                    <a:lnL>
                      <a:noFill/>
                    </a:lnL>
                    <a:lnR>
                      <a:noFill/>
                    </a:lnR>
                    <a:lnT>
                      <a:noFill/>
                    </a:lnT>
                    <a:lnB>
                      <a:noFill/>
                    </a:lnB>
                    <a:solidFill>
                      <a:srgbClr val="00B0F0"/>
                    </a:solidFill>
                  </a:tcPr>
                </a:tc>
              </a:tr>
              <a:tr h="715016">
                <a:tc vMerge="1">
                  <a:txBody>
                    <a:bodyPr/>
                    <a:lstStyle/>
                    <a:p>
                      <a:endParaRPr lang="en-US"/>
                    </a:p>
                  </a:txBody>
                  <a:tcPr/>
                </a:tc>
                <a:tc>
                  <a:txBody>
                    <a:bodyPr/>
                    <a:lstStyle/>
                    <a:p>
                      <a:pPr algn="ctr" fontAlgn="b"/>
                      <a:r>
                        <a:rPr lang="en-US" sz="2800" b="1" i="0" u="none" strike="noStrike" dirty="0">
                          <a:solidFill>
                            <a:srgbClr val="000000"/>
                          </a:solidFill>
                          <a:latin typeface="Calibri"/>
                        </a:rPr>
                        <a:t>4</a:t>
                      </a:r>
                    </a:p>
                  </a:txBody>
                  <a:tcPr marL="9525" marR="9525" marT="9525" marB="0" anchor="b">
                    <a:lnL>
                      <a:noFill/>
                    </a:lnL>
                    <a:lnR>
                      <a:noFill/>
                    </a:lnR>
                    <a:lnT>
                      <a:noFill/>
                    </a:lnT>
                    <a:lnB>
                      <a:noFill/>
                    </a:lnB>
                  </a:tcPr>
                </a:tc>
                <a:tc>
                  <a:txBody>
                    <a:bodyPr/>
                    <a:lstStyle/>
                    <a:p>
                      <a:pPr algn="ctr" fontAlgn="b"/>
                      <a:r>
                        <a:rPr lang="en-US" sz="2800" b="0" i="0" u="none" strike="noStrike" dirty="0">
                          <a:solidFill>
                            <a:srgbClr val="000000"/>
                          </a:solidFill>
                          <a:latin typeface="Calibri"/>
                        </a:rPr>
                        <a:t>2.8</a:t>
                      </a:r>
                    </a:p>
                  </a:txBody>
                  <a:tcPr marL="9525" marR="9525" marT="9525" marB="0" anchor="b">
                    <a:lnL>
                      <a:noFill/>
                    </a:lnL>
                    <a:lnR>
                      <a:noFill/>
                    </a:lnR>
                    <a:lnT>
                      <a:noFill/>
                    </a:lnT>
                    <a:lnB>
                      <a:noFill/>
                    </a:lnB>
                    <a:solidFill>
                      <a:srgbClr val="92D050"/>
                    </a:solidFill>
                  </a:tcPr>
                </a:tc>
                <a:tc>
                  <a:txBody>
                    <a:bodyPr/>
                    <a:lstStyle/>
                    <a:p>
                      <a:pPr algn="ctr" fontAlgn="b"/>
                      <a:r>
                        <a:rPr lang="en-US" sz="2800" b="0" i="0" u="none" strike="noStrike" dirty="0">
                          <a:solidFill>
                            <a:srgbClr val="000000"/>
                          </a:solidFill>
                          <a:latin typeface="Calibri"/>
                        </a:rPr>
                        <a:t>3.2</a:t>
                      </a:r>
                    </a:p>
                  </a:txBody>
                  <a:tcPr marL="9525" marR="9525" marT="9525" marB="0" anchor="b">
                    <a:lnL>
                      <a:noFill/>
                    </a:lnL>
                    <a:lnR>
                      <a:noFill/>
                    </a:lnR>
                    <a:lnT>
                      <a:noFill/>
                    </a:lnT>
                    <a:lnB>
                      <a:noFill/>
                    </a:lnB>
                    <a:solidFill>
                      <a:srgbClr val="00B0F0"/>
                    </a:solidFill>
                  </a:tcPr>
                </a:tc>
                <a:tc>
                  <a:txBody>
                    <a:bodyPr/>
                    <a:lstStyle/>
                    <a:p>
                      <a:pPr algn="ctr" fontAlgn="b"/>
                      <a:r>
                        <a:rPr lang="en-US" sz="2800" b="0" i="0" u="none" strike="noStrike" dirty="0">
                          <a:solidFill>
                            <a:srgbClr val="000000"/>
                          </a:solidFill>
                          <a:latin typeface="Calibri"/>
                        </a:rPr>
                        <a:t>3.6</a:t>
                      </a:r>
                    </a:p>
                  </a:txBody>
                  <a:tcPr marL="9525" marR="9525" marT="9525" marB="0" anchor="b">
                    <a:lnL>
                      <a:noFill/>
                    </a:lnL>
                    <a:lnR>
                      <a:noFill/>
                    </a:lnR>
                    <a:lnT>
                      <a:noFill/>
                    </a:lnT>
                    <a:lnB>
                      <a:noFill/>
                    </a:lnB>
                    <a:solidFill>
                      <a:srgbClr val="00B0F0"/>
                    </a:solidFill>
                  </a:tcPr>
                </a:tc>
                <a:tc>
                  <a:txBody>
                    <a:bodyPr/>
                    <a:lstStyle/>
                    <a:p>
                      <a:pPr algn="ctr" fontAlgn="b"/>
                      <a:r>
                        <a:rPr lang="en-US" sz="2800" b="0" i="0" u="none" strike="noStrike" dirty="0">
                          <a:solidFill>
                            <a:srgbClr val="000000"/>
                          </a:solidFill>
                          <a:latin typeface="Calibri"/>
                        </a:rPr>
                        <a:t>4</a:t>
                      </a:r>
                    </a:p>
                  </a:txBody>
                  <a:tcPr marL="9525" marR="9525" marT="9525" marB="0" anchor="b">
                    <a:lnL>
                      <a:noFill/>
                    </a:lnL>
                    <a:lnR>
                      <a:noFill/>
                    </a:lnR>
                    <a:lnT>
                      <a:noFill/>
                    </a:lnT>
                    <a:lnB>
                      <a:noFill/>
                    </a:lnB>
                    <a:solidFill>
                      <a:srgbClr val="00B0F0"/>
                    </a:solidFill>
                  </a:tcPr>
                </a:tc>
              </a:tr>
            </a:tbl>
          </a:graphicData>
        </a:graphic>
      </p:graphicFrame>
      <p:sp>
        <p:nvSpPr>
          <p:cNvPr id="4" name="Title 1"/>
          <p:cNvSpPr>
            <a:spLocks noGrp="1"/>
          </p:cNvSpPr>
          <p:nvPr>
            <p:ph type="title"/>
          </p:nvPr>
        </p:nvSpPr>
        <p:spPr>
          <a:xfrm>
            <a:off x="0" y="0"/>
            <a:ext cx="9144000" cy="1066800"/>
          </a:xfrm>
        </p:spPr>
        <p:txBody>
          <a:bodyPr>
            <a:noAutofit/>
          </a:bodyPr>
          <a:lstStyle/>
          <a:p>
            <a:r>
              <a:rPr lang="en-US" sz="3600" b="1" dirty="0" smtClean="0"/>
              <a:t>Final </a:t>
            </a:r>
            <a:r>
              <a:rPr lang="en-US" sz="3600" b="1" dirty="0" smtClean="0">
                <a:solidFill>
                  <a:srgbClr val="FF0000"/>
                </a:solidFill>
              </a:rPr>
              <a:t>Teacher</a:t>
            </a:r>
            <a:r>
              <a:rPr lang="en-US" sz="3600" b="1" dirty="0" smtClean="0"/>
              <a:t> Evaluation Rating</a:t>
            </a:r>
            <a:endParaRPr lang="en-US" sz="2800" b="1" dirty="0"/>
          </a:p>
        </p:txBody>
      </p:sp>
      <p:graphicFrame>
        <p:nvGraphicFramePr>
          <p:cNvPr id="10" name="Table 9"/>
          <p:cNvGraphicFramePr>
            <a:graphicFrameLocks noGrp="1"/>
          </p:cNvGraphicFramePr>
          <p:nvPr>
            <p:custDataLst>
              <p:tags r:id="rId3"/>
            </p:custDataLst>
          </p:nvPr>
        </p:nvGraphicFramePr>
        <p:xfrm>
          <a:off x="1219200" y="5716905"/>
          <a:ext cx="7315200" cy="1125855"/>
        </p:xfrm>
        <a:graphic>
          <a:graphicData uri="http://schemas.openxmlformats.org/drawingml/2006/table">
            <a:tbl>
              <a:tblPr/>
              <a:tblGrid>
                <a:gridCol w="1567543"/>
                <a:gridCol w="1567543"/>
                <a:gridCol w="2090057"/>
                <a:gridCol w="2090057"/>
              </a:tblGrid>
              <a:tr h="190500">
                <a:tc gridSpan="4">
                  <a:txBody>
                    <a:bodyPr/>
                    <a:lstStyle/>
                    <a:p>
                      <a:pPr algn="ctr" fontAlgn="b"/>
                      <a:r>
                        <a:rPr lang="en-US" sz="2400" b="1" i="0" u="none" strike="noStrike" dirty="0" smtClean="0">
                          <a:solidFill>
                            <a:srgbClr val="000000"/>
                          </a:solidFill>
                          <a:latin typeface="Calibri"/>
                        </a:rPr>
                        <a:t>WEIGHTED-AVERAGE</a:t>
                      </a:r>
                      <a:endParaRPr lang="en-US" sz="20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2400" b="1" i="0" u="none" strike="noStrike" dirty="0">
                          <a:solidFill>
                            <a:srgbClr val="000000"/>
                          </a:solidFill>
                          <a:latin typeface="Calibri"/>
                        </a:rPr>
                        <a:t>HE</a:t>
                      </a:r>
                    </a:p>
                  </a:txBody>
                  <a:tcPr marL="9525" marR="9525" marT="9525" marB="0" anchor="b">
                    <a:lnL>
                      <a:noFill/>
                    </a:lnL>
                    <a:lnR>
                      <a:noFill/>
                    </a:lnR>
                    <a:lnT>
                      <a:noFill/>
                    </a:lnT>
                    <a:lnB>
                      <a:noFill/>
                    </a:lnB>
                    <a:solidFill>
                      <a:srgbClr val="00B0F0"/>
                    </a:solidFill>
                  </a:tcPr>
                </a:tc>
                <a:tc>
                  <a:txBody>
                    <a:bodyPr/>
                    <a:lstStyle/>
                    <a:p>
                      <a:pPr algn="ctr" fontAlgn="b"/>
                      <a:r>
                        <a:rPr lang="en-US" sz="2400" b="1" i="0" u="none" strike="noStrike" dirty="0">
                          <a:solidFill>
                            <a:srgbClr val="000000"/>
                          </a:solidFill>
                          <a:latin typeface="Calibri"/>
                        </a:rPr>
                        <a:t>Eff</a:t>
                      </a:r>
                    </a:p>
                  </a:txBody>
                  <a:tcPr marL="9525" marR="9525" marT="9525" marB="0" anchor="b">
                    <a:lnL>
                      <a:noFill/>
                    </a:lnL>
                    <a:lnR>
                      <a:noFill/>
                    </a:lnR>
                    <a:lnT>
                      <a:noFill/>
                    </a:lnT>
                    <a:lnB>
                      <a:noFill/>
                    </a:lnB>
                    <a:solidFill>
                      <a:srgbClr val="92D050"/>
                    </a:solidFill>
                  </a:tcPr>
                </a:tc>
                <a:tc>
                  <a:txBody>
                    <a:bodyPr/>
                    <a:lstStyle/>
                    <a:p>
                      <a:pPr algn="ctr" fontAlgn="b"/>
                      <a:r>
                        <a:rPr lang="en-US" sz="2400" b="1" i="0" u="none" strike="noStrike" dirty="0">
                          <a:solidFill>
                            <a:srgbClr val="000000"/>
                          </a:solidFill>
                          <a:latin typeface="Calibri"/>
                        </a:rPr>
                        <a:t>NI</a:t>
                      </a:r>
                    </a:p>
                  </a:txBody>
                  <a:tcPr marL="9525" marR="9525" marT="9525" marB="0" anchor="b">
                    <a:lnL>
                      <a:noFill/>
                    </a:lnL>
                    <a:lnR>
                      <a:noFill/>
                    </a:lnR>
                    <a:lnT>
                      <a:noFill/>
                    </a:lnT>
                    <a:lnB>
                      <a:noFill/>
                    </a:lnB>
                    <a:solidFill>
                      <a:srgbClr val="FFFF00"/>
                    </a:solidFill>
                  </a:tcPr>
                </a:tc>
                <a:tc>
                  <a:txBody>
                    <a:bodyPr/>
                    <a:lstStyle/>
                    <a:p>
                      <a:pPr algn="ctr" fontAlgn="b"/>
                      <a:r>
                        <a:rPr lang="en-US" sz="2400" b="1" i="0" u="none" strike="noStrike" dirty="0" smtClean="0">
                          <a:solidFill>
                            <a:srgbClr val="000000"/>
                          </a:solidFill>
                          <a:latin typeface="Calibri"/>
                        </a:rPr>
                        <a:t>U</a:t>
                      </a:r>
                      <a:endParaRPr lang="en-US" sz="2400" b="1" i="0" u="none" strike="noStrike" dirty="0">
                        <a:solidFill>
                          <a:srgbClr val="000000"/>
                        </a:solidFill>
                        <a:latin typeface="Calibri"/>
                      </a:endParaRPr>
                    </a:p>
                  </a:txBody>
                  <a:tcPr marL="9525" marR="9525" marT="9525" marB="0" anchor="b">
                    <a:lnL>
                      <a:noFill/>
                    </a:lnL>
                    <a:lnR>
                      <a:noFill/>
                    </a:lnR>
                    <a:lnT>
                      <a:noFill/>
                    </a:lnT>
                    <a:lnB>
                      <a:noFill/>
                    </a:lnB>
                    <a:solidFill>
                      <a:srgbClr val="FF0000"/>
                    </a:solidFill>
                  </a:tcPr>
                </a:tc>
              </a:tr>
              <a:tr h="190500">
                <a:tc>
                  <a:txBody>
                    <a:bodyPr/>
                    <a:lstStyle/>
                    <a:p>
                      <a:pPr algn="ctr" fontAlgn="b"/>
                      <a:r>
                        <a:rPr lang="en-US" sz="2400" b="0" i="0" u="none" strike="noStrike" dirty="0" smtClean="0">
                          <a:solidFill>
                            <a:srgbClr val="000000"/>
                          </a:solidFill>
                          <a:latin typeface="Calibri"/>
                        </a:rPr>
                        <a:t>3.2 - 4.0</a:t>
                      </a:r>
                      <a:endParaRPr lang="en-US" sz="2400" b="0" i="0" u="none" strike="noStrike" dirty="0">
                        <a:solidFill>
                          <a:srgbClr val="000000"/>
                        </a:solidFill>
                        <a:latin typeface="Calibri"/>
                      </a:endParaRPr>
                    </a:p>
                  </a:txBody>
                  <a:tcPr marL="9525" marR="9525" marT="9525" marB="0" anchor="b">
                    <a:lnL>
                      <a:noFill/>
                    </a:lnL>
                    <a:lnR>
                      <a:noFill/>
                    </a:lnR>
                    <a:lnT>
                      <a:noFill/>
                    </a:lnT>
                    <a:lnB>
                      <a:noFill/>
                    </a:lnB>
                    <a:solidFill>
                      <a:srgbClr val="00B0F0"/>
                    </a:solidFill>
                  </a:tcPr>
                </a:tc>
                <a:tc>
                  <a:txBody>
                    <a:bodyPr/>
                    <a:lstStyle/>
                    <a:p>
                      <a:pPr algn="ctr" fontAlgn="b"/>
                      <a:r>
                        <a:rPr lang="en-US" sz="2400" b="0" i="0" u="none" strike="noStrike" dirty="0" smtClean="0">
                          <a:solidFill>
                            <a:srgbClr val="000000"/>
                          </a:solidFill>
                          <a:latin typeface="Calibri"/>
                        </a:rPr>
                        <a:t>2.1 - 3.1</a:t>
                      </a:r>
                      <a:endParaRPr lang="en-US" sz="2400" b="0" i="0" u="none" strike="noStrike" dirty="0">
                        <a:solidFill>
                          <a:srgbClr val="000000"/>
                        </a:solidFill>
                        <a:latin typeface="Calibri"/>
                      </a:endParaRPr>
                    </a:p>
                  </a:txBody>
                  <a:tcPr marL="9525" marR="9525" marT="9525" marB="0" anchor="b">
                    <a:lnL>
                      <a:noFill/>
                    </a:lnL>
                    <a:lnR>
                      <a:noFill/>
                    </a:lnR>
                    <a:lnT>
                      <a:noFill/>
                    </a:lnT>
                    <a:lnB>
                      <a:noFill/>
                    </a:lnB>
                    <a:solidFill>
                      <a:srgbClr val="92D050"/>
                    </a:solidFill>
                  </a:tcPr>
                </a:tc>
                <a:tc>
                  <a:txBody>
                    <a:bodyPr/>
                    <a:lstStyle/>
                    <a:p>
                      <a:pPr algn="ctr" fontAlgn="b"/>
                      <a:r>
                        <a:rPr lang="en-US" sz="2400" b="0" i="0" u="none" strike="noStrike" dirty="0" smtClean="0">
                          <a:solidFill>
                            <a:srgbClr val="000000"/>
                          </a:solidFill>
                          <a:latin typeface="Calibri"/>
                        </a:rPr>
                        <a:t>1.2 - 2.0</a:t>
                      </a:r>
                      <a:endParaRPr lang="en-US" sz="2400" b="0" i="0" u="none" strike="noStrike" dirty="0">
                        <a:solidFill>
                          <a:srgbClr val="000000"/>
                        </a:solidFill>
                        <a:latin typeface="Calibri"/>
                      </a:endParaRPr>
                    </a:p>
                  </a:txBody>
                  <a:tcPr marL="9525" marR="9525" marT="9525" marB="0" anchor="b">
                    <a:lnL>
                      <a:noFill/>
                    </a:lnL>
                    <a:lnR>
                      <a:noFill/>
                    </a:lnR>
                    <a:lnT>
                      <a:noFill/>
                    </a:lnT>
                    <a:lnB>
                      <a:noFill/>
                    </a:lnB>
                    <a:solidFill>
                      <a:srgbClr val="FFFF00"/>
                    </a:solidFill>
                  </a:tcPr>
                </a:tc>
                <a:tc>
                  <a:txBody>
                    <a:bodyPr/>
                    <a:lstStyle/>
                    <a:p>
                      <a:pPr algn="ctr" fontAlgn="b"/>
                      <a:r>
                        <a:rPr lang="en-US" sz="2400" b="0" i="0" u="none" strike="noStrike" dirty="0" smtClean="0">
                          <a:solidFill>
                            <a:srgbClr val="000000"/>
                          </a:solidFill>
                          <a:latin typeface="Calibri"/>
                        </a:rPr>
                        <a:t>1.0 - 1.1</a:t>
                      </a:r>
                      <a:endParaRPr lang="en-US" sz="2400" b="0" i="0" u="none" strike="noStrike" dirty="0">
                        <a:solidFill>
                          <a:srgbClr val="000000"/>
                        </a:solidFill>
                        <a:latin typeface="Calibri"/>
                      </a:endParaRPr>
                    </a:p>
                  </a:txBody>
                  <a:tcPr marL="9525" marR="9525" marT="9525" marB="0" anchor="b">
                    <a:lnL>
                      <a:noFill/>
                    </a:lnL>
                    <a:lnR>
                      <a:noFill/>
                    </a:lnR>
                    <a:lnT>
                      <a:noFill/>
                    </a:lnT>
                    <a:lnB>
                      <a:noFill/>
                    </a:lnB>
                    <a:solidFill>
                      <a:srgbClr val="FF0000"/>
                    </a:solidFill>
                  </a:tcPr>
                </a:tc>
              </a:tr>
            </a:tbl>
          </a:graphicData>
        </a:graphic>
      </p:graphicFrame>
      <p:sp>
        <p:nvSpPr>
          <p:cNvPr id="5" name="Rectangle 4"/>
          <p:cNvSpPr/>
          <p:nvPr/>
        </p:nvSpPr>
        <p:spPr>
          <a:xfrm>
            <a:off x="3124200" y="2590800"/>
            <a:ext cx="4114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Hold Harmless</a:t>
            </a:r>
            <a:endParaRPr lang="en-US" sz="2800" b="1" dirty="0">
              <a:solidFill>
                <a:schemeClr val="tx1"/>
              </a:solidFill>
            </a:endParaRPr>
          </a:p>
        </p:txBody>
      </p:sp>
      <p:sp>
        <p:nvSpPr>
          <p:cNvPr id="6" name="Rectangle 5"/>
          <p:cNvSpPr/>
          <p:nvPr/>
        </p:nvSpPr>
        <p:spPr>
          <a:xfrm>
            <a:off x="3029604" y="3962400"/>
            <a:ext cx="1905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Hold Harmless</a:t>
            </a:r>
            <a:endParaRPr lang="en-US" sz="2800" b="1" dirty="0">
              <a:solidFill>
                <a:schemeClr val="tx1"/>
              </a:solidFill>
            </a:endParaRPr>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FY2012 Implementation</a:t>
            </a:r>
            <a:endParaRPr lang="en-US" b="1" dirty="0"/>
          </a:p>
        </p:txBody>
      </p:sp>
      <p:sp>
        <p:nvSpPr>
          <p:cNvPr id="3" name="Content Placeholder 2"/>
          <p:cNvSpPr>
            <a:spLocks noGrp="1"/>
          </p:cNvSpPr>
          <p:nvPr>
            <p:ph idx="1"/>
          </p:nvPr>
        </p:nvSpPr>
        <p:spPr>
          <a:xfrm>
            <a:off x="304800" y="1371600"/>
            <a:ext cx="8686800" cy="5181600"/>
          </a:xfrm>
        </p:spPr>
        <p:txBody>
          <a:bodyPr>
            <a:normAutofit/>
          </a:bodyPr>
          <a:lstStyle/>
          <a:p>
            <a:r>
              <a:rPr lang="en-US" dirty="0" smtClean="0"/>
              <a:t>Required by law</a:t>
            </a:r>
          </a:p>
          <a:p>
            <a:r>
              <a:rPr lang="en-US" dirty="0" smtClean="0"/>
              <a:t>First time used in evaluations</a:t>
            </a:r>
          </a:p>
          <a:p>
            <a:r>
              <a:rPr lang="en-US" dirty="0" smtClean="0"/>
              <a:t>Based only on FCAT 2.0 Reading/Math</a:t>
            </a:r>
          </a:p>
          <a:p>
            <a:r>
              <a:rPr lang="en-US" dirty="0" smtClean="0"/>
              <a:t>No Algebra 1 EOC student growth scores</a:t>
            </a:r>
          </a:p>
          <a:p>
            <a:r>
              <a:rPr lang="en-US" b="1" dirty="0" smtClean="0"/>
              <a:t>No teacher or school administrator will receive a student growth rating less than </a:t>
            </a:r>
            <a:r>
              <a:rPr lang="en-US" sz="3900" b="1" i="1" dirty="0" smtClean="0"/>
              <a:t>Effective</a:t>
            </a:r>
            <a:endParaRPr lang="en-US" b="1" i="1" dirty="0" smtClean="0"/>
          </a:p>
          <a:p>
            <a:pPr>
              <a:buNone/>
            </a:pPr>
            <a:endParaRPr lang="en-US" dirty="0"/>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066800"/>
          </a:xfrm>
        </p:spPr>
        <p:txBody>
          <a:bodyPr>
            <a:noAutofit/>
          </a:bodyPr>
          <a:lstStyle/>
          <a:p>
            <a:r>
              <a:rPr lang="en-US" sz="3600" b="1" dirty="0" smtClean="0"/>
              <a:t>Final </a:t>
            </a:r>
            <a:r>
              <a:rPr lang="en-US" sz="3600" b="1" dirty="0" smtClean="0">
                <a:solidFill>
                  <a:srgbClr val="FF0000"/>
                </a:solidFill>
              </a:rPr>
              <a:t>Administrator</a:t>
            </a:r>
            <a:r>
              <a:rPr lang="en-US" sz="3600" b="1" dirty="0" smtClean="0"/>
              <a:t> Evaluation Rating</a:t>
            </a:r>
            <a:endParaRPr lang="en-US" sz="2800" b="1" dirty="0"/>
          </a:p>
        </p:txBody>
      </p:sp>
      <p:graphicFrame>
        <p:nvGraphicFramePr>
          <p:cNvPr id="10" name="Table 9"/>
          <p:cNvGraphicFramePr>
            <a:graphicFrameLocks noGrp="1"/>
          </p:cNvGraphicFramePr>
          <p:nvPr>
            <p:custDataLst>
              <p:tags r:id="rId2"/>
            </p:custDataLst>
          </p:nvPr>
        </p:nvGraphicFramePr>
        <p:xfrm>
          <a:off x="1219200" y="5716905"/>
          <a:ext cx="7315200" cy="1125855"/>
        </p:xfrm>
        <a:graphic>
          <a:graphicData uri="http://schemas.openxmlformats.org/drawingml/2006/table">
            <a:tbl>
              <a:tblPr/>
              <a:tblGrid>
                <a:gridCol w="1567543"/>
                <a:gridCol w="1567543"/>
                <a:gridCol w="2090057"/>
                <a:gridCol w="2090057"/>
              </a:tblGrid>
              <a:tr h="190500">
                <a:tc gridSpan="4">
                  <a:txBody>
                    <a:bodyPr/>
                    <a:lstStyle/>
                    <a:p>
                      <a:pPr algn="ctr" fontAlgn="b"/>
                      <a:r>
                        <a:rPr lang="en-US" sz="2400" b="1" i="0" u="none" strike="noStrike" dirty="0" smtClean="0">
                          <a:solidFill>
                            <a:srgbClr val="000000"/>
                          </a:solidFill>
                          <a:latin typeface="Calibri"/>
                        </a:rPr>
                        <a:t>WEIGHTED-AVERAGE</a:t>
                      </a:r>
                      <a:endParaRPr lang="en-US" sz="20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2400" b="1" i="0" u="none" strike="noStrike" dirty="0">
                          <a:solidFill>
                            <a:srgbClr val="000000"/>
                          </a:solidFill>
                          <a:latin typeface="Calibri"/>
                        </a:rPr>
                        <a:t>HE</a:t>
                      </a:r>
                    </a:p>
                  </a:txBody>
                  <a:tcPr marL="9525" marR="9525" marT="9525" marB="0" anchor="b">
                    <a:lnL>
                      <a:noFill/>
                    </a:lnL>
                    <a:lnR>
                      <a:noFill/>
                    </a:lnR>
                    <a:lnT>
                      <a:noFill/>
                    </a:lnT>
                    <a:lnB>
                      <a:noFill/>
                    </a:lnB>
                    <a:solidFill>
                      <a:srgbClr val="00B0F0"/>
                    </a:solidFill>
                  </a:tcPr>
                </a:tc>
                <a:tc>
                  <a:txBody>
                    <a:bodyPr/>
                    <a:lstStyle/>
                    <a:p>
                      <a:pPr algn="ctr" fontAlgn="b"/>
                      <a:r>
                        <a:rPr lang="en-US" sz="2400" b="1" i="0" u="none" strike="noStrike" dirty="0">
                          <a:solidFill>
                            <a:srgbClr val="000000"/>
                          </a:solidFill>
                          <a:latin typeface="Calibri"/>
                        </a:rPr>
                        <a:t>Eff</a:t>
                      </a:r>
                    </a:p>
                  </a:txBody>
                  <a:tcPr marL="9525" marR="9525" marT="9525" marB="0" anchor="b">
                    <a:lnL>
                      <a:noFill/>
                    </a:lnL>
                    <a:lnR>
                      <a:noFill/>
                    </a:lnR>
                    <a:lnT>
                      <a:noFill/>
                    </a:lnT>
                    <a:lnB>
                      <a:noFill/>
                    </a:lnB>
                    <a:solidFill>
                      <a:srgbClr val="92D050"/>
                    </a:solidFill>
                  </a:tcPr>
                </a:tc>
                <a:tc>
                  <a:txBody>
                    <a:bodyPr/>
                    <a:lstStyle/>
                    <a:p>
                      <a:pPr algn="ctr" fontAlgn="b"/>
                      <a:r>
                        <a:rPr lang="en-US" sz="2400" b="1" i="0" u="none" strike="noStrike" dirty="0">
                          <a:solidFill>
                            <a:srgbClr val="000000"/>
                          </a:solidFill>
                          <a:latin typeface="Calibri"/>
                        </a:rPr>
                        <a:t>NI</a:t>
                      </a:r>
                    </a:p>
                  </a:txBody>
                  <a:tcPr marL="9525" marR="9525" marT="9525" marB="0" anchor="b">
                    <a:lnL>
                      <a:noFill/>
                    </a:lnL>
                    <a:lnR>
                      <a:noFill/>
                    </a:lnR>
                    <a:lnT>
                      <a:noFill/>
                    </a:lnT>
                    <a:lnB>
                      <a:noFill/>
                    </a:lnB>
                    <a:solidFill>
                      <a:srgbClr val="FFFF00"/>
                    </a:solidFill>
                  </a:tcPr>
                </a:tc>
                <a:tc>
                  <a:txBody>
                    <a:bodyPr/>
                    <a:lstStyle/>
                    <a:p>
                      <a:pPr algn="ctr" fontAlgn="b"/>
                      <a:r>
                        <a:rPr lang="en-US" sz="2400" b="1" i="0" u="none" strike="noStrike" dirty="0" smtClean="0">
                          <a:solidFill>
                            <a:srgbClr val="000000"/>
                          </a:solidFill>
                          <a:latin typeface="Calibri"/>
                        </a:rPr>
                        <a:t>U</a:t>
                      </a:r>
                      <a:endParaRPr lang="en-US" sz="2400" b="1" i="0" u="none" strike="noStrike" dirty="0">
                        <a:solidFill>
                          <a:srgbClr val="000000"/>
                        </a:solidFill>
                        <a:latin typeface="Calibri"/>
                      </a:endParaRPr>
                    </a:p>
                  </a:txBody>
                  <a:tcPr marL="9525" marR="9525" marT="9525" marB="0" anchor="b">
                    <a:lnL>
                      <a:noFill/>
                    </a:lnL>
                    <a:lnR>
                      <a:noFill/>
                    </a:lnR>
                    <a:lnT>
                      <a:noFill/>
                    </a:lnT>
                    <a:lnB>
                      <a:noFill/>
                    </a:lnB>
                    <a:solidFill>
                      <a:srgbClr val="FF0000"/>
                    </a:solidFill>
                  </a:tcPr>
                </a:tc>
              </a:tr>
              <a:tr h="190500">
                <a:tc>
                  <a:txBody>
                    <a:bodyPr/>
                    <a:lstStyle/>
                    <a:p>
                      <a:pPr algn="ctr" fontAlgn="b"/>
                      <a:r>
                        <a:rPr lang="en-US" sz="2400" b="0" i="0" u="none" strike="noStrike" dirty="0" smtClean="0">
                          <a:solidFill>
                            <a:srgbClr val="000000"/>
                          </a:solidFill>
                          <a:latin typeface="Calibri"/>
                        </a:rPr>
                        <a:t>3.2 - 4.0</a:t>
                      </a:r>
                      <a:endParaRPr lang="en-US" sz="2400" b="0" i="0" u="none" strike="noStrike" dirty="0">
                        <a:solidFill>
                          <a:srgbClr val="000000"/>
                        </a:solidFill>
                        <a:latin typeface="Calibri"/>
                      </a:endParaRPr>
                    </a:p>
                  </a:txBody>
                  <a:tcPr marL="9525" marR="9525" marT="9525" marB="0" anchor="b">
                    <a:lnL>
                      <a:noFill/>
                    </a:lnL>
                    <a:lnR>
                      <a:noFill/>
                    </a:lnR>
                    <a:lnT>
                      <a:noFill/>
                    </a:lnT>
                    <a:lnB>
                      <a:noFill/>
                    </a:lnB>
                    <a:solidFill>
                      <a:srgbClr val="00B0F0"/>
                    </a:solidFill>
                  </a:tcPr>
                </a:tc>
                <a:tc>
                  <a:txBody>
                    <a:bodyPr/>
                    <a:lstStyle/>
                    <a:p>
                      <a:pPr algn="ctr" fontAlgn="b"/>
                      <a:r>
                        <a:rPr lang="en-US" sz="2400" b="0" i="0" u="none" strike="noStrike" dirty="0" smtClean="0">
                          <a:solidFill>
                            <a:srgbClr val="000000"/>
                          </a:solidFill>
                          <a:latin typeface="Calibri"/>
                        </a:rPr>
                        <a:t>2.1 - 3.1</a:t>
                      </a:r>
                      <a:endParaRPr lang="en-US" sz="2400" b="0" i="0" u="none" strike="noStrike" dirty="0">
                        <a:solidFill>
                          <a:srgbClr val="000000"/>
                        </a:solidFill>
                        <a:latin typeface="Calibri"/>
                      </a:endParaRPr>
                    </a:p>
                  </a:txBody>
                  <a:tcPr marL="9525" marR="9525" marT="9525" marB="0" anchor="b">
                    <a:lnL>
                      <a:noFill/>
                    </a:lnL>
                    <a:lnR>
                      <a:noFill/>
                    </a:lnR>
                    <a:lnT>
                      <a:noFill/>
                    </a:lnT>
                    <a:lnB>
                      <a:noFill/>
                    </a:lnB>
                    <a:solidFill>
                      <a:srgbClr val="92D050"/>
                    </a:solidFill>
                  </a:tcPr>
                </a:tc>
                <a:tc>
                  <a:txBody>
                    <a:bodyPr/>
                    <a:lstStyle/>
                    <a:p>
                      <a:pPr algn="ctr" fontAlgn="b"/>
                      <a:r>
                        <a:rPr lang="en-US" sz="2400" b="0" i="0" u="none" strike="noStrike" dirty="0" smtClean="0">
                          <a:solidFill>
                            <a:srgbClr val="000000"/>
                          </a:solidFill>
                          <a:latin typeface="Calibri"/>
                        </a:rPr>
                        <a:t>1.2 - 2.0</a:t>
                      </a:r>
                      <a:endParaRPr lang="en-US" sz="2400" b="0" i="0" u="none" strike="noStrike" dirty="0">
                        <a:solidFill>
                          <a:srgbClr val="000000"/>
                        </a:solidFill>
                        <a:latin typeface="Calibri"/>
                      </a:endParaRPr>
                    </a:p>
                  </a:txBody>
                  <a:tcPr marL="9525" marR="9525" marT="9525" marB="0" anchor="b">
                    <a:lnL>
                      <a:noFill/>
                    </a:lnL>
                    <a:lnR>
                      <a:noFill/>
                    </a:lnR>
                    <a:lnT>
                      <a:noFill/>
                    </a:lnT>
                    <a:lnB>
                      <a:noFill/>
                    </a:lnB>
                    <a:solidFill>
                      <a:srgbClr val="FFFF00"/>
                    </a:solidFill>
                  </a:tcPr>
                </a:tc>
                <a:tc>
                  <a:txBody>
                    <a:bodyPr/>
                    <a:lstStyle/>
                    <a:p>
                      <a:pPr algn="ctr" fontAlgn="b"/>
                      <a:r>
                        <a:rPr lang="en-US" sz="2400" b="0" i="0" u="none" strike="noStrike" dirty="0" smtClean="0">
                          <a:solidFill>
                            <a:srgbClr val="000000"/>
                          </a:solidFill>
                          <a:latin typeface="Calibri"/>
                        </a:rPr>
                        <a:t>1.0 - 1.1</a:t>
                      </a:r>
                      <a:endParaRPr lang="en-US" sz="2400" b="0" i="0" u="none" strike="noStrike" dirty="0">
                        <a:solidFill>
                          <a:srgbClr val="000000"/>
                        </a:solidFill>
                        <a:latin typeface="Calibri"/>
                      </a:endParaRPr>
                    </a:p>
                  </a:txBody>
                  <a:tcPr marL="9525" marR="9525" marT="9525" marB="0" anchor="b">
                    <a:lnL>
                      <a:noFill/>
                    </a:lnL>
                    <a:lnR>
                      <a:noFill/>
                    </a:lnR>
                    <a:lnT>
                      <a:noFill/>
                    </a:lnT>
                    <a:lnB>
                      <a:noFill/>
                    </a:lnB>
                    <a:solidFill>
                      <a:srgbClr val="FF0000"/>
                    </a:solidFill>
                  </a:tcPr>
                </a:tc>
              </a:tr>
            </a:tbl>
          </a:graphicData>
        </a:graphic>
      </p:graphicFrame>
      <p:graphicFrame>
        <p:nvGraphicFramePr>
          <p:cNvPr id="5" name="Table 4"/>
          <p:cNvGraphicFramePr>
            <a:graphicFrameLocks noGrp="1"/>
          </p:cNvGraphicFramePr>
          <p:nvPr>
            <p:custDataLst>
              <p:tags r:id="rId3"/>
            </p:custDataLst>
          </p:nvPr>
        </p:nvGraphicFramePr>
        <p:xfrm>
          <a:off x="914400" y="1295400"/>
          <a:ext cx="6934200" cy="4114800"/>
        </p:xfrm>
        <a:graphic>
          <a:graphicData uri="http://schemas.openxmlformats.org/drawingml/2006/table">
            <a:tbl>
              <a:tblPr/>
              <a:tblGrid>
                <a:gridCol w="1143000"/>
                <a:gridCol w="486952"/>
                <a:gridCol w="1326062"/>
                <a:gridCol w="1326062"/>
                <a:gridCol w="1326062"/>
                <a:gridCol w="1326062"/>
              </a:tblGrid>
              <a:tr h="669072">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gridSpan="4">
                  <a:txBody>
                    <a:bodyPr/>
                    <a:lstStyle/>
                    <a:p>
                      <a:pPr algn="ctr" fontAlgn="b"/>
                      <a:r>
                        <a:rPr lang="en-US" sz="2800" b="1" i="0" u="none" strike="noStrike" dirty="0" smtClean="0">
                          <a:solidFill>
                            <a:srgbClr val="000000"/>
                          </a:solidFill>
                          <a:latin typeface="Calibri"/>
                        </a:rPr>
                        <a:t>Student Learning Growth (50</a:t>
                      </a:r>
                      <a:r>
                        <a:rPr lang="en-US" sz="2800" b="1" i="0" u="none" strike="noStrike" dirty="0">
                          <a:solidFill>
                            <a:srgbClr val="000000"/>
                          </a:solidFill>
                          <a:latin typeface="Calibri"/>
                        </a:rPr>
                        <a: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702528">
                <a:tc rowSpan="5">
                  <a:txBody>
                    <a:bodyPr/>
                    <a:lstStyle/>
                    <a:p>
                      <a:pPr algn="ctr" fontAlgn="ctr"/>
                      <a:r>
                        <a:rPr lang="en-US" sz="2800" b="1" i="0" u="none" strike="noStrike" dirty="0" smtClean="0">
                          <a:solidFill>
                            <a:srgbClr val="000000"/>
                          </a:solidFill>
                          <a:latin typeface="Calibri"/>
                        </a:rPr>
                        <a:t>Professional Practice (50%)</a:t>
                      </a:r>
                    </a:p>
                    <a:p>
                      <a:pPr algn="ctr" fontAlgn="ctr"/>
                      <a:endParaRPr lang="en-US" sz="2800" b="1" i="0" u="none" strike="noStrike" dirty="0" smtClean="0">
                        <a:solidFill>
                          <a:srgbClr val="000000"/>
                        </a:solidFill>
                        <a:latin typeface="Calibri"/>
                      </a:endParaRPr>
                    </a:p>
                  </a:txBody>
                  <a:tcPr marL="9525" marR="9525" marT="9525" marB="0" vert="vert270" anchor="b">
                    <a:lnL>
                      <a:noFill/>
                    </a:lnL>
                    <a:lnR>
                      <a:noFill/>
                    </a:lnR>
                    <a:lnT>
                      <a:noFill/>
                    </a:lnT>
                    <a:lnB>
                      <a:noFill/>
                    </a:lnB>
                  </a:tcPr>
                </a:tc>
                <a:tc>
                  <a:txBody>
                    <a:bodyPr/>
                    <a:lstStyle/>
                    <a:p>
                      <a:pPr algn="ctr" fontAlgn="b"/>
                      <a:endParaRPr lang="en-US" sz="2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2800" b="1" i="0" u="none" strike="noStrike" dirty="0">
                          <a:solidFill>
                            <a:srgbClr val="000000"/>
                          </a:solidFill>
                          <a:latin typeface="Calibri"/>
                        </a:rPr>
                        <a:t>1</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2</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3</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latin typeface="Calibri"/>
                        </a:rPr>
                        <a:t>4</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r>
              <a:tr h="702528">
                <a:tc vMerge="1">
                  <a:txBody>
                    <a:bodyPr/>
                    <a:lstStyle/>
                    <a:p>
                      <a:pPr algn="ctr" fontAlgn="ctr"/>
                      <a:endParaRPr lang="en-US" sz="2800" b="1" i="0" u="none" strike="noStrike" dirty="0">
                        <a:solidFill>
                          <a:srgbClr val="000000"/>
                        </a:solidFill>
                        <a:latin typeface="Calibri"/>
                      </a:endParaRPr>
                    </a:p>
                  </a:txBody>
                  <a:tcPr marL="9525" marR="9525" marT="9525" marB="0" vert="vert270" anchor="ctr">
                    <a:lnL>
                      <a:noFill/>
                    </a:lnL>
                    <a:lnR>
                      <a:noFill/>
                    </a:lnR>
                    <a:lnT>
                      <a:noFill/>
                    </a:lnT>
                    <a:lnB>
                      <a:noFill/>
                    </a:lnB>
                  </a:tcPr>
                </a:tc>
                <a:tc>
                  <a:txBody>
                    <a:bodyPr/>
                    <a:lstStyle/>
                    <a:p>
                      <a:pPr algn="ctr" fontAlgn="b"/>
                      <a:r>
                        <a:rPr lang="en-US" sz="2800" b="1" i="0" u="none" strike="noStrike" dirty="0">
                          <a:solidFill>
                            <a:srgbClr val="000000"/>
                          </a:solidFill>
                          <a:latin typeface="Calibri"/>
                        </a:rPr>
                        <a:t>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dirty="0">
                          <a:solidFill>
                            <a:srgbClr val="000000"/>
                          </a:solidFill>
                          <a:latin typeface="Calibri"/>
                        </a:rPr>
                        <a:t>1</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n-US" sz="2800" b="0" i="0" u="none" strike="noStrike" dirty="0">
                          <a:solidFill>
                            <a:srgbClr val="000000"/>
                          </a:solidFill>
                          <a:latin typeface="Calibri"/>
                        </a:rPr>
                        <a:t>1.5</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2800" b="0" i="0" u="none" strike="noStrike">
                          <a:solidFill>
                            <a:srgbClr val="000000"/>
                          </a:solidFill>
                          <a:latin typeface="Calibri"/>
                        </a:rPr>
                        <a:t>2</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2800" b="0" i="0" u="none" strike="noStrike" dirty="0">
                          <a:solidFill>
                            <a:srgbClr val="000000"/>
                          </a:solidFill>
                          <a:latin typeface="Calibri"/>
                        </a:rPr>
                        <a:t>2.5</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92D050"/>
                    </a:solidFill>
                  </a:tcPr>
                </a:tc>
              </a:tr>
              <a:tr h="669072">
                <a:tc vMerge="1">
                  <a:txBody>
                    <a:bodyPr/>
                    <a:lstStyle/>
                    <a:p>
                      <a:endParaRPr lang="en-US"/>
                    </a:p>
                  </a:txBody>
                  <a:tcPr/>
                </a:tc>
                <a:tc>
                  <a:txBody>
                    <a:bodyPr/>
                    <a:lstStyle/>
                    <a:p>
                      <a:pPr algn="ctr" fontAlgn="b"/>
                      <a:r>
                        <a:rPr lang="en-US" sz="2800" b="1" i="0" u="none" strike="noStrike" dirty="0">
                          <a:solidFill>
                            <a:srgbClr val="000000"/>
                          </a:solidFill>
                          <a:latin typeface="Calibri"/>
                        </a:rPr>
                        <a:t>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dirty="0">
                          <a:solidFill>
                            <a:srgbClr val="000000"/>
                          </a:solidFill>
                          <a:latin typeface="Calibri"/>
                        </a:rPr>
                        <a:t>1.5</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2800" b="0" i="0" u="none" strike="noStrike" dirty="0">
                          <a:solidFill>
                            <a:srgbClr val="000000"/>
                          </a:solidFill>
                          <a:latin typeface="Calibri"/>
                        </a:rPr>
                        <a:t>2</a:t>
                      </a:r>
                    </a:p>
                  </a:txBody>
                  <a:tcPr marL="9525" marR="9525" marT="9525" marB="0" anchor="b">
                    <a:lnL>
                      <a:noFill/>
                    </a:lnL>
                    <a:lnR>
                      <a:noFill/>
                    </a:lnR>
                    <a:lnT>
                      <a:noFill/>
                    </a:lnT>
                    <a:lnB>
                      <a:noFill/>
                    </a:lnB>
                    <a:solidFill>
                      <a:srgbClr val="FFFF00"/>
                    </a:solidFill>
                  </a:tcPr>
                </a:tc>
                <a:tc>
                  <a:txBody>
                    <a:bodyPr/>
                    <a:lstStyle/>
                    <a:p>
                      <a:pPr algn="ctr" fontAlgn="b"/>
                      <a:r>
                        <a:rPr lang="en-US" sz="2800" b="0" i="0" u="none" strike="noStrike" dirty="0">
                          <a:solidFill>
                            <a:srgbClr val="000000"/>
                          </a:solidFill>
                          <a:latin typeface="Calibri"/>
                        </a:rPr>
                        <a:t>2.5</a:t>
                      </a:r>
                    </a:p>
                  </a:txBody>
                  <a:tcPr marL="9525" marR="9525" marT="9525" marB="0" anchor="b">
                    <a:lnL>
                      <a:noFill/>
                    </a:lnL>
                    <a:lnR>
                      <a:noFill/>
                    </a:lnR>
                    <a:lnT>
                      <a:noFill/>
                    </a:lnT>
                    <a:lnB>
                      <a:noFill/>
                    </a:lnB>
                    <a:solidFill>
                      <a:srgbClr val="92D050"/>
                    </a:solidFill>
                  </a:tcPr>
                </a:tc>
                <a:tc>
                  <a:txBody>
                    <a:bodyPr/>
                    <a:lstStyle/>
                    <a:p>
                      <a:pPr algn="ctr" fontAlgn="b"/>
                      <a:r>
                        <a:rPr lang="en-US" sz="2800" b="0" i="0" u="none" strike="noStrike" dirty="0">
                          <a:solidFill>
                            <a:srgbClr val="000000"/>
                          </a:solidFill>
                          <a:latin typeface="Calibri"/>
                        </a:rPr>
                        <a:t>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rgbClr val="92D050"/>
                    </a:solidFill>
                  </a:tcPr>
                </a:tc>
              </a:tr>
              <a:tr h="669072">
                <a:tc vMerge="1">
                  <a:txBody>
                    <a:bodyPr/>
                    <a:lstStyle/>
                    <a:p>
                      <a:endParaRPr lang="en-US"/>
                    </a:p>
                  </a:txBody>
                  <a:tcPr/>
                </a:tc>
                <a:tc>
                  <a:txBody>
                    <a:bodyPr/>
                    <a:lstStyle/>
                    <a:p>
                      <a:pPr algn="ctr" fontAlgn="b"/>
                      <a:r>
                        <a:rPr lang="en-US" sz="2800" b="1" i="0" u="none" strike="noStrike" dirty="0">
                          <a:solidFill>
                            <a:srgbClr val="000000"/>
                          </a:solidFill>
                          <a:latin typeface="Calibri"/>
                        </a:rPr>
                        <a:t>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dirty="0">
                          <a:solidFill>
                            <a:srgbClr val="000000"/>
                          </a:solidFill>
                          <a:latin typeface="Calibri"/>
                        </a:rPr>
                        <a:t>2</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2800" b="0" i="0" u="none" strike="noStrike">
                          <a:solidFill>
                            <a:srgbClr val="000000"/>
                          </a:solidFill>
                          <a:latin typeface="Calibri"/>
                        </a:rPr>
                        <a:t>2.5</a:t>
                      </a:r>
                    </a:p>
                  </a:txBody>
                  <a:tcPr marL="9525" marR="9525" marT="9525" marB="0" anchor="b">
                    <a:lnL>
                      <a:noFill/>
                    </a:lnL>
                    <a:lnR>
                      <a:noFill/>
                    </a:lnR>
                    <a:lnT>
                      <a:noFill/>
                    </a:lnT>
                    <a:lnB>
                      <a:noFill/>
                    </a:lnB>
                    <a:solidFill>
                      <a:srgbClr val="92D050"/>
                    </a:solidFill>
                  </a:tcPr>
                </a:tc>
                <a:tc>
                  <a:txBody>
                    <a:bodyPr/>
                    <a:lstStyle/>
                    <a:p>
                      <a:pPr algn="ctr" fontAlgn="b"/>
                      <a:r>
                        <a:rPr lang="en-US" sz="2800" b="0" i="0" u="none" strike="noStrike" dirty="0">
                          <a:solidFill>
                            <a:srgbClr val="000000"/>
                          </a:solidFill>
                          <a:latin typeface="Calibri"/>
                        </a:rPr>
                        <a:t>3</a:t>
                      </a:r>
                    </a:p>
                  </a:txBody>
                  <a:tcPr marL="9525" marR="9525" marT="9525" marB="0" anchor="b">
                    <a:lnL>
                      <a:noFill/>
                    </a:lnL>
                    <a:lnR>
                      <a:noFill/>
                    </a:lnR>
                    <a:lnT>
                      <a:noFill/>
                    </a:lnT>
                    <a:lnB>
                      <a:noFill/>
                    </a:lnB>
                    <a:solidFill>
                      <a:srgbClr val="92D050"/>
                    </a:solidFill>
                  </a:tcPr>
                </a:tc>
                <a:tc>
                  <a:txBody>
                    <a:bodyPr/>
                    <a:lstStyle/>
                    <a:p>
                      <a:pPr algn="ctr" fontAlgn="b"/>
                      <a:r>
                        <a:rPr lang="en-US" sz="2800" b="0" i="0" u="none" strike="noStrike" dirty="0">
                          <a:solidFill>
                            <a:srgbClr val="000000"/>
                          </a:solidFill>
                          <a:latin typeface="Calibri"/>
                        </a:rPr>
                        <a:t>3.5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rgbClr val="00B0F0"/>
                    </a:solidFill>
                  </a:tcPr>
                </a:tc>
              </a:tr>
              <a:tr h="702528">
                <a:tc vMerge="1">
                  <a:txBody>
                    <a:bodyPr/>
                    <a:lstStyle/>
                    <a:p>
                      <a:endParaRPr lang="en-US"/>
                    </a:p>
                  </a:txBody>
                  <a:tcPr/>
                </a:tc>
                <a:tc>
                  <a:txBody>
                    <a:bodyPr/>
                    <a:lstStyle/>
                    <a:p>
                      <a:pPr algn="ctr" fontAlgn="b"/>
                      <a:r>
                        <a:rPr lang="en-US" sz="2800" b="1" i="0" u="none" strike="noStrike" dirty="0">
                          <a:solidFill>
                            <a:srgbClr val="000000"/>
                          </a:solidFill>
                          <a:latin typeface="Calibri"/>
                        </a:rPr>
                        <a:t>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dirty="0">
                          <a:solidFill>
                            <a:srgbClr val="000000"/>
                          </a:solidFill>
                          <a:latin typeface="Calibri"/>
                        </a:rPr>
                        <a:t>2.5</a:t>
                      </a:r>
                    </a:p>
                  </a:txBody>
                  <a:tcPr marL="9525" marR="9525" marT="9525"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2800" b="0" i="0" u="none" strike="noStrike">
                          <a:solidFill>
                            <a:srgbClr val="000000"/>
                          </a:solidFill>
                          <a:latin typeface="Calibri"/>
                        </a:rPr>
                        <a:t>3</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2800" b="0" i="0" u="none" strike="noStrike">
                          <a:solidFill>
                            <a:srgbClr val="000000"/>
                          </a:solidFill>
                          <a:latin typeface="Calibri"/>
                        </a:rPr>
                        <a:t>3.5</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2800" b="0" i="0" u="none" strike="noStrike" dirty="0">
                          <a:solidFill>
                            <a:srgbClr val="000000"/>
                          </a:solidFill>
                          <a:latin typeface="Calibri"/>
                        </a:rPr>
                        <a:t>4</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00B0F0"/>
                    </a:solidFill>
                  </a:tcPr>
                </a:tc>
              </a:tr>
            </a:tbl>
          </a:graphicData>
        </a:graphic>
      </p:graphicFrame>
      <p:sp>
        <p:nvSpPr>
          <p:cNvPr id="6" name="Rectangle 5"/>
          <p:cNvSpPr/>
          <p:nvPr/>
        </p:nvSpPr>
        <p:spPr>
          <a:xfrm>
            <a:off x="2498834" y="2667000"/>
            <a:ext cx="26670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33400" y="0"/>
            <a:ext cx="8229600" cy="1143000"/>
          </a:xfrm>
        </p:spPr>
        <p:txBody>
          <a:bodyPr/>
          <a:lstStyle/>
          <a:p>
            <a:r>
              <a:rPr lang="en-US" dirty="0" smtClean="0"/>
              <a:t>Sample School Report</a:t>
            </a:r>
            <a:endParaRPr lang="en-US" dirty="0"/>
          </a:p>
        </p:txBody>
      </p:sp>
      <p:pic>
        <p:nvPicPr>
          <p:cNvPr id="1026" name="Picture 2"/>
          <p:cNvPicPr>
            <a:picLocks noChangeAspect="1" noChangeArrowheads="1"/>
          </p:cNvPicPr>
          <p:nvPr/>
        </p:nvPicPr>
        <p:blipFill>
          <a:blip r:embed="rId4"/>
          <a:srcRect b="3345"/>
          <a:stretch>
            <a:fillRect/>
          </a:stretch>
        </p:blipFill>
        <p:spPr bwMode="auto">
          <a:xfrm>
            <a:off x="0" y="0"/>
            <a:ext cx="8839200" cy="6858000"/>
          </a:xfrm>
          <a:prstGeom prst="rect">
            <a:avLst/>
          </a:prstGeom>
          <a:noFill/>
          <a:ln w="9525">
            <a:noFill/>
            <a:miter lim="800000"/>
            <a:headEnd/>
            <a:tailEnd/>
          </a:ln>
          <a:effectLst/>
        </p:spPr>
      </p:pic>
      <p:sp>
        <p:nvSpPr>
          <p:cNvPr id="7" name="Rectangle 6"/>
          <p:cNvSpPr/>
          <p:nvPr/>
        </p:nvSpPr>
        <p:spPr>
          <a:xfrm>
            <a:off x="304800" y="6172200"/>
            <a:ext cx="84582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362200"/>
            <a:ext cx="84582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72200" y="6096000"/>
            <a:ext cx="914400" cy="762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62200" y="3505200"/>
            <a:ext cx="47244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62800" y="2362200"/>
            <a:ext cx="1600200"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800" y="2362200"/>
            <a:ext cx="68580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9903879">
            <a:off x="6858000" y="5410200"/>
            <a:ext cx="1645387" cy="584775"/>
          </a:xfrm>
          <a:prstGeom prst="rect">
            <a:avLst/>
          </a:prstGeom>
          <a:noFill/>
        </p:spPr>
        <p:txBody>
          <a:bodyPr wrap="none" rtlCol="0">
            <a:spAutoFit/>
          </a:bodyPr>
          <a:lstStyle/>
          <a:p>
            <a:r>
              <a:rPr lang="en-US" sz="3200" b="1" dirty="0" smtClean="0"/>
              <a:t>Effective</a:t>
            </a:r>
            <a:endParaRPr lang="en-US" sz="3200" b="1" dirty="0"/>
          </a:p>
        </p:txBody>
      </p:sp>
      <p:pic>
        <p:nvPicPr>
          <p:cNvPr id="3" name="Picture 2"/>
          <p:cNvPicPr>
            <a:picLocks noChangeAspect="1" noChangeArrowheads="1"/>
          </p:cNvPicPr>
          <p:nvPr>
            <p:custDataLst>
              <p:tags r:id="rId2"/>
            </p:custDataLst>
          </p:nvPr>
        </p:nvPicPr>
        <p:blipFill>
          <a:blip r:embed="rId5"/>
          <a:srcRect/>
          <a:stretch>
            <a:fillRect/>
          </a:stretch>
        </p:blipFill>
        <p:spPr bwMode="auto">
          <a:xfrm rot="21163927">
            <a:off x="2895822" y="2979660"/>
            <a:ext cx="3984048" cy="3870513"/>
          </a:xfrm>
          <a:prstGeom prst="rect">
            <a:avLst/>
          </a:prstGeom>
          <a:noFill/>
          <a:ln w="9525">
            <a:noFill/>
            <a:miter lim="800000"/>
            <a:headEnd/>
            <a:tailEnd/>
          </a:ln>
          <a:effectLst>
            <a:outerShdw blurRad="76200" dir="13500000" sy="23000" kx="1200000" algn="br" rotWithShape="0">
              <a:prstClr val="black">
                <a:alpha val="20000"/>
              </a:prst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10" grpId="0" animBg="1"/>
      <p:bldP spid="12" grpId="0" animBg="1"/>
      <p:bldP spid="13" grpId="0" animBg="1"/>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1657350"/>
            <a:ext cx="9496425" cy="51244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Sample teacher report</a:t>
            </a:r>
            <a:endParaRPr lang="en-US" dirty="0"/>
          </a:p>
        </p:txBody>
      </p:sp>
      <p:sp>
        <p:nvSpPr>
          <p:cNvPr id="5" name="Rectangle 4"/>
          <p:cNvSpPr/>
          <p:nvPr/>
        </p:nvSpPr>
        <p:spPr>
          <a:xfrm>
            <a:off x="0" y="1721068"/>
            <a:ext cx="32004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2266950"/>
            <a:ext cx="6172200" cy="323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36932" y="3409950"/>
            <a:ext cx="3505200" cy="323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2800" y="4248150"/>
            <a:ext cx="6019800" cy="1600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0"/>
            <a:ext cx="8229600" cy="1143000"/>
          </a:xfrm>
        </p:spPr>
        <p:txBody>
          <a:bodyPr/>
          <a:lstStyle/>
          <a:p>
            <a:r>
              <a:rPr lang="en-US" dirty="0" smtClean="0"/>
              <a:t>Sample Teacher Report</a:t>
            </a:r>
            <a:endParaRPr lang="en-US" dirty="0"/>
          </a:p>
        </p:txBody>
      </p:sp>
      <p:pic>
        <p:nvPicPr>
          <p:cNvPr id="1027" name="Picture 3"/>
          <p:cNvPicPr>
            <a:picLocks noChangeAspect="1" noChangeArrowheads="1"/>
          </p:cNvPicPr>
          <p:nvPr/>
        </p:nvPicPr>
        <p:blipFill>
          <a:blip r:embed="rId3"/>
          <a:srcRect/>
          <a:stretch>
            <a:fillRect/>
          </a:stretch>
        </p:blipFill>
        <p:spPr bwMode="auto">
          <a:xfrm>
            <a:off x="0" y="1600200"/>
            <a:ext cx="9163594" cy="5257800"/>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b="77647"/>
          <a:stretch>
            <a:fillRect/>
          </a:stretch>
        </p:blipFill>
        <p:spPr bwMode="auto">
          <a:xfrm>
            <a:off x="0" y="0"/>
            <a:ext cx="9061858" cy="14478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33400" y="0"/>
            <a:ext cx="8229600" cy="1143000"/>
          </a:xfrm>
        </p:spPr>
        <p:txBody>
          <a:bodyPr/>
          <a:lstStyle/>
          <a:p>
            <a:r>
              <a:rPr lang="en-US" dirty="0" smtClean="0"/>
              <a:t>Sample Student Report</a:t>
            </a:r>
            <a:endParaRPr lang="en-US" dirty="0"/>
          </a:p>
        </p:txBody>
      </p:sp>
      <p:pic>
        <p:nvPicPr>
          <p:cNvPr id="1026" name="Picture 2"/>
          <p:cNvPicPr>
            <a:picLocks noChangeAspect="1" noChangeArrowheads="1"/>
          </p:cNvPicPr>
          <p:nvPr/>
        </p:nvPicPr>
        <p:blipFill>
          <a:blip r:embed="rId3"/>
          <a:srcRect l="2288" r="1621"/>
          <a:stretch>
            <a:fillRect/>
          </a:stretch>
        </p:blipFill>
        <p:spPr bwMode="auto">
          <a:xfrm>
            <a:off x="0" y="0"/>
            <a:ext cx="9067800" cy="6886575"/>
          </a:xfrm>
          <a:prstGeom prst="rect">
            <a:avLst/>
          </a:prstGeom>
          <a:noFill/>
          <a:ln w="9525">
            <a:noFill/>
            <a:miter lim="800000"/>
            <a:headEnd/>
            <a:tailEnd/>
          </a:ln>
          <a:effectLst/>
        </p:spPr>
      </p:pic>
      <p:sp>
        <p:nvSpPr>
          <p:cNvPr id="5" name="Rectangle 4"/>
          <p:cNvSpPr/>
          <p:nvPr/>
        </p:nvSpPr>
        <p:spPr>
          <a:xfrm>
            <a:off x="4905702" y="1371600"/>
            <a:ext cx="609600" cy="548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2166" y="1371600"/>
            <a:ext cx="609600" cy="548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1371600"/>
            <a:ext cx="990600" cy="548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0" y="2362200"/>
            <a:ext cx="990600" cy="381000"/>
          </a:xfrm>
          <a:prstGeom prst="rect">
            <a:avLst/>
          </a:prstGeom>
          <a:solidFill>
            <a:srgbClr val="FFFF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2743200"/>
            <a:ext cx="990600" cy="381000"/>
          </a:xfrm>
          <a:prstGeom prst="rect">
            <a:avLst/>
          </a:prstGeom>
          <a:solidFill>
            <a:srgbClr val="FFFF00">
              <a:alpha val="1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01000" y="2743200"/>
            <a:ext cx="838200" cy="381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86600" y="2743200"/>
            <a:ext cx="838200" cy="381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001000" y="2362200"/>
            <a:ext cx="8382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86600" y="2362200"/>
            <a:ext cx="8382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228600" y="1600200"/>
            <a:ext cx="8458200" cy="4525963"/>
          </a:xfrm>
        </p:spPr>
        <p:txBody>
          <a:bodyPr>
            <a:normAutofit fontScale="92500" lnSpcReduction="20000"/>
          </a:bodyPr>
          <a:lstStyle/>
          <a:p>
            <a:pPr>
              <a:spcAft>
                <a:spcPts val="1200"/>
              </a:spcAft>
            </a:pPr>
            <a:r>
              <a:rPr lang="en-US" sz="2800" dirty="0" smtClean="0">
                <a:hlinkClick r:id="rId3"/>
              </a:rPr>
              <a:t>Research &amp; Evaluation Website</a:t>
            </a:r>
            <a:r>
              <a:rPr lang="en-US" sz="2800" dirty="0" smtClean="0"/>
              <a:t> (PPT)</a:t>
            </a:r>
            <a:endParaRPr lang="en-US" sz="2800" dirty="0" smtClean="0">
              <a:hlinkClick r:id="rId4"/>
            </a:endParaRPr>
          </a:p>
          <a:p>
            <a:pPr>
              <a:spcAft>
                <a:spcPts val="1200"/>
              </a:spcAft>
            </a:pPr>
            <a:r>
              <a:rPr lang="en-US" sz="2800" dirty="0" smtClean="0">
                <a:hlinkClick r:id="rId4"/>
              </a:rPr>
              <a:t>FLDOE Resources</a:t>
            </a:r>
            <a:r>
              <a:rPr lang="en-US" sz="2800" dirty="0" smtClean="0"/>
              <a:t> on Student Growth</a:t>
            </a:r>
            <a:endParaRPr lang="en-US" sz="2800" dirty="0" smtClean="0">
              <a:hlinkClick r:id="rId5" action="ppaction://hlinkfile" tooltip="Word"/>
            </a:endParaRPr>
          </a:p>
          <a:p>
            <a:pPr lvl="1">
              <a:spcAft>
                <a:spcPts val="1200"/>
              </a:spcAft>
            </a:pPr>
            <a:r>
              <a:rPr lang="en-US" sz="2400" dirty="0" smtClean="0">
                <a:hlinkClick r:id="rId6"/>
              </a:rPr>
              <a:t>State Educator Evaluation System </a:t>
            </a:r>
            <a:r>
              <a:rPr lang="en-US" sz="2400" dirty="0" smtClean="0"/>
              <a:t>(Video)</a:t>
            </a:r>
            <a:endParaRPr lang="en-US" sz="2400" dirty="0" smtClean="0">
              <a:hlinkClick r:id="rId5" action="ppaction://hlinkfile" tooltip="Word"/>
            </a:endParaRPr>
          </a:p>
          <a:p>
            <a:pPr lvl="1">
              <a:spcAft>
                <a:spcPts val="1200"/>
              </a:spcAft>
            </a:pPr>
            <a:r>
              <a:rPr lang="en-US" sz="2400" dirty="0" smtClean="0">
                <a:hlinkClick r:id="rId5" action="ppaction://hlinkfile" tooltip="Word"/>
              </a:rPr>
              <a:t>Value-Added Model White Paper</a:t>
            </a:r>
            <a:r>
              <a:rPr lang="en-US" sz="2400" dirty="0" smtClean="0"/>
              <a:t> (Word, 841KB) </a:t>
            </a:r>
          </a:p>
          <a:p>
            <a:pPr lvl="1">
              <a:spcAft>
                <a:spcPts val="1200"/>
              </a:spcAft>
            </a:pPr>
            <a:r>
              <a:rPr lang="en-US" sz="2400" dirty="0" smtClean="0">
                <a:hlinkClick r:id="rId7" action="ppaction://hlinkfile" tooltip="Word"/>
              </a:rPr>
              <a:t>Value-Added Model Technical Report</a:t>
            </a:r>
            <a:r>
              <a:rPr lang="en-US" sz="2400" dirty="0" smtClean="0"/>
              <a:t> (Word, 601KB) </a:t>
            </a:r>
          </a:p>
          <a:p>
            <a:pPr lvl="1">
              <a:spcAft>
                <a:spcPts val="1200"/>
              </a:spcAft>
            </a:pPr>
            <a:r>
              <a:rPr lang="en-US" sz="2400" dirty="0" smtClean="0">
                <a:hlinkClick r:id="rId8" action="ppaction://hlinkfile" tooltip="tagged PDF"/>
              </a:rPr>
              <a:t>Presentation on the Value-Added Model</a:t>
            </a:r>
            <a:r>
              <a:rPr lang="en-US" sz="2400" dirty="0" smtClean="0"/>
              <a:t> (PDF, 103KB)</a:t>
            </a:r>
          </a:p>
          <a:p>
            <a:pPr lvl="1">
              <a:spcAft>
                <a:spcPts val="1200"/>
              </a:spcAft>
            </a:pPr>
            <a:r>
              <a:rPr lang="en-US" sz="2400" dirty="0" smtClean="0">
                <a:hlinkClick r:id="rId9" action="ppaction://hlinkfile"/>
              </a:rPr>
              <a:t>FDOE - VAM Course Codes used in Value-Added Model </a:t>
            </a:r>
            <a:br>
              <a:rPr lang="en-US" sz="2400" dirty="0" smtClean="0">
                <a:hlinkClick r:id="rId9" action="ppaction://hlinkfile"/>
              </a:rPr>
            </a:br>
            <a:r>
              <a:rPr lang="en-US" sz="2400" dirty="0" smtClean="0"/>
              <a:t> </a:t>
            </a:r>
          </a:p>
          <a:p>
            <a:pPr>
              <a:spcAft>
                <a:spcPts val="1200"/>
              </a:spcAft>
            </a:pPr>
            <a:r>
              <a:rPr lang="en-US" sz="2800" dirty="0" smtClean="0">
                <a:hlinkClick r:id="rId10"/>
              </a:rPr>
              <a:t>Oak Tree Analogy of Value-added</a:t>
            </a:r>
            <a:endParaRPr lang="en-US" sz="2800" dirty="0" smtClean="0"/>
          </a:p>
          <a:p>
            <a:pPr>
              <a:spcAft>
                <a:spcPts val="1200"/>
              </a:spcAft>
            </a:pPr>
            <a:endParaRPr lang="en-US" sz="2800" dirty="0"/>
          </a:p>
        </p:txBody>
      </p:sp>
    </p:spTree>
    <p:custDataLst>
      <p:tags r:id="rId1"/>
    </p:custDataLst>
  </p:cSld>
  <p:clrMapOvr>
    <a:masterClrMapping/>
  </p:clrMapOvr>
  <p:transition>
    <p:cut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CONTACT</a:t>
            </a:r>
            <a:endParaRPr lang="en-US" b="1" dirty="0"/>
          </a:p>
        </p:txBody>
      </p:sp>
      <p:sp>
        <p:nvSpPr>
          <p:cNvPr id="3" name="Content Placeholder 2"/>
          <p:cNvSpPr>
            <a:spLocks noGrp="1"/>
          </p:cNvSpPr>
          <p:nvPr>
            <p:ph idx="1"/>
          </p:nvPr>
        </p:nvSpPr>
        <p:spPr>
          <a:xfrm>
            <a:off x="457200" y="1066800"/>
            <a:ext cx="8229600" cy="5791200"/>
          </a:xfrm>
        </p:spPr>
        <p:txBody>
          <a:bodyPr>
            <a:normAutofit fontScale="77500" lnSpcReduction="20000"/>
          </a:bodyPr>
          <a:lstStyle/>
          <a:p>
            <a:pPr algn="ctr">
              <a:buNone/>
            </a:pPr>
            <a:r>
              <a:rPr lang="en-US" sz="2800" b="1" dirty="0" smtClean="0"/>
              <a:t>Student Growth (VAM)</a:t>
            </a:r>
          </a:p>
          <a:p>
            <a:pPr algn="ctr">
              <a:buNone/>
            </a:pPr>
            <a:r>
              <a:rPr lang="en-US" sz="2600" dirty="0" smtClean="0"/>
              <a:t>Mark Howard, Director</a:t>
            </a:r>
          </a:p>
          <a:p>
            <a:pPr algn="ctr">
              <a:buNone/>
            </a:pPr>
            <a:r>
              <a:rPr lang="en-US" sz="2600" dirty="0" smtClean="0"/>
              <a:t>Research, Evaluation and Assessment</a:t>
            </a:r>
          </a:p>
          <a:p>
            <a:pPr algn="ctr">
              <a:buNone/>
            </a:pPr>
            <a:r>
              <a:rPr lang="en-US" sz="2600" dirty="0" smtClean="0">
                <a:hlinkClick r:id="rId3"/>
              </a:rPr>
              <a:t>Mark.howard.1@palmbeachschools.org</a:t>
            </a:r>
            <a:endParaRPr lang="en-US" sz="2600" dirty="0" smtClean="0"/>
          </a:p>
          <a:p>
            <a:pPr algn="ctr">
              <a:buNone/>
            </a:pPr>
            <a:r>
              <a:rPr lang="en-US" sz="2600" dirty="0" smtClean="0"/>
              <a:t>561-434-8781</a:t>
            </a:r>
          </a:p>
          <a:p>
            <a:pPr algn="ctr">
              <a:buNone/>
            </a:pPr>
            <a:endParaRPr lang="en-US" sz="2800" dirty="0" smtClean="0"/>
          </a:p>
          <a:p>
            <a:pPr algn="ctr">
              <a:buNone/>
            </a:pPr>
            <a:r>
              <a:rPr lang="en-US" sz="2800" b="1" dirty="0" smtClean="0"/>
              <a:t>Educator Evaluations </a:t>
            </a:r>
          </a:p>
          <a:p>
            <a:pPr algn="ctr">
              <a:buNone/>
            </a:pPr>
            <a:r>
              <a:rPr lang="en-US" sz="2600" dirty="0" smtClean="0"/>
              <a:t>Kathy Orloff, Director</a:t>
            </a:r>
          </a:p>
          <a:p>
            <a:pPr algn="ctr">
              <a:buNone/>
            </a:pPr>
            <a:r>
              <a:rPr lang="en-US" sz="2600" dirty="0" smtClean="0"/>
              <a:t>Professional Development</a:t>
            </a:r>
          </a:p>
          <a:p>
            <a:pPr algn="ctr">
              <a:buNone/>
            </a:pPr>
            <a:r>
              <a:rPr lang="en-US" sz="2600" dirty="0" smtClean="0">
                <a:hlinkClick r:id="rId4"/>
              </a:rPr>
              <a:t>Kathy.orloff@palmbeachschools.org</a:t>
            </a:r>
            <a:endParaRPr lang="en-US" sz="2600" dirty="0" smtClean="0"/>
          </a:p>
          <a:p>
            <a:pPr algn="ctr">
              <a:buNone/>
            </a:pPr>
            <a:r>
              <a:rPr lang="en-US" sz="2600" dirty="0" smtClean="0"/>
              <a:t>561-776-3696</a:t>
            </a:r>
          </a:p>
          <a:p>
            <a:pPr algn="ctr">
              <a:buNone/>
            </a:pPr>
            <a:endParaRPr lang="en-US" sz="2600" dirty="0" smtClean="0"/>
          </a:p>
          <a:p>
            <a:pPr algn="ctr">
              <a:buNone/>
            </a:pPr>
            <a:r>
              <a:rPr lang="en-US" sz="2800" b="1" dirty="0" smtClean="0"/>
              <a:t>Educator Evaluations</a:t>
            </a:r>
          </a:p>
          <a:p>
            <a:pPr algn="ctr">
              <a:buNone/>
            </a:pPr>
            <a:r>
              <a:rPr lang="en-US" sz="2600" dirty="0" smtClean="0"/>
              <a:t>Dianne Wyatt, Manager</a:t>
            </a:r>
          </a:p>
          <a:p>
            <a:pPr algn="ctr">
              <a:buNone/>
            </a:pPr>
            <a:r>
              <a:rPr lang="en-US" sz="2600" dirty="0" smtClean="0"/>
              <a:t>Human Resources/Professional Development</a:t>
            </a:r>
          </a:p>
          <a:p>
            <a:pPr algn="ctr">
              <a:buNone/>
            </a:pPr>
            <a:r>
              <a:rPr lang="en-US" sz="2600" dirty="0" smtClean="0">
                <a:hlinkClick r:id="rId5"/>
              </a:rPr>
              <a:t>diane.wyatt@palmbeachschools.org</a:t>
            </a:r>
            <a:endParaRPr lang="en-US" sz="2600" dirty="0" smtClean="0"/>
          </a:p>
          <a:p>
            <a:pPr algn="ctr">
              <a:buNone/>
            </a:pPr>
            <a:r>
              <a:rPr lang="en-US" sz="2600" dirty="0" smtClean="0"/>
              <a:t>561-366-6112</a:t>
            </a:r>
            <a:r>
              <a:rPr lang="en-US" sz="2400" dirty="0" smtClean="0"/>
              <a:t/>
            </a:r>
            <a:br>
              <a:rPr lang="en-US" sz="2400" dirty="0" smtClean="0"/>
            </a:br>
            <a:endParaRPr lang="en-US" sz="2600" dirty="0" smtClean="0"/>
          </a:p>
          <a:p>
            <a:pPr algn="ctr">
              <a:buNone/>
            </a:pPr>
            <a:endParaRPr lang="en-US" sz="2600" dirty="0" smtClean="0"/>
          </a:p>
        </p:txBody>
      </p:sp>
    </p:spTree>
    <p:custDataLst>
      <p:tags r:id="rId1"/>
    </p:custDataLst>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6000" b="1" dirty="0" smtClean="0">
                <a:effectLst>
                  <a:outerShdw blurRad="38100" dist="38100" dir="2700000" algn="tl">
                    <a:srgbClr val="000000">
                      <a:alpha val="43137"/>
                    </a:srgbClr>
                  </a:outerShdw>
                </a:effectLst>
              </a:rPr>
              <a:t>IMPORTANT!</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dirty="0" smtClean="0"/>
              <a:t>It is important to note that measures used in the Florida School Grading system, </a:t>
            </a:r>
            <a:r>
              <a:rPr lang="en-US" b="1" dirty="0" smtClean="0"/>
              <a:t>student proficiency</a:t>
            </a:r>
            <a:r>
              <a:rPr lang="en-US" dirty="0" smtClean="0"/>
              <a:t> and </a:t>
            </a:r>
            <a:r>
              <a:rPr lang="en-US" b="1" dirty="0" smtClean="0"/>
              <a:t>learning gains</a:t>
            </a:r>
            <a:r>
              <a:rPr lang="en-US" dirty="0" smtClean="0"/>
              <a:t>, are not a part of the Florida Value-added Model of student learning growth.</a:t>
            </a:r>
          </a:p>
          <a:p>
            <a:pPr marL="0" indent="0">
              <a:spcBef>
                <a:spcPts val="1200"/>
              </a:spcBef>
              <a:buNone/>
            </a:pPr>
            <a:r>
              <a:rPr lang="en-US" b="1" dirty="0" smtClean="0"/>
              <a:t>Student learning growth </a:t>
            </a:r>
            <a:r>
              <a:rPr lang="en-US" dirty="0" smtClean="0"/>
              <a:t>is based on the actual scale score on FCAT 2.0 tests. Even if students already score in Achievement Levels 3-5, they still have </a:t>
            </a:r>
            <a:r>
              <a:rPr lang="en-US" b="1" dirty="0" smtClean="0"/>
              <a:t>room to grow</a:t>
            </a:r>
            <a:r>
              <a:rPr lang="en-US" dirty="0" smtClean="0"/>
              <a:t>.</a:t>
            </a:r>
          </a:p>
        </p:txBody>
      </p:sp>
    </p:spTree>
    <p:custDataLst>
      <p:tags r:id="rId1"/>
    </p:custDataLst>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rmAutofit/>
          </a:bodyPr>
          <a:lstStyle/>
          <a:p>
            <a:r>
              <a:rPr lang="en-US" b="1" dirty="0" smtClean="0"/>
              <a:t>Growth vs. Proficiency</a:t>
            </a:r>
            <a:endParaRPr lang="en-US" b="1" dirty="0"/>
          </a:p>
        </p:txBody>
      </p:sp>
      <p:sp>
        <p:nvSpPr>
          <p:cNvPr id="7" name="Content Placeholder 4"/>
          <p:cNvSpPr txBox="1">
            <a:spLocks/>
          </p:cNvSpPr>
          <p:nvPr>
            <p:custDataLst>
              <p:tags r:id="rId2"/>
            </p:custDataLst>
          </p:nvPr>
        </p:nvSpPr>
        <p:spPr>
          <a:xfrm>
            <a:off x="228600" y="1600200"/>
            <a:ext cx="4343400" cy="3276599"/>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Growth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(Progress)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Growth models measure the amount of academic progress students make between two points in time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5"/>
          <p:cNvSpPr>
            <a:spLocks noGrp="1"/>
          </p:cNvSpPr>
          <p:nvPr>
            <p:ph sz="half" idx="2"/>
            <p:custDataLst>
              <p:tags r:id="rId3"/>
            </p:custDataLst>
          </p:nvPr>
        </p:nvSpPr>
        <p:spPr>
          <a:xfrm>
            <a:off x="4648200" y="1600201"/>
            <a:ext cx="4343400" cy="3276599"/>
          </a:xfr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buNone/>
            </a:pPr>
            <a:r>
              <a:rPr lang="en-US" sz="3200" b="1" dirty="0" smtClean="0"/>
              <a:t>Proficiency </a:t>
            </a:r>
            <a:r>
              <a:rPr lang="en-US" sz="3200" dirty="0" smtClean="0"/>
              <a:t>(Status)</a:t>
            </a:r>
          </a:p>
          <a:p>
            <a:pPr marL="0" indent="0">
              <a:buNone/>
            </a:pPr>
            <a:r>
              <a:rPr lang="en-US" sz="3200" dirty="0" smtClean="0"/>
              <a:t>A method for measuring how students perform at one point in time</a:t>
            </a:r>
          </a:p>
          <a:p>
            <a:pPr lvl="1"/>
            <a:endParaRPr lang="en-US" sz="2800" dirty="0"/>
          </a:p>
        </p:txBody>
      </p:sp>
      <p:pic>
        <p:nvPicPr>
          <p:cNvPr id="10" name="Picture 2" descr="http://gothamschools.org/wp-content/uploads/2008/10/kids-growth.jpg"/>
          <p:cNvPicPr>
            <a:picLocks noChangeAspect="1" noChangeArrowheads="1"/>
          </p:cNvPicPr>
          <p:nvPr/>
        </p:nvPicPr>
        <p:blipFill>
          <a:blip r:embed="rId5"/>
          <a:srcRect/>
          <a:stretch>
            <a:fillRect/>
          </a:stretch>
        </p:blipFill>
        <p:spPr bwMode="auto">
          <a:xfrm>
            <a:off x="2278167" y="1447800"/>
            <a:ext cx="4503633" cy="5257800"/>
          </a:xfrm>
          <a:prstGeom prst="rect">
            <a:avLst/>
          </a:prstGeom>
          <a:noFill/>
        </p:spPr>
      </p:pic>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20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20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Growth vs. Proficiency</a:t>
            </a:r>
            <a:endParaRPr lang="en-US" b="1" dirty="0"/>
          </a:p>
        </p:txBody>
      </p:sp>
      <p:graphicFrame>
        <p:nvGraphicFramePr>
          <p:cNvPr id="5" name="Content Placeholder 4"/>
          <p:cNvGraphicFramePr>
            <a:graphicFrameLocks noGrp="1"/>
          </p:cNvGraphicFramePr>
          <p:nvPr>
            <p:ph sz="half" idx="1"/>
            <p:custDataLst>
              <p:tags r:id="rId2"/>
            </p:custDataLst>
          </p:nvPr>
        </p:nvGraphicFramePr>
        <p:xfrm>
          <a:off x="0" y="1600200"/>
          <a:ext cx="4495800" cy="5257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ontent Placeholder 5"/>
          <p:cNvGraphicFramePr>
            <a:graphicFrameLocks noGrp="1"/>
          </p:cNvGraphicFramePr>
          <p:nvPr>
            <p:ph sz="half" idx="2"/>
            <p:custDataLst>
              <p:tags r:id="rId3"/>
            </p:custDataLst>
          </p:nvPr>
        </p:nvGraphicFramePr>
        <p:xfrm>
          <a:off x="4648200" y="1600200"/>
          <a:ext cx="4495800" cy="5257800"/>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Straight Connector 7"/>
          <p:cNvCxnSpPr/>
          <p:nvPr/>
        </p:nvCxnSpPr>
        <p:spPr>
          <a:xfrm>
            <a:off x="609600" y="2971800"/>
            <a:ext cx="37338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800" y="2971800"/>
            <a:ext cx="37338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76400" y="1295400"/>
            <a:ext cx="1804725" cy="523220"/>
          </a:xfrm>
          <a:prstGeom prst="rect">
            <a:avLst/>
          </a:prstGeom>
          <a:noFill/>
        </p:spPr>
        <p:txBody>
          <a:bodyPr wrap="none" rtlCol="0">
            <a:spAutoFit/>
          </a:bodyPr>
          <a:lstStyle/>
          <a:p>
            <a:r>
              <a:rPr lang="en-US" sz="2800" b="1" dirty="0" smtClean="0"/>
              <a:t>TEACHER 1</a:t>
            </a:r>
            <a:endParaRPr lang="en-US" sz="2800" b="1" dirty="0"/>
          </a:p>
        </p:txBody>
      </p:sp>
      <p:sp>
        <p:nvSpPr>
          <p:cNvPr id="16" name="TextBox 15"/>
          <p:cNvSpPr txBox="1"/>
          <p:nvPr/>
        </p:nvSpPr>
        <p:spPr>
          <a:xfrm>
            <a:off x="6324600" y="1295400"/>
            <a:ext cx="1804725" cy="523220"/>
          </a:xfrm>
          <a:prstGeom prst="rect">
            <a:avLst/>
          </a:prstGeom>
          <a:noFill/>
        </p:spPr>
        <p:txBody>
          <a:bodyPr wrap="none" rtlCol="0">
            <a:spAutoFit/>
          </a:bodyPr>
          <a:lstStyle/>
          <a:p>
            <a:r>
              <a:rPr lang="en-US" sz="2800" b="1" dirty="0" smtClean="0"/>
              <a:t>TEACHER 2</a:t>
            </a:r>
            <a:endParaRPr lang="en-US" sz="2800" b="1" dirty="0"/>
          </a:p>
        </p:txBody>
      </p:sp>
      <p:sp>
        <p:nvSpPr>
          <p:cNvPr id="9" name="Line Callout 1 8"/>
          <p:cNvSpPr/>
          <p:nvPr/>
        </p:nvSpPr>
        <p:spPr>
          <a:xfrm>
            <a:off x="1752600" y="2133600"/>
            <a:ext cx="1371600" cy="457200"/>
          </a:xfrm>
          <a:prstGeom prst="borderCallout1">
            <a:avLst>
              <a:gd name="adj1" fmla="val 18750"/>
              <a:gd name="adj2" fmla="val -8333"/>
              <a:gd name="adj3" fmla="val 165278"/>
              <a:gd name="adj4" fmla="val -605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Proficiency</a:t>
            </a:r>
            <a:endParaRPr lang="en-US" dirty="0">
              <a:solidFill>
                <a:schemeClr val="tx1"/>
              </a:solidFill>
            </a:endParaRPr>
          </a:p>
        </p:txBody>
      </p:sp>
      <p:sp>
        <p:nvSpPr>
          <p:cNvPr id="13" name="Line Callout 1 12"/>
          <p:cNvSpPr/>
          <p:nvPr/>
        </p:nvSpPr>
        <p:spPr>
          <a:xfrm>
            <a:off x="6324600" y="2133600"/>
            <a:ext cx="1371600" cy="457200"/>
          </a:xfrm>
          <a:prstGeom prst="borderCallout1">
            <a:avLst>
              <a:gd name="adj1" fmla="val 18750"/>
              <a:gd name="adj2" fmla="val -8333"/>
              <a:gd name="adj3" fmla="val 165278"/>
              <a:gd name="adj4" fmla="val -605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Proficiency</a:t>
            </a:r>
            <a:endParaRPr lang="en-US" dirty="0">
              <a:solidFill>
                <a:schemeClr val="tx1"/>
              </a:solidFill>
            </a:endParaRPr>
          </a:p>
        </p:txBody>
      </p:sp>
      <p:sp>
        <p:nvSpPr>
          <p:cNvPr id="14" name="Line Callout 1 13"/>
          <p:cNvSpPr/>
          <p:nvPr/>
        </p:nvSpPr>
        <p:spPr>
          <a:xfrm>
            <a:off x="2590800" y="2895600"/>
            <a:ext cx="1371600" cy="457200"/>
          </a:xfrm>
          <a:prstGeom prst="borderCallout1">
            <a:avLst>
              <a:gd name="adj1" fmla="val 18750"/>
              <a:gd name="adj2" fmla="val -8333"/>
              <a:gd name="adj3" fmla="val 147096"/>
              <a:gd name="adj4" fmla="val -65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Growth</a:t>
            </a:r>
            <a:endParaRPr lang="en-US" dirty="0">
              <a:solidFill>
                <a:schemeClr val="tx1"/>
              </a:solidFill>
            </a:endParaRPr>
          </a:p>
        </p:txBody>
      </p:sp>
      <p:cxnSp>
        <p:nvCxnSpPr>
          <p:cNvPr id="18" name="Straight Connector 17"/>
          <p:cNvCxnSpPr/>
          <p:nvPr/>
        </p:nvCxnSpPr>
        <p:spPr>
          <a:xfrm rot="10800000">
            <a:off x="1403860" y="3352800"/>
            <a:ext cx="548640" cy="1588"/>
          </a:xfrm>
          <a:prstGeom prst="line">
            <a:avLst/>
          </a:prstGeom>
          <a:ln w="381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415735" y="3755961"/>
            <a:ext cx="548640" cy="1588"/>
          </a:xfrm>
          <a:prstGeom prst="line">
            <a:avLst/>
          </a:prstGeom>
          <a:ln w="381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down)">
                                      <p:cBhvr>
                                        <p:cTn id="12" dur="500"/>
                                        <p:tgtEl>
                                          <p:spTgt spid="5">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wipe(down)">
                                      <p:cBhvr>
                                        <p:cTn id="17" dur="500"/>
                                        <p:tgtEl>
                                          <p:spTgt spid="5">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wipe(down)">
                                      <p:cBhvr>
                                        <p:cTn id="22" dur="500"/>
                                        <p:tgtEl>
                                          <p:spTgt spid="5">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wipe(down)">
                                      <p:cBhvr>
                                        <p:cTn id="27" dur="500"/>
                                        <p:tgtEl>
                                          <p:spTgt spid="5">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chart seriesIdx="0" categoryIdx="4" bldStep="ptInSeries"/>
                                            </p:graphicEl>
                                          </p:spTgt>
                                        </p:tgtEl>
                                        <p:attrNameLst>
                                          <p:attrName>style.visibility</p:attrName>
                                        </p:attrNameLst>
                                      </p:cBhvr>
                                      <p:to>
                                        <p:strVal val="visible"/>
                                      </p:to>
                                    </p:set>
                                    <p:animEffect transition="in" filter="wipe(down)">
                                      <p:cBhvr>
                                        <p:cTn id="32" dur="500"/>
                                        <p:tgtEl>
                                          <p:spTgt spid="5">
                                            <p:graphicEl>
                                              <a:chart seriesIdx="0" categoryIdx="4"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chart seriesIdx="1" categoryIdx="0" bldStep="ptInSeries"/>
                                            </p:graphicEl>
                                          </p:spTgt>
                                        </p:tgtEl>
                                        <p:attrNameLst>
                                          <p:attrName>style.visibility</p:attrName>
                                        </p:attrNameLst>
                                      </p:cBhvr>
                                      <p:to>
                                        <p:strVal val="visible"/>
                                      </p:to>
                                    </p:set>
                                    <p:animEffect transition="in" filter="wipe(down)">
                                      <p:cBhvr>
                                        <p:cTn id="37" dur="500"/>
                                        <p:tgtEl>
                                          <p:spTgt spid="5">
                                            <p:graphicEl>
                                              <a:chart seriesIdx="1" categoryIdx="0"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chart seriesIdx="1" categoryIdx="1" bldStep="ptInSeries"/>
                                            </p:graphicEl>
                                          </p:spTgt>
                                        </p:tgtEl>
                                        <p:attrNameLst>
                                          <p:attrName>style.visibility</p:attrName>
                                        </p:attrNameLst>
                                      </p:cBhvr>
                                      <p:to>
                                        <p:strVal val="visible"/>
                                      </p:to>
                                    </p:set>
                                    <p:animEffect transition="in" filter="wipe(down)">
                                      <p:cBhvr>
                                        <p:cTn id="42" dur="500"/>
                                        <p:tgtEl>
                                          <p:spTgt spid="5">
                                            <p:graphicEl>
                                              <a:chart seriesIdx="1" categoryIdx="1"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graphicEl>
                                              <a:chart seriesIdx="1" categoryIdx="2" bldStep="ptInSeries"/>
                                            </p:graphicEl>
                                          </p:spTgt>
                                        </p:tgtEl>
                                        <p:attrNameLst>
                                          <p:attrName>style.visibility</p:attrName>
                                        </p:attrNameLst>
                                      </p:cBhvr>
                                      <p:to>
                                        <p:strVal val="visible"/>
                                      </p:to>
                                    </p:set>
                                    <p:animEffect transition="in" filter="wipe(down)">
                                      <p:cBhvr>
                                        <p:cTn id="47" dur="500"/>
                                        <p:tgtEl>
                                          <p:spTgt spid="5">
                                            <p:graphicEl>
                                              <a:chart seriesIdx="1" categoryIdx="2"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graphicEl>
                                              <a:chart seriesIdx="1" categoryIdx="3" bldStep="ptInSeries"/>
                                            </p:graphicEl>
                                          </p:spTgt>
                                        </p:tgtEl>
                                        <p:attrNameLst>
                                          <p:attrName>style.visibility</p:attrName>
                                        </p:attrNameLst>
                                      </p:cBhvr>
                                      <p:to>
                                        <p:strVal val="visible"/>
                                      </p:to>
                                    </p:set>
                                    <p:animEffect transition="in" filter="wipe(down)">
                                      <p:cBhvr>
                                        <p:cTn id="52" dur="500"/>
                                        <p:tgtEl>
                                          <p:spTgt spid="5">
                                            <p:graphicEl>
                                              <a:chart seriesIdx="1" categoryIdx="3"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graphicEl>
                                              <a:chart seriesIdx="1" categoryIdx="4" bldStep="ptInSeries"/>
                                            </p:graphicEl>
                                          </p:spTgt>
                                        </p:tgtEl>
                                        <p:attrNameLst>
                                          <p:attrName>style.visibility</p:attrName>
                                        </p:attrNameLst>
                                      </p:cBhvr>
                                      <p:to>
                                        <p:strVal val="visible"/>
                                      </p:to>
                                    </p:set>
                                    <p:animEffect transition="in" filter="wipe(down)">
                                      <p:cBhvr>
                                        <p:cTn id="57" dur="500"/>
                                        <p:tgtEl>
                                          <p:spTgt spid="5">
                                            <p:graphicEl>
                                              <a:chart seriesIdx="1" categoryIdx="4"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2" dur="500"/>
                                        <p:tgtEl>
                                          <p:spTgt spid="6">
                                            <p:graphicEl>
                                              <a:chart seriesIdx="-3" categoryIdx="-3" bldStep="gridLegen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down)">
                                      <p:cBhvr>
                                        <p:cTn id="77" dur="500"/>
                                        <p:tgtEl>
                                          <p:spTgt spid="6">
                                            <p:graphicEl>
                                              <a:chart seriesIdx="0" categoryIdx="0" bldStep="ptIn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wipe(down)">
                                      <p:cBhvr>
                                        <p:cTn id="82" dur="500"/>
                                        <p:tgtEl>
                                          <p:spTgt spid="6">
                                            <p:graphicEl>
                                              <a:chart seriesIdx="0" categoryIdx="1" bldStep="ptInSeries"/>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wipe(down)">
                                      <p:cBhvr>
                                        <p:cTn id="87" dur="500"/>
                                        <p:tgtEl>
                                          <p:spTgt spid="6">
                                            <p:graphicEl>
                                              <a:chart seriesIdx="0" categoryIdx="2" bldStep="ptInSeries"/>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wipe(down)">
                                      <p:cBhvr>
                                        <p:cTn id="92" dur="500"/>
                                        <p:tgtEl>
                                          <p:spTgt spid="6">
                                            <p:graphicEl>
                                              <a:chart seriesIdx="0" categoryIdx="3" bldStep="ptInSeries"/>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wipe(down)">
                                      <p:cBhvr>
                                        <p:cTn id="97" dur="500"/>
                                        <p:tgtEl>
                                          <p:spTgt spid="6">
                                            <p:graphicEl>
                                              <a:chart seriesIdx="0" categoryIdx="4" bldStep="ptInSeries"/>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6">
                                            <p:graphicEl>
                                              <a:chart seriesIdx="1" categoryIdx="0" bldStep="ptInSeries"/>
                                            </p:graphicEl>
                                          </p:spTgt>
                                        </p:tgtEl>
                                        <p:attrNameLst>
                                          <p:attrName>style.visibility</p:attrName>
                                        </p:attrNameLst>
                                      </p:cBhvr>
                                      <p:to>
                                        <p:strVal val="visible"/>
                                      </p:to>
                                    </p:set>
                                    <p:animEffect transition="in" filter="wipe(down)">
                                      <p:cBhvr>
                                        <p:cTn id="102" dur="500"/>
                                        <p:tgtEl>
                                          <p:spTgt spid="6">
                                            <p:graphicEl>
                                              <a:chart seriesIdx="1" categoryIdx="0" bldStep="ptInSeries"/>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6">
                                            <p:graphicEl>
                                              <a:chart seriesIdx="1" categoryIdx="1" bldStep="ptInSeries"/>
                                            </p:graphicEl>
                                          </p:spTgt>
                                        </p:tgtEl>
                                        <p:attrNameLst>
                                          <p:attrName>style.visibility</p:attrName>
                                        </p:attrNameLst>
                                      </p:cBhvr>
                                      <p:to>
                                        <p:strVal val="visible"/>
                                      </p:to>
                                    </p:set>
                                    <p:animEffect transition="in" filter="wipe(down)">
                                      <p:cBhvr>
                                        <p:cTn id="107" dur="500"/>
                                        <p:tgtEl>
                                          <p:spTgt spid="6">
                                            <p:graphicEl>
                                              <a:chart seriesIdx="1" categoryIdx="1" bldStep="ptInSeries"/>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6">
                                            <p:graphicEl>
                                              <a:chart seriesIdx="1" categoryIdx="2" bldStep="ptInSeries"/>
                                            </p:graphicEl>
                                          </p:spTgt>
                                        </p:tgtEl>
                                        <p:attrNameLst>
                                          <p:attrName>style.visibility</p:attrName>
                                        </p:attrNameLst>
                                      </p:cBhvr>
                                      <p:to>
                                        <p:strVal val="visible"/>
                                      </p:to>
                                    </p:set>
                                    <p:animEffect transition="in" filter="wipe(down)">
                                      <p:cBhvr>
                                        <p:cTn id="112" dur="500"/>
                                        <p:tgtEl>
                                          <p:spTgt spid="6">
                                            <p:graphicEl>
                                              <a:chart seriesIdx="1" categoryIdx="2" bldStep="ptInSeries"/>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6">
                                            <p:graphicEl>
                                              <a:chart seriesIdx="1" categoryIdx="3" bldStep="ptInSeries"/>
                                            </p:graphicEl>
                                          </p:spTgt>
                                        </p:tgtEl>
                                        <p:attrNameLst>
                                          <p:attrName>style.visibility</p:attrName>
                                        </p:attrNameLst>
                                      </p:cBhvr>
                                      <p:to>
                                        <p:strVal val="visible"/>
                                      </p:to>
                                    </p:set>
                                    <p:animEffect transition="in" filter="wipe(down)">
                                      <p:cBhvr>
                                        <p:cTn id="117" dur="500"/>
                                        <p:tgtEl>
                                          <p:spTgt spid="6">
                                            <p:graphicEl>
                                              <a:chart seriesIdx="1" categoryIdx="3" bldStep="ptInSeries"/>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6">
                                            <p:graphicEl>
                                              <a:chart seriesIdx="1" categoryIdx="4" bldStep="ptInSeries"/>
                                            </p:graphicEl>
                                          </p:spTgt>
                                        </p:tgtEl>
                                        <p:attrNameLst>
                                          <p:attrName>style.visibility</p:attrName>
                                        </p:attrNameLst>
                                      </p:cBhvr>
                                      <p:to>
                                        <p:strVal val="visible"/>
                                      </p:to>
                                    </p:set>
                                    <p:animEffect transition="in" filter="wipe(down)">
                                      <p:cBhvr>
                                        <p:cTn id="122" dur="500"/>
                                        <p:tgtEl>
                                          <p:spTgt spid="6">
                                            <p:graphicEl>
                                              <a:chart seriesIdx="1" categoryIdx="4" bldStep="ptInSeries"/>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9"/>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1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Graphic spid="6" grpId="0">
        <p:bldSub>
          <a:bldChart bld="seriesEl"/>
        </p:bldSub>
      </p:bldGraphic>
      <p:bldP spid="16" grpId="0"/>
      <p:bldP spid="9" grpId="0" animBg="1"/>
      <p:bldP spid="9" grpId="1" animBg="1"/>
      <p:bldP spid="13" grpId="0" animBg="1"/>
      <p:bldP spid="13" grpId="1"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Growth vs. Learning Gains</a:t>
            </a:r>
            <a:endParaRPr lang="en-US" b="1" dirty="0"/>
          </a:p>
        </p:txBody>
      </p:sp>
      <p:graphicFrame>
        <p:nvGraphicFramePr>
          <p:cNvPr id="4" name="Content Placeholder 3"/>
          <p:cNvGraphicFramePr>
            <a:graphicFrameLocks noGrp="1"/>
          </p:cNvGraphicFramePr>
          <p:nvPr>
            <p:ph idx="1"/>
            <p:custDataLst>
              <p:tags r:id="rId2"/>
            </p:custDataLst>
          </p:nvPr>
        </p:nvGraphicFramePr>
        <p:xfrm>
          <a:off x="0" y="1143000"/>
          <a:ext cx="9372600" cy="5715000"/>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p:cNvCxnSpPr/>
          <p:nvPr/>
        </p:nvCxnSpPr>
        <p:spPr>
          <a:xfrm>
            <a:off x="731520" y="3200400"/>
            <a:ext cx="3474720" cy="158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1981200"/>
            <a:ext cx="3474720" cy="158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51120" y="2743200"/>
            <a:ext cx="3474720" cy="158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51120" y="1475114"/>
            <a:ext cx="3474720" cy="158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3"/>
            </p:custDataLst>
          </p:nvPr>
        </p:nvSpPr>
        <p:spPr>
          <a:xfrm>
            <a:off x="3837296" y="1888110"/>
            <a:ext cx="2168992" cy="923330"/>
          </a:xfrm>
          <a:prstGeom prst="rect">
            <a:avLst/>
          </a:prstGeom>
          <a:noFill/>
        </p:spPr>
        <p:txBody>
          <a:bodyPr wrap="none" rtlCol="0">
            <a:spAutoFit/>
          </a:bodyPr>
          <a:lstStyle/>
          <a:p>
            <a:r>
              <a:rPr lang="en-US" sz="5400" b="1" dirty="0" smtClean="0">
                <a:solidFill>
                  <a:schemeClr val="accent5"/>
                </a:solidFill>
                <a:effectLst>
                  <a:outerShdw blurRad="38100" dist="38100" dir="2700000" algn="tl">
                    <a:srgbClr val="000000">
                      <a:alpha val="43137"/>
                    </a:srgbClr>
                  </a:outerShdw>
                </a:effectLst>
              </a:rPr>
              <a:t>Level 4</a:t>
            </a:r>
            <a:endParaRPr lang="en-US" sz="5400" b="1" dirty="0">
              <a:solidFill>
                <a:schemeClr val="accent5"/>
              </a:solidFill>
              <a:effectLst>
                <a:outerShdw blurRad="38100" dist="38100" dir="2700000" algn="tl">
                  <a:srgbClr val="000000">
                    <a:alpha val="43137"/>
                  </a:srgbClr>
                </a:outerShdw>
              </a:effectLst>
            </a:endParaRPr>
          </a:p>
        </p:txBody>
      </p:sp>
      <p:sp>
        <p:nvSpPr>
          <p:cNvPr id="10" name="TextBox 9"/>
          <p:cNvSpPr txBox="1"/>
          <p:nvPr/>
        </p:nvSpPr>
        <p:spPr>
          <a:xfrm>
            <a:off x="1447800" y="1905000"/>
            <a:ext cx="574196" cy="1323439"/>
          </a:xfrm>
          <a:prstGeom prst="rect">
            <a:avLst/>
          </a:prstGeom>
          <a:noFill/>
        </p:spPr>
        <p:txBody>
          <a:bodyPr wrap="none" rtlCol="0">
            <a:spAutoFit/>
          </a:bodyPr>
          <a:lstStyle/>
          <a:p>
            <a:r>
              <a:rPr lang="en-US" sz="2000" b="1" dirty="0" smtClean="0">
                <a:solidFill>
                  <a:srgbClr val="FF0000"/>
                </a:solidFill>
              </a:rPr>
              <a:t>251</a:t>
            </a:r>
          </a:p>
          <a:p>
            <a:endParaRPr lang="en-US" sz="2000" b="1" dirty="0" smtClean="0">
              <a:solidFill>
                <a:srgbClr val="FF0000"/>
              </a:solidFill>
            </a:endParaRPr>
          </a:p>
          <a:p>
            <a:endParaRPr lang="en-US" sz="2000" b="1" dirty="0" smtClean="0">
              <a:solidFill>
                <a:srgbClr val="FF0000"/>
              </a:solidFill>
            </a:endParaRPr>
          </a:p>
          <a:p>
            <a:r>
              <a:rPr lang="en-US" sz="2000" b="1" dirty="0" smtClean="0">
                <a:solidFill>
                  <a:srgbClr val="FF0000"/>
                </a:solidFill>
              </a:rPr>
              <a:t>237</a:t>
            </a:r>
            <a:endParaRPr lang="en-US" sz="2000" b="1" dirty="0">
              <a:solidFill>
                <a:srgbClr val="FF0000"/>
              </a:solidFill>
            </a:endParaRPr>
          </a:p>
        </p:txBody>
      </p:sp>
      <p:sp>
        <p:nvSpPr>
          <p:cNvPr id="11" name="TextBox 10"/>
          <p:cNvSpPr txBox="1"/>
          <p:nvPr/>
        </p:nvSpPr>
        <p:spPr>
          <a:xfrm>
            <a:off x="7960204" y="1447800"/>
            <a:ext cx="574196" cy="1323439"/>
          </a:xfrm>
          <a:prstGeom prst="rect">
            <a:avLst/>
          </a:prstGeom>
          <a:noFill/>
        </p:spPr>
        <p:txBody>
          <a:bodyPr wrap="none" rtlCol="0">
            <a:spAutoFit/>
          </a:bodyPr>
          <a:lstStyle/>
          <a:p>
            <a:r>
              <a:rPr lang="en-US" sz="2000" b="1" dirty="0" smtClean="0">
                <a:solidFill>
                  <a:srgbClr val="FF0000"/>
                </a:solidFill>
              </a:rPr>
              <a:t>257</a:t>
            </a:r>
          </a:p>
          <a:p>
            <a:endParaRPr lang="en-US" sz="2000" b="1" dirty="0" smtClean="0">
              <a:solidFill>
                <a:srgbClr val="FF0000"/>
              </a:solidFill>
            </a:endParaRPr>
          </a:p>
          <a:p>
            <a:endParaRPr lang="en-US" sz="2000" b="1" dirty="0" smtClean="0">
              <a:solidFill>
                <a:srgbClr val="FF0000"/>
              </a:solidFill>
            </a:endParaRPr>
          </a:p>
          <a:p>
            <a:r>
              <a:rPr lang="en-US" sz="2000" b="1" dirty="0" smtClean="0">
                <a:solidFill>
                  <a:srgbClr val="FF0000"/>
                </a:solidFill>
              </a:rPr>
              <a:t>243</a:t>
            </a:r>
            <a:endParaRPr lang="en-US" sz="2000" b="1" dirty="0">
              <a:solidFill>
                <a:srgbClr val="FF0000"/>
              </a:solidFill>
            </a:endParaRPr>
          </a:p>
        </p:txBody>
      </p:sp>
      <p:sp>
        <p:nvSpPr>
          <p:cNvPr id="13" name="TextBox 12"/>
          <p:cNvSpPr txBox="1"/>
          <p:nvPr/>
        </p:nvSpPr>
        <p:spPr>
          <a:xfrm>
            <a:off x="4345610" y="3733800"/>
            <a:ext cx="1826590" cy="1815882"/>
          </a:xfrm>
          <a:prstGeom prst="rect">
            <a:avLst/>
          </a:prstGeom>
          <a:solidFill>
            <a:schemeClr val="bg1"/>
          </a:solidFill>
        </p:spPr>
        <p:txBody>
          <a:bodyPr wrap="none" rtlCol="0">
            <a:spAutoFit/>
          </a:bodyPr>
          <a:lstStyle/>
          <a:p>
            <a:r>
              <a:rPr lang="en-US" sz="2800" b="1" dirty="0" smtClean="0"/>
              <a:t>Proficiency</a:t>
            </a:r>
            <a:br>
              <a:rPr lang="en-US" sz="2800" b="1" dirty="0" smtClean="0"/>
            </a:br>
            <a:endParaRPr lang="en-US" sz="2800" b="1" dirty="0" smtClean="0"/>
          </a:p>
          <a:p>
            <a:r>
              <a:rPr lang="en-US" sz="2800" b="1" dirty="0" smtClean="0"/>
              <a:t>Learning </a:t>
            </a:r>
            <a:br>
              <a:rPr lang="en-US" sz="2800" b="1" dirty="0" smtClean="0"/>
            </a:br>
            <a:r>
              <a:rPr lang="en-US" sz="2800" b="1" dirty="0" smtClean="0"/>
              <a:t>Gain</a:t>
            </a:r>
          </a:p>
        </p:txBody>
      </p:sp>
      <p:pic>
        <p:nvPicPr>
          <p:cNvPr id="14" name="Picture 2" descr="C:\Users\howardm\AppData\Local\Microsoft\Windows\Temporary Internet Files\Content.IE5\1ERYBIN0\MC900441310[1].png"/>
          <p:cNvPicPr>
            <a:picLocks noChangeAspect="1" noChangeArrowheads="1"/>
          </p:cNvPicPr>
          <p:nvPr/>
        </p:nvPicPr>
        <p:blipFill>
          <a:blip r:embed="rId6" cstate="print"/>
          <a:srcRect/>
          <a:stretch>
            <a:fillRect/>
          </a:stretch>
        </p:blipFill>
        <p:spPr bwMode="auto">
          <a:xfrm>
            <a:off x="3810000" y="3733800"/>
            <a:ext cx="609600" cy="609600"/>
          </a:xfrm>
          <a:prstGeom prst="rect">
            <a:avLst/>
          </a:prstGeom>
          <a:noFill/>
        </p:spPr>
      </p:pic>
      <p:pic>
        <p:nvPicPr>
          <p:cNvPr id="19" name="Picture 2" descr="C:\Users\howardm\AppData\Local\Microsoft\Windows\Temporary Internet Files\Content.IE5\1ERYBIN0\MC900441310[1].png"/>
          <p:cNvPicPr>
            <a:picLocks noChangeAspect="1" noChangeArrowheads="1"/>
          </p:cNvPicPr>
          <p:nvPr/>
        </p:nvPicPr>
        <p:blipFill>
          <a:blip r:embed="rId6" cstate="print"/>
          <a:srcRect/>
          <a:stretch>
            <a:fillRect/>
          </a:stretch>
        </p:blipFill>
        <p:spPr bwMode="auto">
          <a:xfrm>
            <a:off x="3810000" y="4648200"/>
            <a:ext cx="609600" cy="609600"/>
          </a:xfrm>
          <a:prstGeom prst="rect">
            <a:avLst/>
          </a:prstGeom>
          <a:noFill/>
        </p:spPr>
      </p:pic>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27" dur="500"/>
                                        <p:tgtEl>
                                          <p:spTgt spid="4">
                                            <p:graphicEl>
                                              <a:chart seriesIdx="-4" categoryIdx="1"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10" grpId="0"/>
      <p:bldP spid="11"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t>Growth vs. Learning Gains</a:t>
            </a:r>
            <a:endParaRPr lang="en-US" b="1" dirty="0"/>
          </a:p>
        </p:txBody>
      </p:sp>
      <p:graphicFrame>
        <p:nvGraphicFramePr>
          <p:cNvPr id="4" name="Content Placeholder 3"/>
          <p:cNvGraphicFramePr>
            <a:graphicFrameLocks noGrp="1"/>
          </p:cNvGraphicFramePr>
          <p:nvPr>
            <p:ph idx="1"/>
            <p:custDataLst>
              <p:tags r:id="rId2"/>
            </p:custDataLst>
          </p:nvPr>
        </p:nvGraphicFramePr>
        <p:xfrm>
          <a:off x="0" y="1143000"/>
          <a:ext cx="9372600" cy="5715000"/>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p:cNvCxnSpPr/>
          <p:nvPr/>
        </p:nvCxnSpPr>
        <p:spPr>
          <a:xfrm>
            <a:off x="731520" y="3200400"/>
            <a:ext cx="3474720" cy="158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1981200"/>
            <a:ext cx="3474720" cy="158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51120" y="2743200"/>
            <a:ext cx="3474720" cy="158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51120" y="1475114"/>
            <a:ext cx="3474720" cy="158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3"/>
            </p:custDataLst>
          </p:nvPr>
        </p:nvSpPr>
        <p:spPr>
          <a:xfrm>
            <a:off x="3837296" y="1888110"/>
            <a:ext cx="2168992" cy="923330"/>
          </a:xfrm>
          <a:prstGeom prst="rect">
            <a:avLst/>
          </a:prstGeom>
          <a:noFill/>
        </p:spPr>
        <p:txBody>
          <a:bodyPr wrap="none" rtlCol="0">
            <a:spAutoFit/>
          </a:bodyPr>
          <a:lstStyle/>
          <a:p>
            <a:r>
              <a:rPr lang="en-US" sz="5400" b="1" dirty="0" smtClean="0">
                <a:solidFill>
                  <a:schemeClr val="accent5"/>
                </a:solidFill>
                <a:effectLst>
                  <a:outerShdw blurRad="38100" dist="38100" dir="2700000" algn="tl">
                    <a:srgbClr val="000000">
                      <a:alpha val="43137"/>
                    </a:srgbClr>
                  </a:outerShdw>
                </a:effectLst>
              </a:rPr>
              <a:t>Level 4</a:t>
            </a:r>
            <a:endParaRPr lang="en-US" sz="5400" b="1" dirty="0">
              <a:solidFill>
                <a:schemeClr val="accent5"/>
              </a:solidFill>
              <a:effectLst>
                <a:outerShdw blurRad="38100" dist="38100" dir="2700000" algn="tl">
                  <a:srgbClr val="000000">
                    <a:alpha val="43137"/>
                  </a:srgbClr>
                </a:outerShdw>
              </a:effectLst>
            </a:endParaRPr>
          </a:p>
        </p:txBody>
      </p:sp>
      <p:sp>
        <p:nvSpPr>
          <p:cNvPr id="10" name="TextBox 9"/>
          <p:cNvSpPr txBox="1"/>
          <p:nvPr/>
        </p:nvSpPr>
        <p:spPr>
          <a:xfrm>
            <a:off x="1447800" y="1905000"/>
            <a:ext cx="574196" cy="1323439"/>
          </a:xfrm>
          <a:prstGeom prst="rect">
            <a:avLst/>
          </a:prstGeom>
          <a:noFill/>
        </p:spPr>
        <p:txBody>
          <a:bodyPr wrap="none" rtlCol="0">
            <a:spAutoFit/>
          </a:bodyPr>
          <a:lstStyle/>
          <a:p>
            <a:r>
              <a:rPr lang="en-US" sz="2000" b="1" dirty="0" smtClean="0">
                <a:solidFill>
                  <a:srgbClr val="FF0000"/>
                </a:solidFill>
              </a:rPr>
              <a:t>251</a:t>
            </a:r>
          </a:p>
          <a:p>
            <a:endParaRPr lang="en-US" sz="2000" b="1" dirty="0" smtClean="0">
              <a:solidFill>
                <a:srgbClr val="FF0000"/>
              </a:solidFill>
            </a:endParaRPr>
          </a:p>
          <a:p>
            <a:endParaRPr lang="en-US" sz="2000" b="1" dirty="0" smtClean="0">
              <a:solidFill>
                <a:srgbClr val="FF0000"/>
              </a:solidFill>
            </a:endParaRPr>
          </a:p>
          <a:p>
            <a:r>
              <a:rPr lang="en-US" sz="2000" b="1" dirty="0" smtClean="0">
                <a:solidFill>
                  <a:srgbClr val="FF0000"/>
                </a:solidFill>
              </a:rPr>
              <a:t>237</a:t>
            </a:r>
            <a:endParaRPr lang="en-US" sz="2000" b="1" dirty="0">
              <a:solidFill>
                <a:srgbClr val="FF0000"/>
              </a:solidFill>
            </a:endParaRPr>
          </a:p>
        </p:txBody>
      </p:sp>
      <p:sp>
        <p:nvSpPr>
          <p:cNvPr id="11" name="TextBox 10"/>
          <p:cNvSpPr txBox="1"/>
          <p:nvPr/>
        </p:nvSpPr>
        <p:spPr>
          <a:xfrm>
            <a:off x="7960204" y="1447800"/>
            <a:ext cx="574196" cy="1323439"/>
          </a:xfrm>
          <a:prstGeom prst="rect">
            <a:avLst/>
          </a:prstGeom>
          <a:noFill/>
        </p:spPr>
        <p:txBody>
          <a:bodyPr wrap="none" rtlCol="0">
            <a:spAutoFit/>
          </a:bodyPr>
          <a:lstStyle/>
          <a:p>
            <a:r>
              <a:rPr lang="en-US" sz="2000" b="1" dirty="0" smtClean="0">
                <a:solidFill>
                  <a:srgbClr val="FF0000"/>
                </a:solidFill>
              </a:rPr>
              <a:t>257</a:t>
            </a:r>
          </a:p>
          <a:p>
            <a:endParaRPr lang="en-US" sz="2000" b="1" dirty="0" smtClean="0">
              <a:solidFill>
                <a:srgbClr val="FF0000"/>
              </a:solidFill>
            </a:endParaRPr>
          </a:p>
          <a:p>
            <a:endParaRPr lang="en-US" sz="2000" b="1" dirty="0" smtClean="0">
              <a:solidFill>
                <a:srgbClr val="FF0000"/>
              </a:solidFill>
            </a:endParaRPr>
          </a:p>
          <a:p>
            <a:r>
              <a:rPr lang="en-US" sz="2000" b="1" dirty="0" smtClean="0">
                <a:solidFill>
                  <a:srgbClr val="FF0000"/>
                </a:solidFill>
              </a:rPr>
              <a:t>243</a:t>
            </a:r>
            <a:endParaRPr lang="en-US" sz="2000" b="1" dirty="0">
              <a:solidFill>
                <a:srgbClr val="FF0000"/>
              </a:solidFill>
            </a:endParaRPr>
          </a:p>
        </p:txBody>
      </p:sp>
      <p:sp>
        <p:nvSpPr>
          <p:cNvPr id="13" name="TextBox 12"/>
          <p:cNvSpPr txBox="1"/>
          <p:nvPr/>
        </p:nvSpPr>
        <p:spPr>
          <a:xfrm>
            <a:off x="4345610" y="3733800"/>
            <a:ext cx="1826590" cy="1815882"/>
          </a:xfrm>
          <a:prstGeom prst="rect">
            <a:avLst/>
          </a:prstGeom>
          <a:solidFill>
            <a:schemeClr val="bg1"/>
          </a:solidFill>
        </p:spPr>
        <p:txBody>
          <a:bodyPr wrap="none" rtlCol="0">
            <a:spAutoFit/>
          </a:bodyPr>
          <a:lstStyle/>
          <a:p>
            <a:r>
              <a:rPr lang="en-US" sz="2800" b="1" dirty="0" smtClean="0"/>
              <a:t>Proficiency</a:t>
            </a:r>
            <a:br>
              <a:rPr lang="en-US" sz="2800" b="1" dirty="0" smtClean="0"/>
            </a:br>
            <a:endParaRPr lang="en-US" sz="2800" b="1" dirty="0" smtClean="0"/>
          </a:p>
          <a:p>
            <a:r>
              <a:rPr lang="en-US" sz="2800" b="1" dirty="0" smtClean="0"/>
              <a:t>Learning </a:t>
            </a:r>
            <a:br>
              <a:rPr lang="en-US" sz="2800" b="1" dirty="0" smtClean="0"/>
            </a:br>
            <a:r>
              <a:rPr lang="en-US" sz="2800" b="1" dirty="0" smtClean="0"/>
              <a:t>Gain</a:t>
            </a:r>
          </a:p>
        </p:txBody>
      </p:sp>
      <p:pic>
        <p:nvPicPr>
          <p:cNvPr id="14" name="Picture 2" descr="C:\Users\howardm\AppData\Local\Microsoft\Windows\Temporary Internet Files\Content.IE5\1ERYBIN0\MC900441310[1].png"/>
          <p:cNvPicPr>
            <a:picLocks noChangeAspect="1" noChangeArrowheads="1"/>
          </p:cNvPicPr>
          <p:nvPr/>
        </p:nvPicPr>
        <p:blipFill>
          <a:blip r:embed="rId6" cstate="print"/>
          <a:srcRect/>
          <a:stretch>
            <a:fillRect/>
          </a:stretch>
        </p:blipFill>
        <p:spPr bwMode="auto">
          <a:xfrm>
            <a:off x="3810000" y="3733800"/>
            <a:ext cx="609600" cy="609600"/>
          </a:xfrm>
          <a:prstGeom prst="rect">
            <a:avLst/>
          </a:prstGeom>
          <a:noFill/>
        </p:spPr>
      </p:pic>
      <p:pic>
        <p:nvPicPr>
          <p:cNvPr id="19" name="Picture 2" descr="C:\Users\howardm\AppData\Local\Microsoft\Windows\Temporary Internet Files\Content.IE5\1ERYBIN0\MC900441310[1].png"/>
          <p:cNvPicPr>
            <a:picLocks noChangeAspect="1" noChangeArrowheads="1"/>
          </p:cNvPicPr>
          <p:nvPr/>
        </p:nvPicPr>
        <p:blipFill>
          <a:blip r:embed="rId6" cstate="print"/>
          <a:srcRect/>
          <a:stretch>
            <a:fillRect/>
          </a:stretch>
        </p:blipFill>
        <p:spPr bwMode="auto">
          <a:xfrm>
            <a:off x="3810000" y="4648200"/>
            <a:ext cx="609600" cy="609600"/>
          </a:xfrm>
          <a:prstGeom prst="rect">
            <a:avLst/>
          </a:prstGeom>
          <a:noFill/>
        </p:spPr>
      </p:pic>
      <p:sp>
        <p:nvSpPr>
          <p:cNvPr id="15" name="Oval 14"/>
          <p:cNvSpPr/>
          <p:nvPr/>
        </p:nvSpPr>
        <p:spPr>
          <a:xfrm>
            <a:off x="3505200" y="2743200"/>
            <a:ext cx="2971800" cy="266700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Growth</a:t>
            </a:r>
            <a:endParaRPr lang="en-US" sz="4400" dirty="0">
              <a:solidFill>
                <a:schemeClr val="tx1"/>
              </a:solidFill>
            </a:endParaRPr>
          </a:p>
        </p:txBody>
      </p:sp>
      <p:pic>
        <p:nvPicPr>
          <p:cNvPr id="16" name="Picture 3" descr="C:\Users\howardm\AppData\Local\Microsoft\Windows\Temporary Internet Files\Content.IE5\7Q9DPF9J\MC900432537[1].png"/>
          <p:cNvPicPr>
            <a:picLocks noChangeAspect="1" noChangeArrowheads="1"/>
          </p:cNvPicPr>
          <p:nvPr/>
        </p:nvPicPr>
        <p:blipFill>
          <a:blip r:embed="rId7"/>
          <a:srcRect/>
          <a:stretch>
            <a:fillRect/>
          </a:stretch>
        </p:blipFill>
        <p:spPr bwMode="auto">
          <a:xfrm>
            <a:off x="4114800" y="3124200"/>
            <a:ext cx="1828800" cy="1828800"/>
          </a:xfrm>
          <a:prstGeom prst="rect">
            <a:avLst/>
          </a:prstGeom>
          <a:noFill/>
        </p:spPr>
      </p:pic>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518PHOTO" val="/9j/4AAQSkZJRgABAQAAAQABAAD/2wBDAAMCAgMCAgMDAwMEAwMEBQgFBQQEBQoHBwYIDAoMDAsKCwsNDhIQDQ4RDgsLEBYQERMUFRUVDA8XGBYUGBIUFRT/2wBDAQMEBAUEBQkFBQkUDQsNFBQUFBQUFBQUFBQUFBQUFBQUFBQUFBQUFBQUFBQUFBQUFBQUFBQUFBQUFBQUFBQUFBT/wAARCAC3AL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gMUbqztY17T/D9n9p1C6is7cNt8yVtq1zev/EfSrfTZf7N1K1uL9ovNgjVt++sp1Iw+IDtqr+dFu2+Yu/7v3q8X0D44xWU0tpr8bQXCS78fxKrfcXb/ABd9v+7WH40+OGnaRqtrq2k2qXUs1zsvbYsy3C+VvRfkrg/tDD25uYD3q7vUW1LRzRxM6t5bSf3q+BfjZqfxq8W67e6Zf6Rql5Y2F08tnd6NB5SeRtf5m2793y7W+/8AxfxV6OnjzUPFupJeNctbaZPK1xAlvvR0b/7Cs34o/Ha1s/D0uiQahPczXKLLLfS7oriJlVl2f98/x1FKv9cUlAiR8k+NtN8Sv4l/tCKe51J/vwX1vFs+Vfk/df7nzp8n9ysm8vNVv7eK21dVs7KBXeC4eBrh2+T7m+ur8Q+NoLyKK1tl2XECpEqQ/JtWsS/1K++zy/bruXY6/Km7/wBDrP8As/m+0Y+yNb4XaxaeCU1Cz1eBZtPWJbiB9u95YpXTeiVRm1jT9Y8cy61Lpkf9lW8qpBo33HeJn2pEj/w/JvrjZtSaGJ4Jb6Xyn/1WyL50/wDiqu2E0F/apbfad8S/I2/909c1TK+eXNGQ+Qt+MPGy+ALy9XSlnSV4n8qJJd/2Xd99Pl+8u2vL9e8YS69a27LFdwy+Vvlif7j/AD7a9ah+HWhvE/2a8a5iZW3xS/ff/PyV5B4nvLmbxC6y2zJcbvKl/gdv9+roYT6vK0oi5TibywVLXbK0aXG3f/8AsVseHrae50iWz2yvbovmyp9z7v8AHT7nyobpool33Sy+V87fef8Av0y516eawt7NWg/dL9yKLZu/vu/95vn/AI66pc0vdM+Yqa86zWfmrLcpLF8jW80X/s9Zth++i+aJnl27IPm2JF8/z1d1J2tlfz2nR/K3/vlZNlaHhjR4JrWXUNTnZLdP+WKfO8r/AOwn/s9P+FEozNK0HUNYgvVs7bf5G3d83z10HhjwT/aUrrcy21hcJ/o/77f8zf8AxX8Naem+M54beWz0XTlmt/P+bfL/AMfG37+/+9WJMmqzX7y6b5813BA9xOiN/qtvzv8A8BSuf2lSZkbaaDp/hX7JFZ6qv9oTyt56X0SbPvoqfd/4Hupr6xq/9pXFnqF3E8VmzWUVjbqsSb//AIquJ0q5udS1TT4vm1K9aX5Ytro7Nv8AkT/gf3a6iw8QxeFdeuNP1rQVdIrqWVbdJf8Aj13ff83dv/uJ/tL89EqMvtGnKS3PjBnl+zK7W3lReVv3fPv2f+O/PVewS8vLC7ubZoraXTWifzbuVPm3Ps+Sq9tDYzXXntZtN5/+qS3X91838e//AHqtwzRWF4jNAs0Xz7re4XYjp/7K39x6x5Y/ZMzoE17X4ftdtpmtf2bPdS77s/MFDJ90K6/M33norT8Uw/D02rt4dXU/7V+TEl1cIEWPanDr/e+9RXPyGp+pP7QnxDj1bRX0bRpVmiTbPcyo67GT+5Xy3D4t1nStb/tqeKR/N2vA6fPt2/c+Suo8VaPqFzdRXi6g1tZX7PcfOux1Rf4N/wDwOrWq6xBpq6PbTtJZ2/lSostvEku3+5/49srhliZVp80zYm03xVZ69qlleSx3f/CSpulunu4tj3D/AHfkdv7n9yugv/FVtqWm6e9zLHNbwb5W3ts+0T7Nqeb/ABfcryy21i20qw1Nlnvobhb5vN1GLe6XUX3NjpL8ytuqLxPqUVt4cl1OWKS2iXZLFFLKvmu7fc/3v4PnrGULz5IFG7f+KrOws7qCKCJ7tVR/k/hb+NK8F17+0HvZby5vFe4l/gRt+xawbbWNV1h7iCKVkRm/eun8b16X4J8B/wBqzp9p+599t9fXUI08NDkid9DCSqnJeHvBMuvT75fN3v8Ax12+m/BxYX/f3LPF/cevU7DRLOwRFii+6uyi52pL8tEpSPbp4alA8n1j4UaR/wAtYmd/96uK1X4XfY5XlsX2Pt+VHr23Un37/u1hXKLNaurfJWEpyh8J1Sw1Ke8TxOwub7RLhIr5V8rdsZ3++laPi3wrF420vdbSwPqduqv5yRfPL/sb66jW9HXUrX7q74q5/wAPXn9mywrKvkuv8e7+Cu2hU9rH3j5rF4b2Ej5n8SQy6Vql3FL5ttcKzp867Nldh8HPgh4h+JdhLrVtot7eaUk/lLcIv7p2VNzxM/8Au13Px+8ALf2D69ZwQI6r/pny/P8A7/y1wfhLx5rmg/Dm78P2OtXaafdSun9mQzukSs335dn3W/uU6nwnlS904jXrOfW9Z26fBO6XHyRQ7vNen2H2lFe2ilke7+SKWFF+58/9+ui8K20Gg6p9us7md9QT5Fm2/Irf7G6pdVe8+1fdZImf5nT77f8AA64pVPskSkc/qULXmlvLbKth5TfM7s++X5Pnf5/4nq38NPEl5oKf8S/9ze/akuFu9m/aio+9HT+JdtM3tcpLFOv7p23r/t1reAPGdn8OvFuma1c6ZFqtva79tu7fJtp/HHlkHMeof8IT9p+2z6hFPDrEusLcXmsvKqWlvFO6f8e77P3u93f+7tb5q850fwfPqXjLxg+kXn/CQxaMu5bi4i/4/HaXb9z/AL7f/gFfUfiH9orw9ry6neahqf8Ao91Yy/Y9lrF9keVbff5Wxd/lfPs2u6fwOteGeD9eg8N/s3arq8WtWMOu+JdaayvIn2JcWqRbJYriJFTcy/fT+FV+Ssqcai5pG43Vde1r7VZT6kujTSxeb8mmRL5O5v4Ni/d2Pv8A91nrznxhqWpp4heW8VkuJW3tb7dmz/f/ALtaHgbxnr3gayuILmxgubTxbB8z30Xm3D2+/a72+75dzun3/wDYr0D4kQy/8IlarpEU+pWl+tuk/wDacCu8G3eyRJcbEVv4/ki+T7nyVMYxpS94w5TyiHxZdWUaRLHFNJubaWVHZT/FRVq10KCJVvEnttNdpHVkRXbZ/s/NRWnu/wApHMforqXi2K5gt2gVt8W5Lp0bf8nybPK/ufL/AB1ialqWn6rpdxAu10t12Xn714tq/wACf7TbK4LR7y80HUtTVbldSt7hYtz28++Vm2fIifP83/stddqWt6KlrK0SxOjyrLLcRM8qfL82xHb5f46+QcZfCdRC80+sao9t5qpNt/490i+SXd/qnlVv9qvLfiRNLf6ppXh6zvrm/lii33VxdxbHif8AjT/dT52rqvEPjzTNVtU0yDdbWl0zyt9niZHX/YT+98mxv9quN0eaKbVNQvF27HldIn/j2L8if+gV7OCXvcxtQjz1eU7Lw9omn6PAm1V37fvvXXaVrC6au6La/wDwGvOk1v5381l2VctteWbZFuVP99vv/wDfNenzH2tOMeXlPVv+EkWZU+ZU3VRvNbgRvml/h/jrgoZpUbb5vyf7FW/s32z/AFUW9/7/AN6teY25Ymlc6xA+xVkX/gFUvtm9f96ovszQp8ytTN+z7yt92oNDNebyZZf9uufuU8m/ilbaifc+f7n/AAOti5doWfcuzf8Ax1k3k0Xzq3zw7fmqaEuSR5mLp+1idGkNpqujXtj5q/Z72JolR/8Aa/gr5U1LSorC9ezSLYkDMm/bsRNr177ba99gdF274k+6lcV4k8ANea5qGqwefNZXXz/I3yLu+/8AP/eRq7sRKPJzHx1SBxtho95c3mntY20825lVX270f/4modeSe21ZIGiX7PK2xYUb71ejeHvHl94PtUttKl/4l8sry77td6JLs2796/fbbXMPYQXk92zrFM/ybXT5N7fx/wAH3a8H20jk93lMa/8ACtteac9zArJ5Gz5HZXRd3y/O/wDdqu/wr8R68kq2mnx3Nusv2dpom83yn2bv4f8AYrorC5iv9WuIJ1ntreVdksr/AD+b/wAD/wB6uz8N/wBkaP4cS28iWwu7pov9ORvusv3E2/8AAP8Ae/4DWEsbVpRCJ4b4q8Pa18NNJeC5vle01FXiiiibek/99/m/uf8AoVcvpWiT69LaWcFzbJLL/o6xPLsdd39/+H5/u17F4kTTNY1R5Ym+2RWsrbn1BV2Mjf7H/s9cFr2lNomtvbRW09zoUv3be0+TzZdnyb9v3tj16eExftI++XGRof8ACKwaJdfYV1O5v9VsGgt5bfd5sS/O/m7Jf4VT+H/0OvUdNfT7Dw8ukNbXKRS7vK+1/vUi+f5HT+633PnT+5Xn3hKzltopb68s4PKum3xJbsm+Jv8Ac3/+OV1FhfweakU8vk286vtmuJdj/wC/XPiavPIiUir4h09rrxD9n0e8imsY1XbOqsv73Z860UzW9NGkald2cupWpbIaG6QM6f7SL/f/AN7/AGKKx5pCPoLwNo7aJevpWp30elS2sX2qC7Tzd/8AuO7bP9uuX8Q2beG9ksDS6rbz/duLhtlvtV32eVtT+De9WPB9z4qv7p9MbWmuZYrzzZUu4l3v8iKkqbvvf637j/LWxeJeWfiXR9P1OCTWIrW88pvt06pFLF8n+q27Nvzb/wDgKV43tJRNTnP+En1XTdL0xb6zih0+3Z7jTrS+XY6o38D/ACI3lfxf8ArjdB1JobXazfPWr9pa58R3ssFtFqsSsyS27tL5Tt/Bsdf4U+Sub1LdZ6s8Dfudnz7Pv17eAlGUZRO7BS5apv8A2yV5X27vmrrfDHhWXUv3ry7P9/79cfo6TvslVWf+69bdzr1zYfN9p2f7Fdp9jGR61/YkFtao0qtN/v099egsLXyFVUl/hry2w+JEs1k9s0+9/wC5XPXPjPzvtCebvli/gSqlI19rE9dm1ixh/e3ku/8A2N1Zt/8AEvw5DE6r9xPvV8xeNvHmp3j7FuW3v91K5G2mnSXbeTzvK+35PN2f98VtGMpnnVsdGnLlPra88T6Rra7YJdn92syaHZ83yvvX7/8AfrxrSodX0q8eKWzu7m3X+NNr7P8A4qvXdHmlvNLiZopf9x1rll7hr7T2sTgtY1KW2uvIb+H7v+3WhbXN8+gxfY5Z0+wS+aqO33/4q2te8PQX6pJt+dG+/trn7zWNT8PazFbeR/xLHVfneL7laSqc8eU5KdC05SOd+JE09zqiSxX0H3XuvsiLs/y1VEm1DTYN0qq93LL8yO2x9tdN4htrzStZu9XtpVh8pYkiR4t+1G/3vlX+OsS8tmSLzWnld/N8qd3lWXdXH8MeU+WxNPkqyiZiXksOqJA10tskrb1uN7/d/uVrf2x9jbypbz54oGi2Sr8m/wDz8lUYbZdHiuFuV+df4P8A0B0rP1K8gubhWn8+FJW/5d9jv/49WMqXOcvMbs2pWd5BcWzXM+99m1H+SGJf497/AHv79Z95cwWzbWaCaKL52mRv9b/crHsEuUl8qD9yj7/9HSL53/8AiqsPZwfJ+4VPtDPuTd91/wC/833aI04wkSdN4e1XTNbsHaeJodrb4reL91Fv+5/D81WksNP1hreCfT28qCX5fm++n/fFUvDdh9snuHuZ7S2i8r7+7YiP9xPu1XhSCzlt57mVrx4v3qwv86Pt+5sT+JUq407SAty6wZRcXV1cxW0Fu/2dZZZfkkRflXaq0VzHiDWE3hkCK4RVSO8iyu/+LLf3vvUV0xp6DPd/gOk6eJdQ/tD7FZ3ssEUq3GrS+UiJv+/s/iZ/k/jrsvGHi3TLzRNVli+S91KfZE9vA0rtEybdiI33v73/AAOvnqbxDL9q/tC8ga8iRvs6u7b/ACnZP7n8P/2FRQ+J20G9SdYGht7iVbhot3937mxP4a8T6tKcuY3jI9FvNetvNezsYrm2it7VN1jcf8vX3H2b1+78/wDBXCeKns/+EjeWxlV7dm2Kifwf7D/8CrN02/l/tT+07GeSz/59ZXb7lFzNcw6dcafqss9m8TPLFF8j75dif/YV6WGp+yqGtHm9r7p3GveNrPwrp0VtbbXuNvzfL/HXjOvfEvUNSun+9s/uJR4wuZfK81dzvcRI61Y0rwHLNpdo09z9gdW370+R69iMY/aPbnUqy92Ji6b45nS6i83zNn8T19IWfgmDUvC6ah/rpXi+WX+9Xi9t4P0+5ulWCLfbxfeml++9fRHgC/8AO8IfZvm2RLs/3KxqcsvhPSwcZfDVPCdV8DNbXEtzPFPN82zZCtbeif2QksU9zpks1xEvy/uP/iq9o+zbLLdt+T/bqp/YMEzea0VpURkdksJAytH1KfVdnlWK20Sf32+dv9//AOIrQeHY+5p4vN/2F2VYeGxhfbsWqj+V86q2+sahUo8kTNv5mT+FfmrQsIbPW57eC+VXiiX5vm+f7lZjv50+1vuI3y0ab4httK1l4rnb91XV654mUSp450qXSrq3W8X7TLKv723T7m359n/7deeo8V/4l+zW1taIjLsVLhlRP/id1dL4h+JEF54llaBVe3gi8re67926sTTX097+Jp18m3lbfK/yRfI39yiUZfEfFY2UZ1pcpS1W50pJZWilbykT/Wy/fZqNNv8A+zbeKX7DH9odd8UKf6qV9/yO6f3dlRaloNtf3+oXNs0728UrKuz53aLf8nz/AMXy1k3mm/ZlliWX5F+7vbftT/4qtfjieebeseJ7681T7Z5UFndqzIsNiuxInb7+xP4d/wA/3K0NKv8A+2JUbVYP9CiVkgihVfN3t9ze/wAjf8DrirxF02JFiiW53/wTN/B/uf3q0vtN8mnW9yv2aG3dniiheVPN/g3/ACfeVf8AbqvZx5Sjb/tiBElb97Zxfcb/AKa/99fNXKarZz+bLI07Tb4pfIuJm2Js/j2/w7q1poVdpbaL987SsjQxL86L/sO1c/quiajbRXH9nrP9ki+aXe3ztE399F/8fohEspS3UH2FnmhaW1D7UFu2+Rf97cnX/wCyopba2/t7UH/tFY7K2Yh1iZXRVTb8ny0V2e6acx1j215Zq7Swedbq3/HxDKvlSts/v1g6xrctzFErzrsVkRn/AI/9yu2uXgtrK7gnl+RPnV0bY6/7Gz/drj9b8NxQ38UESq8rbX2bv71c9Dl5veMomlYeIZ7+1XyNPl8q1gRGd/nR6fD4huZtLvdMluWvLSX+B/n2/wC2n+1WfZ2a2FlE099PbJKuzZEyOj7vuPWff2c9tFaSrP8AJKv+pSX5/wDfp8seY0g7SOl03TYtY0jT5WVZriBmRUT+L/brU/4RiW/dP3+/Z/B/BWTYTX2mq8qrvi8pP33/ANhXS6DrEFnAm6Xe+35q1lI+rwko1Y8xLf6b/ZVh8v3E+8/9+ux8B6lsXyNv3/n2V5T4q8WzzSxLbfdRt7f7dS3PxaitrxG2rC/9/b92jlO+NSMJH0tNpsbrtuWVE2/cryz4kWcthexNo07I8qu+zd8leear8XbnVbNYLG8b7R/FMlb3hK8ZIPNvJZbyV/vO7VEjplXjV92Jnp451Wwfy9Qg/wCBotdBpvieLVYnWCVftH8O/wDvf7dUfElzbJbvLt+T/YrC0R4JtRtJ4tu/dsl2fxLWMo8xzSkel6Jfrqtkk+3ZL9yVP7rVi+IbNn1eKdf412bKnsLn7HqmoRL/ABbJaffv5zL/ALCvWUfiA4G/s5bOWW5l2/ZUbZ8jr5qp/sf3ay7ZFv8AUnkuZWey+V/kX59v+x/tVseMLBba4S++zT79vzXG391F8/8AFWDrE1zDpu5WWbz13q9uzfP/ALHy12fHE+Lr0/Z1ZRLUOvT2dvcQQLLDaS/edP8AnrXP395K/m/umdH/AIH/AIqpzO2iSywO0kMsq7NiS7Plaofs1zDLE0DedE0Xzeb/ABVUafKcvKbqX8+q3UUsqxpdrF8qIvz/AC/7FMe2lfV0i2yzW6Mnn/Ls81v4N9YWsX8Hm6fLu859u+dIvk2/7CPXS3M15c6WlzBY30Ojy7Ui1P8A5Zb/APf2f3t9Eo8hXLIsaxqWn20t3Lp8DW1vt3rbpuleJ/403t97/frF1LUonsLfb9pht5fu3ETI/wA3+/8A7HyV1CeJ9BfRNQW50pv7Vutvleaq/ZLdf76Pv3M3/jtef3M09tK6wKsMUS/N82/5tn8H96s6cRGxNYm/V4LvULmaEKrGOf5iW9RRXMPd+ZpsepSK8GW8tH/5aM/8dFdfIacp7CnhLV9K8R3un3jLpuoRbYvJu/n+Vv46mvNH0+HWfNnnXZu2b3i2JL/t17hc3kU0TweLtPlhuJW3tLdwK8Tv/sOv3a4bx/8ACKLUrJL7w/umvWb5YnnR4nX/AIFSlhPtRCUTzPW9VghvPKil87yk+5/t1g3kLTN9ptolme4ZUaF237939yi/03V/D17LBqumT2flN5sr3a7PN/3Ki/4SFnVNsTJev8n2hG+dU/z/AOh1l7KUDLlJU1tvt+2X99Ku1N7t8+7+5RqVz9ml3WzN9kl+7vqZ4dP02KVrmxa2dPl37d7s/wDv1UvLmL7FFY+Rs/jV5dif+P8A8VI9DDYj2Rnpc+dP/s1U1u2ivNnlff8A/Qquw2y3Nr+6b/SP/Q6xbnSru8/5efJRf4EWt4npynzRNLR7aCFEWWX5/wDYrttK1K5ey822XZbp955v4P8AgFcz4V8PLYS+bPqEH3fuPFXfaJqWi6J8yr9vu/v/AL37it/uVNTlOyhGfKZ+j+D9T8Wt9u1qWRNMi+RbT7nmv/f/AN2ug/sSLTZYooF2ba3bPxJLf/vblv8AgD0xE+0yuz/c/hrhqS5jvjTjEidN+qXDf9MkSmJeeddSxf3dqU28m+zfaJW+RF/2qqeGEl1K6SCBWmuJ2+WlCPOXzxhH3j0v4Y+GIPEOpXv9oWy3OlRQMksMy/JK7fJ/9lXA+M/gh4lfxLqEGnxRvp6bPsdxLeRWu7b/AL7/AHq+gPDdgvhvSYrGD+D7z/32/jetX/hFbbxnrOlQTxNsinW43/7r/P8A99178aEeU+Nr1o16tz4w8VfDrWvhd4gbTPFWlSw6hcKtxFN5qSpKjfc8p/4v7tcpryNsi8i2Z7i4+9/cev1F+JHwo0P4zaJLpmtQfvUbzbO+hX97ay/30/8AiK/O/wCK/wAJdQ+D/iiXRfEvmwq+57PUN2+K6X++v92uepQ5feicsqfL7x5bDpUqT+fLFsSL5GT/AG67rw8k+j+HNQs1ef7JdLE7JKyIku35nT5kesKb7Nc2/lSzqkUTb96N9+orbUltrN2W8ZElX7j/AD/98VzVI+0MzSv4bbXr2Wz0+CeG3edXtd+1rj/c/wBqsqbQdQhs7hV3Inm7mieDZ5Tf79aulXLaf5Wtbfs0sDI8Ez/Om7f/ABp/wCm3mqxalcea0siSt86v/BtasOaUCuYy30VrIfaIig8oHNlKryoHbbuZaKSC9urcskUS3jtyIk+fI/vUVpzTLPue5fxDc37xReHLKztHX5kvtT83d/wBYqzU8GavYebeWNjpOlXG3ayJdSujJ/c2bPlrl7/9pb7e8SweGlSWX54pri8VEb/vlK5HW/2n9eSf5dF02wiX7zy3Tyo3/A1r0vrFM3909Fv7+2e1ez8T6UsNo/3vNX7RaS/8D/hr598VfCi50eX7Zo8Cu8u5/skq7Hi/2E/vVtv+0z4h+2usWmafs/ufPsb/AL6rkdY/aB1ybfFFbW1hE/3ool3p/wAA3b9v/AKUpRmT8Rw+pTf2PdW/m2c9ncL8jJcf3/79Xrm50/W7W4aPzbO7RU2oi7/N/wA7/wC5XOa94h1PxJdJLqFzPeOv3d/z1Y0r7Cln5lzbSv8AN/yx+/trGUSTThmaGVIoG+026f8ALX+OtC23XLfL9+s+Hxbc2dltgsVR3Z0il273RN/3K0NNeC8g+0+fbWbxRb2R2+8/9z5aykdmGxHJ7sxlzZyp/CyPWx4e8PX1zKm1VRH/AI3etDTdVtvK2y+U7/30belatt4htoYHg+4/8OyseaR9BCEZ+/zHTaV4YlRPmud/++tdBsihtUX5f79cDD4zn+y+Usu9f4n21n6348WzsHWKVXuP/HErnlHnOiVWMC34n1Xzp3s1+5u+bZ/E39yvWPhL4Y/sG1+2XP8Ax+3C/wDfpf7leV/DfRGuZU1W+Xe+7fEj/wDode5aI/y16dChye8fOY3G8/7uJ28My/frvfAELOlxeM3/AEyWvL4bxdqbfv8A8NezeG7BdN0uKJv4F+au/mPKoRO10rc7p/B8tZXxX+EXhz4zeEn0PxBbecn34LiL5JYJf76P/ndTodVbbtirQs7xrZHnlb50Wg7D8xfiv+zT4h+EXiPULbVYru88PxM3latFbS+VOv8Af+VNqtXnT6JBbXjrpksl/aeR+9uIl3un8T7K/a/TYV+xJE0W9Nv73f8APuevKviF+yv4O8Z3F3qGlRSeD9dnilil1DREWLzVZNro8X3W3/8AfVYyoSMZRPyn0fxDc6Vp17bee9tEjPKqJF+9lf7ifN/sVVTxVLeWEqy/8tfkldF/1rL/ALFfRXxj/YP+I3hX7ReaN9k8Saevz77RH+3P/vp/H/wCvD9K8E31sj7raO51CL5JbGVkiff/ALaferlqU4xIkc5aQ6l5LywwJbMzfNmXa1Fa2tXcWl2TyWqLNfGXabR/n8k/xfNRWF5GB3r2CXK3raZLbTS28u+C4tINiXEX8abG+bdu2f8Aj9c4kyw2UTXNjLCjbtr3EXzyt9x9n8O2m6q95bWssETN9ngVLjekuzb86J8m3/af7lMs9Yubmyi82eSb7PvSJJvn8pf49m7/AGq5oxkbyMrWN37pdqvcbtnkp8lZ6aVO9xtX55ZV81v3u/8Aj/z8lG+5028fzP8Alq7P87fw1Xmv/nluYl/ersdX2/crugETb0e2uU1lIIovJSWBkl+ZdnlKnz/eqveaxvifUILGdLTzfKa7+4jJs+5XMu7Xku7d88vz0/7fPviWWdvvb9j/AHN1a8ocpobNTvIPN8idLdm+XZ9xFrbs7C2trOHa09tLL8/zt8jtWJ/b1zNcbd3k/Kn3F2I/+/WnYalqut3iRW08f2h/kVPkirKUZEm14zSDwrZaJ9hl+02Tyy+e+3+PYm9Pm/ufPVX+0mh/1W2uoTQW8Z/D67gl+S7tb6VIt+x9rKif3f8AgdeaJcy6a0tneKyXEHyfP/EtXKHundh6/J7pqX+sbIvmlb/cqz4P0eXXr9Jblf8AREb7n99q5/TbCTXtS2r/AKpPvV7X4Y0dbOJFRVREWrjS5Qq1+c7DQYVTZXd6a/kqm6uR01FRE+Za6a2m/cbv7ldJ5R1XgxP7V8VWkDL+6i/ev/7JXuttDvavKvh1pTaVb/bJf9bK29v9lP7lesWzqlv5v8DVZ2U48sTQsIYkemJf/adUt7Pyt++X7n+783/xNDv9jt3naqvgz/T9clvFZXitYtm/+B5W+f8A9B2UGx6lpSbF+Zt8taFY9hNsZGrYraIBs3/eX5K5Xxh8K/CHj9f+Kh8PWWpPt2ebLF+9T/gf3q6qnp87UvdA+VfHP/BPX4f+Jg39jahqnhsM+8wxFLmP8n+Zf++qK+qnTbRU+zgHKfjLrfhW801tTn1Ce2tv3v2iL5X8qXd99Pl+7sqpbaP5NmjXOn3MMV0zeVcPEyJ/33/FXsHxFs4IfCWp3M9ssyRQO6/L/H/+3XlGm63LZ+KNNVrptSt4p4nb7Crvv+T59iN97+7Xz+J56RjL3CTxhoMvhW1t7Pcr6q6u91b3diqRff8Ak8qVv9b/ALX8NcLrdtLZ3rxN9mT7u7ymXYn+x8tdh4z8Qxa94ou5by5u98t0yWd3dtsltV3/AHHVfl+T+4m2qD22keEtZ1ix1DdqW61aK1fyni/esnyS/wB75P8Ax6nQqSjH3iOY4tEaG6dl+T/2Sobnc77m/hbeu+tNNH8nzVllid0bfK6fPtWi/wDDbabLaNHfW155q+bsRt+3/YevQjUDmJtK0qDyvtlzOqbPn8n+Nq634b/BzxD8Y9eSx8L6Q3lRNvnvrj5Le1X/AKav/wCyfer2X4Cfsf618Tnstc8Ss2ieEmXzVfytlxer/ciT+Ff9v/vjdX2rYaDpXhXRrTw14V0+DTdNgX5Yov8A0N/7zVrGn/MXGJ8ta38GdP8Ahd4c0zRdPnkv5lV5bq7f5PNl/wBhP4Frwr4heD/tjxRN/wAfDNsg/v7v7lfYHxXeCwRLm5ZUtIImdn/2Vr5ys9SbUvEcWp3kWz7RuRYn/wCXeJvuJ/vf360kTy+8cp4V8Ero8SRt87p87P8A33rtYYdnyJW3/Y6o/wB2rFno/wDFtoMZVDHtrad2+X5K7rwTokupavFFLueKL55aoQ2a2yvJL8iIvzPXq/w70drbS0uZ4tks/wC92f3V/goFSjzSOrhs4oV+7WnYTMiOu75N29t/92qiJT/O+zWssv8AwCrO8NYmn+Itv9h0G5+zaZu2T6si/J/uRf3m/wBv7tdl4b0e28MaNb6Zp6+TaW6/Lvbe7N/fd/71RaVNFeaai2yqkMS7PKRdiKlbFmnzbVoA2LDdt+athNSVNitWE959mi20W032x0arA6hJlmXctO3ru27vnrHhufsz7t1RTaq9sjyr88rfKqUcwGq92pbYq/dorlb3XvIHl+erzfxUUcwH5v3/AInn8beF9Vis9Ka2RIHRnvpVRK8SudV1DwN4lW50++a2vYIkdZol+RJdnzpXXX/ifT7a6t5555Lb5mfzYmbY+3+BNv8At06w8VaZZ6TqCzwQakl1t/4+4Hle6T++7L91Ur56pUqc3v8AvGEpHnl54hg1LSfs0ttH/aDz/aP7R+dHT++j/wB7+9V3W/Pv9UvZ3W7fU4oleV9u/wA1V+/K+75lXZ5VY95DBqWrXC6fZtDFLu8hE3P/AN8f7Ndw94ut6JZaffReTLFFF5ssK7Hdl+X5/wC9vi2L/wAASur3Yj5jmkv4La1835tkq7P9t6+vf2SP2YINeitPH/jOzV9P/wBbpmmXC/8AH1/01l/6Zf3U/iryr9nj4J/8Lg8eXd9q9m0PhLQ2aW8T7iTt/wAsok/3/wCL/Zr9CLO/87RreJVVEWLYqJ8iIn9xK7KcY/EEY/aJdY15pp0gX7n8VZ9t5s32v5dnm/J/wCq8MO+fd9/b87PWgkLJ87fI9dBsfO/7Vd4tn4c0+xXan2y+gtW/3Gf5/wD0Cvn3xJshtbhm3bNv3PuPXtH7UV5FeajoUUsuy3tb77bK/wDdSKJ33/8AjiV87+PNV/4kyXNtFP5Uv/LZ4n2VlIInsHwo8TweNvC6Ss3+m2rfZ7pH/vfwP/wNK7JLD5vvfJXy7+zrrF5pvi+9nWffaPFsuof76f3/APgFfVGq38WlaTcahKy/Z7dd/wAn8VUefL4ippWmt4h8S2+lJ/x7xbLi5/8AZEr3C2h+zRba4H4OeHp7DQ5dQvl/4mF5K0s/+9/c/wCAfd/4BXodWdVOPuh9x91V7xG+6250dv8Avj/YrTtrPzl3s3+7RrDwaPay3l42y0t4meX/AHaDYz7zWLuHWdM8PaVLs1Cf97dXCf8ALvbr/wCzPXqVs/k27ttrz34b6DLDa3GuX0WzUNUbzWT/AJ5RfwJ/3zXazTbIvmqwHzTNM26rUN4tna7t3z1SR961n63efZrL/foAfD4hne6dmb5KdDr3nSy3P/LKL91F/wCz1yVzcy+V8v33+7RqupLZ2sVt8vyL/wCPVADdb8RLJcbYIl/3qKwo7mBizOu9qKAPz48Y+F9O0XS7rWbi9keKO4SOOySL5M/xJ/u1h/8ACfvoek6jp2iypbfaghle3VotybPmX/x6iivGa945LHN6Sk946W4eSMKHXzFf5tn92uxtdMjsbm1sE3yTNKrje3yq1FFdApfEfor4O8Ix/CH4XaZ4Zi2yX7rvvLkf8tZ3GWf8iF/4DXYWz/8AEtt1/wBlaKK9GJ0xNizs9lrCv9/5mo1ILCn/AAGiigs+Kv2k9SaTxMkS/d3eU3/AtlcP4s01bfRvsx+dWi2bqKKxkXE5f4CaEyeO0Vn+T7LOkq/3q9o0c33iHxBY+FpY18i0ufOebfzIi/6lf+AsR/3zRRVxOKXxH01p9mtrBDAnypEuytEwqPmf599FFWdQ6zfem2uf1BW8X+MbbQfuWNiov7sf89WU4jX8/moooA9O2rDsRfu1WufnVKKKsCb/AFMVcx4kvx9oihYnLUUVAGRNM01/bxRfJtXfXMeIL143fzGzM3eiigCto2n3N+SzT8UUUUEH/9k="/>
  <p:tag name="MMPROD_10518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NDQ0NDQyIvPg0KCQk8dWljb2xvciBuYW1lPSJnbG93IiB2YWx1ZT0iMHgzNUQzMzQiLz4NCgkJPHVpY29sb3IgbmFtZT0idGV4dCIgdmFsdWU9IjB4MDAwMDAwIi8+DQoJCTx1aWNvbG9yIG5hbWU9ImxpZ2h0IiB2YWx1ZT0iMHg4RjhGOEYiLz4NCgkJPHVpY29sb3IgbmFtZT0ic2hhZG93IiB2YWx1ZT0iMHhGRkZGRkYiLz4NCgkJPHVpY29sb3IgbmFtZT0iYmFja2dyb3VuZCIgdmFsdWU9IjB4OEY4RjhG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39&quot; value=&quot;%n. %s&quot;/&gt;&lt;property id=&quot;20141&quot; value=&quot;VAMforHSprincipalsv07&quot;/&gt;&lt;property id=&quot;20144&quot; value=&quot;1&quot;/&gt;&lt;property id=&quot;20146&quot; value=&quot;0&quot;/&gt;&lt;property id=&quot;20147&quot; value=&quot;0&quot;/&gt;&lt;property id=&quot;20148&quot; value=&quot;5&quot;/&gt;&lt;property id=&quot;20184&quot; value=&quot;7&quot;/&gt;&lt;property id=&quot;20191&quot; value=&quot;Palm Beach&quot;/&gt;&lt;property id=&quot;20192&quot; value=&quot;http://breeze.palmbeach.k12.fl.us&quot;/&gt;&lt;property id=&quot;20250&quot; value=&quot;6&quot;/&gt;&lt;property id=&quot;20251&quot; value=&quot;0&quot;/&gt;&lt;property id=&quot;20259&quot; value=&quot;0&quot;/&gt;&lt;property id=&quot;20262&quot; value=&quot;1876762&quot;/&gt;&lt;object type=&quot;8&quot; unique_id=&quot;10002&quot;&gt;&lt;/object&gt;&lt;object type=&quot;2&quot; unique_id=&quot;10003&quot;&gt;&lt;object type=&quot;3&quot; unique_id=&quot;10004&quot;&gt;&lt;property id=&quot;20148&quot; value=&quot;5&quot;/&gt;&lt;property id=&quot;20300&quot; value=&quot;Slide 1 - &amp;quot;Florida Department of Education &amp;#x0D;&amp;#x0A;Value-added Model (VAM)&amp;quot;&quot;/&gt;&lt;property id=&quot;20303&quot; value=&quot;Mark Howard&quot;/&gt;&lt;property id=&quot;20307&quot; value=&quot;281&quot;/&gt;&lt;property id=&quot;20309&quot; value=&quot;10518&quot;/&gt;&lt;/object&gt;&lt;object type=&quot;3&quot; unique_id=&quot;10005&quot;&gt;&lt;property id=&quot;20148&quot; value=&quot;5&quot;/&gt;&lt;property id=&quot;20300&quot; value=&quot;Slide 2 - &amp;quot;HOW DID WE GET HERE?&amp;quot;&quot;/&gt;&lt;property id=&quot;20303&quot; value=&quot;Mark Howard&quot;/&gt;&lt;property id=&quot;20307&quot; value=&quot;334&quot;/&gt;&lt;property id=&quot;20309&quot; value=&quot;10518&quot;/&gt;&lt;/object&gt;&lt;object type=&quot;3&quot; unique_id=&quot;10006&quot;&gt;&lt;property id=&quot;20148&quot; value=&quot;5&quot;/&gt;&lt;property id=&quot;20300&quot; value=&quot;Slide 3 - &amp;quot;Established by Student Success Act (SB 736)&amp;#x0D;&amp;#x0A;Teacher Evaluation System&amp;quot;&quot;/&gt;&lt;property id=&quot;20303&quot; value=&quot;Mark Howard&quot;/&gt;&lt;property id=&quot;20307&quot; value=&quot;335&quot;/&gt;&lt;property id=&quot;20309&quot; value=&quot;10518&quot;/&gt;&lt;/object&gt;&lt;object type=&quot;3&quot; unique_id=&quot;10007&quot;&gt;&lt;property id=&quot;20148&quot; value=&quot;5&quot;/&gt;&lt;property id=&quot;20300&quot; value=&quot;Slide 4 - &amp;quot;FY2012 Implementation&amp;quot;&quot;/&gt;&lt;property id=&quot;20303&quot; value=&quot;Mark Howard&quot;/&gt;&lt;property id=&quot;20307&quot; value=&quot;410&quot;/&gt;&lt;property id=&quot;20309&quot; value=&quot;10518&quot;/&gt;&lt;/object&gt;&lt;object type=&quot;3&quot; unique_id=&quot;10008&quot;&gt;&lt;property id=&quot;20148&quot; value=&quot;5&quot;/&gt;&lt;property id=&quot;20300&quot; value=&quot;Slide 5 - &amp;quot;IMPORTANT!&amp;quot;&quot;/&gt;&lt;property id=&quot;20303&quot; value=&quot;Mark Howard&quot;/&gt;&lt;property id=&quot;20307&quot; value=&quot;417&quot;/&gt;&lt;property id=&quot;20309&quot; value=&quot;10518&quot;/&gt;&lt;/object&gt;&lt;object type=&quot;3&quot; unique_id=&quot;10009&quot;&gt;&lt;property id=&quot;20148&quot; value=&quot;5&quot;/&gt;&lt;property id=&quot;20300&quot; value=&quot;Slide 6 - &amp;quot;Growth vs. Proficiency&amp;quot;&quot;/&gt;&lt;property id=&quot;20303&quot; value=&quot;Mark Howard&quot;/&gt;&lt;property id=&quot;20307&quot; value=&quot;379&quot;/&gt;&lt;property id=&quot;20309&quot; value=&quot;10518&quot;/&gt;&lt;/object&gt;&lt;object type=&quot;3&quot; unique_id=&quot;10010&quot;&gt;&lt;property id=&quot;20148&quot; value=&quot;5&quot;/&gt;&lt;property id=&quot;20300&quot; value=&quot;Slide 7 - &amp;quot;Growth vs. Proficiency&amp;quot;&quot;/&gt;&lt;property id=&quot;20303&quot; value=&quot;Mark Howard&quot;/&gt;&lt;property id=&quot;20307&quot; value=&quot;434&quot;/&gt;&lt;property id=&quot;20309&quot; value=&quot;10518&quot;/&gt;&lt;/object&gt;&lt;object type=&quot;3&quot; unique_id=&quot;10011&quot;&gt;&lt;property id=&quot;20148&quot; value=&quot;5&quot;/&gt;&lt;property id=&quot;20300&quot; value=&quot;Slide 8 - &amp;quot;Growth vs. Learning Gains&amp;quot;&quot;/&gt;&lt;property id=&quot;20303&quot; value=&quot;Mark Howard&quot;/&gt;&lt;property id=&quot;20307&quot; value=&quot;414&quot;/&gt;&lt;property id=&quot;20309&quot; value=&quot;10518&quot;/&gt;&lt;/object&gt;&lt;object type=&quot;3&quot; unique_id=&quot;10012&quot;&gt;&lt;property id=&quot;20148&quot; value=&quot;5&quot;/&gt;&lt;property id=&quot;20300&quot; value=&quot;Slide 9 - &amp;quot;Growth vs. Learning Gains&amp;quot;&quot;/&gt;&lt;property id=&quot;20303&quot; value=&quot;Mark Howard&quot;/&gt;&lt;property id=&quot;20307&quot; value=&quot;433&quot;/&gt;&lt;property id=&quot;20309&quot; value=&quot;10518&quot;/&gt;&lt;/object&gt;&lt;object type=&quot;3&quot; unique_id=&quot;10013&quot;&gt;&lt;property id=&quot;20148&quot; value=&quot;5&quot;/&gt;&lt;property id=&quot;20300&quot; value=&quot;Slide 10 - &amp;quot;A More Complete Picture &amp;#x0D;&amp;#x0A;of Student Learning&amp;quot;&quot;/&gt;&lt;property id=&quot;20303&quot; value=&quot;Mark Howard&quot;/&gt;&lt;property id=&quot;20307&quot; value=&quot;415&quot;/&gt;&lt;property id=&quot;20309&quot; value=&quot;10518&quot;/&gt;&lt;/object&gt;&lt;object type=&quot;3&quot; unique_id=&quot;10014&quot;&gt;&lt;property id=&quot;20148&quot; value=&quot;5&quot;/&gt;&lt;property id=&quot;20300&quot; value=&quot;Slide 11 - &amp;quot;Overview&amp;quot;&quot;/&gt;&lt;property id=&quot;20303&quot; value=&quot;Mark Howard&quot;/&gt;&lt;property id=&quot;20307&quot; value=&quot;428&quot;/&gt;&lt;property id=&quot;20309&quot; value=&quot;10518&quot;/&gt;&lt;/object&gt;&lt;object type=&quot;3&quot; unique_id=&quot;10015&quot;&gt;&lt;property id=&quot;20148&quot; value=&quot;5&quot;/&gt;&lt;property id=&quot;20300&quot; value=&quot;Slide 12 - &amp;quot;VAM &amp;amp; Student Learning Growth&amp;quot;&quot;/&gt;&lt;property id=&quot;20303&quot; value=&quot;Mark Howard&quot;/&gt;&lt;property id=&quot;20307&quot; value=&quot;336&quot;/&gt;&lt;property id=&quot;20309&quot; value=&quot;10518&quot;/&gt;&lt;/object&gt;&lt;object type=&quot;3&quot; unique_id=&quot;10016&quot;&gt;&lt;property id=&quot;20148&quot; value=&quot;5&quot;/&gt;&lt;property id=&quot;20300&quot; value=&quot;Slide 13 - &amp;quot;What is the &amp;#x0D;&amp;#x0A;Student Learning Growth Score?&amp;quot;&quot;/&gt;&lt;property id=&quot;20303&quot; value=&quot;Mark Howard&quot;/&gt;&lt;property id=&quot;20307&quot; value=&quot;337&quot;/&gt;&lt;property id=&quot;20309&quot; value=&quot;10518&quot;/&gt;&lt;/object&gt;&lt;object type=&quot;3&quot; unique_id=&quot;10017&quot;&gt;&lt;property id=&quot;20148&quot; value=&quot;5&quot;/&gt;&lt;property id=&quot;20300&quot; value=&quot;Slide 14 - &amp;quot;What is the &amp;#x0D;&amp;#x0A;Predicted Student Score?&amp;quot;&quot;/&gt;&lt;property id=&quot;20303&quot; value=&quot;Mark Howard&quot;/&gt;&lt;property id=&quot;20307&quot; value=&quot;338&quot;/&gt;&lt;property id=&quot;20309&quot; value=&quot;10518&quot;/&gt;&lt;/object&gt;&lt;object type=&quot;3&quot; unique_id=&quot;10018&quot;&gt;&lt;property id=&quot;20148&quot; value=&quot;5&quot;/&gt;&lt;property id=&quot;20300&quot; value=&quot;Slide 15 - &amp;quot;FLDOE Value-Added Model&amp;#x0D;&amp;#x0A; Variables determining predicted score&amp;quot;&quot;/&gt;&lt;property id=&quot;20303&quot; value=&quot;Mark Howard&quot;/&gt;&lt;property id=&quot;20307&quot; value=&quot;339&quot;/&gt;&lt;property id=&quot;20309&quot; value=&quot;10518&quot;/&gt;&lt;/object&gt;&lt;object type=&quot;3&quot; unique_id=&quot;10019&quot;&gt;&lt;property id=&quot;20148&quot; value=&quot;5&quot;/&gt;&lt;property id=&quot;20300&quot; value=&quot;Slide 16 - &amp;quot;FLDOE Value-Added Model&amp;#x0D;&amp;#x0A; Variables determining predicted score&amp;quot;&quot;/&gt;&lt;property id=&quot;20303&quot; value=&quot;Mark Howard&quot;/&gt;&lt;property id=&quot;20307&quot; value=&quot;443&quot;/&gt;&lt;property id=&quot;20309&quot; value=&quot;10518&quot;/&gt;&lt;/object&gt;&lt;object type=&quot;3&quot; unique_id=&quot;10020&quot;&gt;&lt;property id=&quot;20148&quot; value=&quot;5&quot;/&gt;&lt;property id=&quot;20300&quot; value=&quot;Slide 17 - &amp;quot;FLDOE Value-Added Model&amp;#x0D;&amp;#x0A; Variables determining predicted score&amp;quot;&quot;/&gt;&lt;property id=&quot;20303&quot; value=&quot;Mark Howard&quot;/&gt;&lt;property id=&quot;20307&quot; value=&quot;340&quot;/&gt;&lt;property id=&quot;20309&quot; value=&quot;10518&quot;/&gt;&lt;/object&gt;&lt;object type=&quot;3&quot; unique_id=&quot;10021&quot;&gt;&lt;property id=&quot;20148&quot; value=&quot;5&quot;/&gt;&lt;property id=&quot;20300&quot; value=&quot;Slide 18 - &amp;quot;FLDOE Value-Added Model&amp;#x0D;&amp;#x0A; &amp;#x0D;&amp;#x0A;Student Success Act specifically &amp;#x0D;&amp;#x0A;excludes these student characteristics &amp;quot;&quot;/&gt;&lt;property id=&quot;20303&quot; value=&quot;Mark Howard&quot;/&gt;&lt;property id=&quot;20307&quot; value=&quot;341&quot;/&gt;&lt;property id=&quot;20309&quot; value=&quot;10518&quot;/&gt;&lt;/object&gt;&lt;object type=&quot;3&quot; unique_id=&quot;10022&quot;&gt;&lt;property id=&quot;20148&quot; value=&quot;5&quot;/&gt;&lt;property id=&quot;20300&quot; value=&quot;Slide 19 - &amp;quot;What is the &amp;#x0D;&amp;#x0A;Student Learning Growth Score?&amp;quot;&quot;/&gt;&lt;property id=&quot;20303&quot; value=&quot;Mark Howard&quot;/&gt;&lt;property id=&quot;20307&quot; value=&quot;342&quot;/&gt;&lt;property id=&quot;20309&quot; value=&quot;10518&quot;/&gt;&lt;/object&gt;&lt;object type=&quot;3&quot; unique_id=&quot;10023&quot;&gt;&lt;property id=&quot;20148&quot; value=&quot;5&quot;/&gt;&lt;property id=&quot;20300&quot; value=&quot;Slide 20 - &amp;quot;What is the Predicted Student Score?&amp;quot;&quot;/&gt;&lt;property id=&quot;20303&quot; value=&quot;Mark Howard&quot;/&gt;&lt;property id=&quot;20307&quot; value=&quot;368&quot;/&gt;&lt;property id=&quot;20309&quot; value=&quot;10518&quot;/&gt;&lt;/object&gt;&lt;object type=&quot;3&quot; unique_id=&quot;10024&quot;&gt;&lt;property id=&quot;20148&quot; value=&quot;5&quot;/&gt;&lt;property id=&quot;20300&quot; value=&quot;Slide 21 - &amp;quot;What is the Predicted Student Score?&amp;quot;&quot;/&gt;&lt;property id=&quot;20303&quot; value=&quot;Mark Howard&quot;/&gt;&lt;property id=&quot;20307&quot; value=&quot;363&quot;/&gt;&lt;property id=&quot;20309&quot; value=&quot;10518&quot;/&gt;&lt;/object&gt;&lt;object type=&quot;3&quot; unique_id=&quot;10025&quot;&gt;&lt;property id=&quot;20148&quot; value=&quot;5&quot;/&gt;&lt;property id=&quot;20300&quot; value=&quot;Slide 22 - &amp;quot;Student Learning Growth is the Amount &amp;#x0D;&amp;#x0A;Above or Below Predicted Score&amp;quot;&quot;/&gt;&lt;property id=&quot;20303&quot; value=&quot;Mark Howard&quot;/&gt;&lt;property id=&quot;20307&quot; value=&quot;364&quot;/&gt;&lt;property id=&quot;20309&quot; value=&quot;10518&quot;/&gt;&lt;/object&gt;&lt;object type=&quot;3&quot; unique_id=&quot;10026&quot;&gt;&lt;property id=&quot;20148&quot; value=&quot;5&quot;/&gt;&lt;property id=&quot;20300&quot; value=&quot;Slide 23 - &amp;quot;Student Learning Growth is the Amount &amp;#x0D;&amp;#x0A;Above or Below Predicted Score&amp;quot;&quot;/&gt;&lt;property id=&quot;20303&quot; value=&quot;Mark Howard&quot;/&gt;&lt;property id=&quot;20307&quot; value=&quot;348&quot;/&gt;&lt;property id=&quot;20309&quot; value=&quot;10518&quot;/&gt;&lt;/object&gt;&lt;object type=&quot;3&quot; unique_id=&quot;10027&quot;&gt;&lt;property id=&quot;20148&quot; value=&quot;5&quot;/&gt;&lt;property id=&quot;20300&quot; value=&quot;Slide 24 - &amp;quot;Growth vs. Proficiency&amp;quot;&quot;/&gt;&lt;property id=&quot;20303&quot; value=&quot;Mark Howard&quot;/&gt;&lt;property id=&quot;20307&quot; value=&quot;377&quot;/&gt;&lt;property id=&quot;20309&quot; value=&quot;10518&quot;/&gt;&lt;/object&gt;&lt;object type=&quot;3&quot; unique_id=&quot;10028&quot;&gt;&lt;property id=&quot;20148&quot; value=&quot;5&quot;/&gt;&lt;property id=&quot;20300&quot; value=&quot;Slide 25 - &amp;quot;Student Growth&amp;quot;&quot;/&gt;&lt;property id=&quot;20303&quot; value=&quot;Mark Howard&quot;/&gt;&lt;property id=&quot;20307&quot; value=&quot;373&quot;/&gt;&lt;property id=&quot;20309&quot; value=&quot;10518&quot;/&gt;&lt;/object&gt;&lt;object type=&quot;3&quot; unique_id=&quot;10029&quot;&gt;&lt;property id=&quot;20148&quot; value=&quot;5&quot;/&gt;&lt;property id=&quot;20300&quot; value=&quot;Slide 26 - &amp;quot;Determining the Student Learning Growth by School&amp;quot;&quot;/&gt;&lt;property id=&quot;20303&quot; value=&quot;Mark Howard&quot;/&gt;&lt;property id=&quot;20307&quot; value=&quot;356&quot;/&gt;&lt;property id=&quot;20309&quot; value=&quot;10518&quot;/&gt;&lt;/object&gt;&lt;object type=&quot;3&quot; unique_id=&quot;10030&quot;&gt;&lt;property id=&quot;20148&quot; value=&quot;5&quot;/&gt;&lt;property id=&quot;20300&quot; value=&quot;Slide 27 - &amp;quot;Determining the Student Learning Growth by School&amp;quot;&quot;/&gt;&lt;property id=&quot;20303&quot; value=&quot;Mark Howard&quot;/&gt;&lt;property id=&quot;20307&quot; value=&quot;361&quot;/&gt;&lt;property id=&quot;20309&quot; value=&quot;10518&quot;/&gt;&lt;/object&gt;&lt;object type=&quot;3&quot; unique_id=&quot;10031&quot;&gt;&lt;property id=&quot;20148&quot; value=&quot;5&quot;/&gt;&lt;property id=&quot;20300&quot; value=&quot;Slide 28 - &amp;quot;Student Growth Scores&amp;quot;&quot;/&gt;&lt;property id=&quot;20303&quot; value=&quot;Mark Howard&quot;/&gt;&lt;property id=&quot;20307&quot; value=&quot;362&quot;/&gt;&lt;property id=&quot;20309&quot; value=&quot;10518&quot;/&gt;&lt;/object&gt;&lt;object type=&quot;3&quot; unique_id=&quot;10032&quot;&gt;&lt;property id=&quot;20148&quot; value=&quot;5&quot;/&gt;&lt;property id=&quot;20300&quot; value=&quot;Slide 29 - &amp;quot;Student Growth Scores&amp;#x0D;&amp;#x0A;Teacher/School&amp;quot;&quot;/&gt;&lt;property id=&quot;20303&quot; value=&quot;Mark Howard&quot;/&gt;&lt;property id=&quot;20307&quot; value=&quot;389&quot;/&gt;&lt;property id=&quot;20309&quot; value=&quot;10518&quot;/&gt;&lt;/object&gt;&lt;object type=&quot;3&quot; unique_id=&quot;10033&quot;&gt;&lt;property id=&quot;20148&quot; value=&quot;5&quot;/&gt;&lt;property id=&quot;20300&quot; value=&quot;Slide 30 - &amp;quot;Student Growth Scores&amp;#x0D;&amp;#x0A;Teacher/School&amp;quot;&quot;/&gt;&lt;property id=&quot;20303&quot; value=&quot;Mark Howard&quot;/&gt;&lt;property id=&quot;20307&quot; value=&quot;426&quot;/&gt;&lt;property id=&quot;20309&quot; value=&quot;10518&quot;/&gt;&lt;/object&gt;&lt;object type=&quot;3&quot; unique_id=&quot;10034&quot;&gt;&lt;property id=&quot;20148&quot; value=&quot;5&quot;/&gt;&lt;property id=&quot;20300&quot; value=&quot;Slide 31 - &amp;quot;Comparing Scores&amp;quot;&quot;/&gt;&lt;property id=&quot;20303&quot; value=&quot;Mark Howard&quot;/&gt;&lt;property id=&quot;20307&quot; value=&quot;269&quot;/&gt;&lt;property id=&quot;20309&quot; value=&quot;10518&quot;/&gt;&lt;/object&gt;&lt;object type=&quot;3&quot; unique_id=&quot;10035&quot;&gt;&lt;property id=&quot;20148&quot; value=&quot;5&quot;/&gt;&lt;property id=&quot;20300&quot; value=&quot;Slide 32 - &amp;quot;Common Score&amp;quot;&quot;/&gt;&lt;property id=&quot;20303&quot; value=&quot;Mark Howard&quot;/&gt;&lt;property id=&quot;20307&quot; value=&quot;427&quot;/&gt;&lt;property id=&quot;20309&quot; value=&quot;10518&quot;/&gt;&lt;/object&gt;&lt;object type=&quot;3&quot; unique_id=&quot;10036&quot;&gt;&lt;property id=&quot;20148&quot; value=&quot;5&quot;/&gt;&lt;property id=&quot;20300&quot; value=&quot;Slide 33 - &amp;quot;Common Score&amp;quot;&quot;/&gt;&lt;property id=&quot;20303&quot; value=&quot;Mark Howard&quot;/&gt;&lt;property id=&quot;20307&quot; value=&quot;437&quot;/&gt;&lt;property id=&quot;20309&quot; value=&quot;10518&quot;/&gt;&lt;/object&gt;&lt;object type=&quot;3&quot; unique_id=&quot;10037&quot;&gt;&lt;property id=&quot;20148&quot; value=&quot;5&quot;/&gt;&lt;property id=&quot;20300&quot; value=&quot;Slide 34 - &amp;quot;Ranking Scores&amp;quot;&quot;/&gt;&lt;property id=&quot;20303&quot; value=&quot;Mark Howard&quot;/&gt;&lt;property id=&quot;20307&quot; value=&quot;413&quot;/&gt;&lt;property id=&quot;20309&quot; value=&quot;10518&quot;/&gt;&lt;/object&gt;&lt;object type=&quot;3&quot; unique_id=&quot;10038&quot;&gt;&lt;property id=&quot;20148&quot; value=&quot;5&quot;/&gt;&lt;property id=&quot;20300&quot; value=&quot;Slide 35 - &amp;quot;Jane Doe: Teacher Example&amp;quot;&quot;/&gt;&lt;property id=&quot;20303&quot; value=&quot;Mark Howard&quot;/&gt;&lt;property id=&quot;20307&quot; value=&quot;279&quot;/&gt;&lt;property id=&quot;20309&quot; value=&quot;10518&quot;/&gt;&lt;/object&gt;&lt;object type=&quot;3&quot; unique_id=&quot;10039&quot;&gt;&lt;property id=&quot;20148&quot; value=&quot;5&quot;/&gt;&lt;property id=&quot;20300&quot; value=&quot;Slide 36 - &amp;quot;Percent Ranks and Ratings&amp;quot;&quot;/&gt;&lt;property id=&quot;20303&quot; value=&quot;Mark Howard&quot;/&gt;&lt;property id=&quot;20307&quot; value=&quot;278&quot;/&gt;&lt;property id=&quot;20309&quot; value=&quot;10518&quot;/&gt;&lt;/object&gt;&lt;object type=&quot;3&quot; unique_id=&quot;10040&quot;&gt;&lt;property id=&quot;20148&quot; value=&quot;5&quot;/&gt;&lt;property id=&quot;20300&quot; value=&quot;Slide 37 - &amp;quot;District Evaluation System&amp;#x0D;&amp;#x0A;Implementation Plan&amp;quot;&quot;/&gt;&lt;property id=&quot;20303&quot; value=&quot;Mark Howard&quot;/&gt;&lt;property id=&quot;20307&quot; value=&quot;397&quot;/&gt;&lt;property id=&quot;20309&quot; value=&quot;10518&quot;/&gt;&lt;/object&gt;&lt;object type=&quot;3&quot; unique_id=&quot;10041&quot;&gt;&lt;property id=&quot;20148&quot; value=&quot;5&quot;/&gt;&lt;property id=&quot;20300&quot; value=&quot;Slide 38 - &amp;quot;Established by Student Success Act (SB 736)&amp;#x0D;&amp;#x0A;Teacher Evaluation System&amp;quot;&quot;/&gt;&lt;property id=&quot;20303&quot; value=&quot;Mark Howard&quot;/&gt;&lt;property id=&quot;20307&quot; value=&quot;429&quot;/&gt;&lt;property id=&quot;20309&quot; value=&quot;10518&quot;/&gt;&lt;/object&gt;&lt;object type=&quot;3&quot; unique_id=&quot;10042&quot;&gt;&lt;property id=&quot;20148&quot; value=&quot;5&quot;/&gt;&lt;property id=&quot;20300&quot; value=&quot;Slide 39 - &amp;quot;Final Teacher Evaluation Rating&amp;quot;&quot;/&gt;&lt;property id=&quot;20303&quot; value=&quot;Mark Howard&quot;/&gt;&lt;property id=&quot;20307&quot; value=&quot;265&quot;/&gt;&lt;property id=&quot;20309&quot; value=&quot;10518&quot;/&gt;&lt;/object&gt;&lt;object type=&quot;3&quot; unique_id=&quot;10043&quot;&gt;&lt;property id=&quot;20148&quot; value=&quot;5&quot;/&gt;&lt;property id=&quot;20300&quot; value=&quot;Slide 40 - &amp;quot;Final Administrator Evaluation Rating&amp;quot;&quot;/&gt;&lt;property id=&quot;20303&quot; value=&quot;Mark Howard&quot;/&gt;&lt;property id=&quot;20307&quot; value=&quot;430&quot;/&gt;&lt;property id=&quot;20309&quot; value=&quot;10518&quot;/&gt;&lt;/object&gt;&lt;object type=&quot;3&quot; unique_id=&quot;10044&quot;&gt;&lt;property id=&quot;20148&quot; value=&quot;5&quot;/&gt;&lt;property id=&quot;20300&quot; value=&quot;Slide 41 - &amp;quot;Sample School Report&amp;quot;&quot;/&gt;&lt;property id=&quot;20303&quot; value=&quot;Mark Howard&quot;/&gt;&lt;property id=&quot;20307&quot; value=&quot;438&quot;/&gt;&lt;property id=&quot;20309&quot; value=&quot;10518&quot;/&gt;&lt;/object&gt;&lt;object type=&quot;3&quot; unique_id=&quot;10045&quot;&gt;&lt;property id=&quot;20148&quot; value=&quot;5&quot;/&gt;&lt;property id=&quot;20300&quot; value=&quot;Slide 42 - &amp;quot;Sample teacher report&amp;quot;&quot;/&gt;&lt;property id=&quot;20303&quot; value=&quot;Mark Howard&quot;/&gt;&lt;property id=&quot;20307&quot; value=&quot;447&quot;/&gt;&lt;property id=&quot;20309&quot; value=&quot;10518&quot;/&gt;&lt;/object&gt;&lt;object type=&quot;3&quot; unique_id=&quot;10046&quot;&gt;&lt;property id=&quot;20148&quot; value=&quot;5&quot;/&gt;&lt;property id=&quot;20300&quot; value=&quot;Slide 43 - &amp;quot;Sample Teacher Report&amp;quot;&quot;/&gt;&lt;property id=&quot;20303&quot; value=&quot;Mark Howard&quot;/&gt;&lt;property id=&quot;20307&quot; value=&quot;448&quot;/&gt;&lt;property id=&quot;20309&quot; value=&quot;10518&quot;/&gt;&lt;/object&gt;&lt;object type=&quot;3&quot; unique_id=&quot;10047&quot;&gt;&lt;property id=&quot;20148&quot; value=&quot;5&quot;/&gt;&lt;property id=&quot;20300&quot; value=&quot;Slide 44 - &amp;quot;Sample Student Report&amp;quot;&quot;/&gt;&lt;property id=&quot;20303&quot; value=&quot;Mark Howard&quot;/&gt;&lt;property id=&quot;20307&quot; value=&quot;439&quot;/&gt;&lt;property id=&quot;20309&quot; value=&quot;10518&quot;/&gt;&lt;/object&gt;&lt;object type=&quot;3&quot; unique_id=&quot;10049&quot;&gt;&lt;property id=&quot;20148&quot; value=&quot;5&quot;/&gt;&lt;property id=&quot;20300&quot; value=&quot;Slide 45 - &amp;quot;Resources&amp;quot;&quot;/&gt;&lt;property id=&quot;20303&quot; value=&quot;Mark Howard&quot;/&gt;&lt;property id=&quot;20307&quot; value=&quot;408&quot;/&gt;&lt;property id=&quot;20309&quot; value=&quot;10518&quot;/&gt;&lt;/object&gt;&lt;object type=&quot;3&quot; unique_id=&quot;10050&quot;&gt;&lt;property id=&quot;20148&quot; value=&quot;5&quot;/&gt;&lt;property id=&quot;20300&quot; value=&quot;Slide 46 - &amp;quot;CONTACT&amp;quot;&quot;/&gt;&lt;property id=&quot;20303&quot; value=&quot;Mark Howard&quot;/&gt;&lt;property id=&quot;20307&quot; value=&quot;412&quot;/&gt;&lt;property id=&quot;20309&quot; value=&quot;10518&quot;/&gt;&lt;/object&gt;&lt;/object&gt;&lt;object type=&quot;10&quot; unique_id=&quot;10051&quot;&gt;&lt;object type=&quot;11&quot; unique_id=&quot;10052&quot;&gt;&lt;property id=&quot;20180&quot; value=&quot;1&quot;/&gt;&lt;property id=&quot;20181&quot; value=&quot;1&quot;/&gt;&lt;property id=&quot;20182&quot; value=&quot;0&quot;/&gt;&lt;property id=&quot;20183&quot; value=&quot;1&quot;/&gt;&lt;/object&gt;&lt;object type=&quot;12&quot; unique_id=&quot;10053&quot;&gt;&lt;/object&gt;&lt;/object&gt;&lt;object type=&quot;4&quot; unique_id=&quot;10517&quot;&gt;&lt;object type=&quot;5&quot; unique_id=&quot;10518&quot;&gt;&lt;property id=&quot;20149&quot; value=&quot;Mark Howard&quot;/&gt;&lt;property id=&quot;20150&quot; value=&quot;Director: Research, Evaluation and Assessment&quot;/&gt;&lt;property id=&quot;20151&quot; value=&quot;biosmall.jpg&quot;/&gt;&lt;property id=&quot;20153&quot; value=&quot;Mark.Howard.1@palmbeachschools.org&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BD7911-1F4D-4B86-AD77-1BE8ED78F197}&quot;/&gt;&lt;filename val=&quot;C:\Users\howardm\AppData\Local\Temp\PR\data\asimages\{5BBD7911-1F4D-4B86-AD77-1BE8ED78F197}.png&quot;/&gt;&lt;hasEffects val=&quot;1&quot;/&gt;&lt;left val=&quot;7.56&quot;/&gt;&lt;top val=&quot;345&quot;/&gt;&lt;width val=&quot;268.08&quot;/&gt;&lt;height val=&quot;187.92&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6E5142-5BEA-49DF-BD3B-8D27D5D4CF14}&quot;/&gt;&lt;filename val=&quot;C:\Users\howardm\AppData\Local\Temp\PR\data\asimages\{E86E5142-5BEA-49DF-BD3B-8D27D5D4CF14}.png&quot;/&gt;&lt;hasEffects val=&quot;1&quot;/&gt;&lt;left val=&quot;612.72&quot;/&gt;&lt;top val=&quot;238.56&quot;/&gt;&lt;width val=&quot;118.92&quot;/&gt;&lt;height val=&quot;177.36&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16B55E-6F7B-44C4-A399-EBF8288F2233}&quot;/&gt;&lt;filename val=&quot;C:\Users\howardm\AppData\Local\Temp\PR\data\asimages\{D716B55E-6F7B-44C4-A399-EBF8288F2233}.png&quot;/&gt;&lt;hasEffects val=&quot;1&quot;/&gt;&lt;left val=&quot;258.72&quot;/&gt;&lt;top val=&quot;122.28&quot;/&gt;&lt;width val=&quot;176.64&quot;/&gt;&lt;height val=&quot;97.8&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PSNARRATION" val="4,139090245,C:\Users\howardm\Desktop\VAM Vodcast\VAMforHSprincipalsv07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5,139090245,C:\Users\howardm\Desktop\VAM Vodcast\VAMforHSprincipalsv07_pptx\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DE572D-8EE3-4842-AE85-0BFE749C73B2}&quot;/&gt;&lt;filename val=&quot;C:\Users\howardm\AppData\Local\Temp\PR\data\asimages\{40DE572D-8EE3-4842-AE85-0BFE749C73B2}.png&quot;/&gt;&lt;hasEffects val=&quot;1&quot;/&gt;&lt;left val=&quot;35.28&quot;/&gt;&lt;top val=&quot;11.28&quot;/&gt;&lt;width val=&quot;650.64&quot;/&gt;&lt;height val=&quot;102.36&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PSNARRATION" val="6,139090245,C:\Users\howardm\Desktop\VAM Vodcast\VAMforHSprincipalsv07_pptx\Media.ppcx"/>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6ACF45-7BC1-40A3-904A-698F72DE8FB6}&quot;/&gt;&lt;filename val=&quot;C:\Users\howardm\AppData\Local\Temp\PR\data\asimages\{236ACF45-7BC1-40A3-904A-698F72DE8FB6}.png&quot;/&gt;&lt;hasEffects val=&quot;1&quot;/&gt;&lt;left val=&quot;-24&quot;/&gt;&lt;top val=&quot;118.56&quot;/&gt;&lt;width val=&quot;397.92&quot;/&gt;&lt;height val=&quot;292.08&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2370FA-62B0-4425-A35C-891A3A01A045}&quot;/&gt;&lt;filename val=&quot;C:\Users\howardm\AppData\Local\Temp\PR\data\asimages\{262370FA-62B0-4425-A35C-891A3A01A045}.png&quot;/&gt;&lt;hasEffects val=&quot;1&quot;/&gt;&lt;left val=&quot;324&quot;/&gt;&lt;top val=&quot;118.56&quot;/&gt;&lt;width val=&quot;400.08&quot;/&gt;&lt;height val=&quot;292.08&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PSNARRATION" val="7,139090245,C:\Users\howardm\Desktop\VAM Vodcast\VAMforHSprincipalsv07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139090245,C:\Users\howardm\Desktop\VAM Vodcast\VAMforHSprincipalsv07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0256F-7F5E-41BA-8E78-EAE24DE526B4}&quot;/&gt;&lt;filename val=&quot;C:\Users\howardm\AppData\Local\Temp\PR\data\asimages\{2A30256F-7F5E-41BA-8E78-EAE24DE526B4}.png&quot;/&gt;&lt;hasEffects val=&quot;1&quot;/&gt;&lt;left val=&quot;-0.72&quot;/&gt;&lt;top val=&quot;125.28&quot;/&gt;&lt;width val=&quot;356.64&quot;/&gt;&lt;height val=&quot;416.64&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A87C73-921F-49AA-A262-7D4C236B29CC}&quot;/&gt;&lt;filename val=&quot;C:\Users\howardm\AppData\Local\Temp\PR\data\asimages\{B4A87C73-921F-49AA-A262-7D4C236B29CC}.png&quot;/&gt;&lt;hasEffects val=&quot;1&quot;/&gt;&lt;left val=&quot;365.28&quot;/&gt;&lt;top val=&quot;125.28&quot;/&gt;&lt;width val=&quot;356.64&quot;/&gt;&lt;height val=&quot;416.64&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PSNARRATION" val="8,139090245,C:\Users\howardm\Desktop\VAM Vodcast\VAMforHSprincipalsv07_pptx\Media.ppcx"/>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E7DBCB-236E-41E4-873E-2474472762B8}&quot;/&gt;&lt;filename val=&quot;C:\Users\howardm\AppData\Local\Temp\PR\data\asimages\{41E7DBCB-236E-41E4-873E-2474472762B8}.png&quot;/&gt;&lt;hasEffects val=&quot;1&quot;/&gt;&lt;left val=&quot;-0.72&quot;/&gt;&lt;top val=&quot;89.28&quot;/&gt;&lt;width val=&quot;740.64&quot;/&gt;&lt;height val=&quot;452.64&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25BEF0-A1FE-463F-BFCC-8DBB40B498BE}&quot;/&gt;&lt;filename val=&quot;C:\Users\howardm\AppData\Local\Temp\PR\data\asimages\{5B25BEF0-A1FE-463F-BFCC-8DBB40B498BE}.png&quot;/&gt;&lt;hasEffects val=&quot;1&quot;/&gt;&lt;left val=&quot;276&quot;/&gt;&lt;top val=&quot;135&quot;/&gt;&lt;width val=&quot;226.08&quot;/&gt;&lt;height val=&quot;88.08&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 val="9,139090245,C:\Users\howardm\Desktop\VAM Vodcast\VAMforHSprincipalsv07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3D7AB6-9AC7-4C3C-B7A9-E6E5757B21F2}&quot;/&gt;&lt;filename val=&quot;C:\Users\howardm\AppData\Local\Temp\PR\data\asimages\{BA3D7AB6-9AC7-4C3C-B7A9-E6E5757B21F2}.png&quot;/&gt;&lt;hasEffects val=&quot;1&quot;/&gt;&lt;left val=&quot;-0.72&quot;/&gt;&lt;top val=&quot;89.28&quot;/&gt;&lt;width val=&quot;740.64&quot;/&gt;&lt;height val=&quot;452.64&quot;/&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B54637-2E46-4F32-A54C-38D4F8E3216A}&quot;/&gt;&lt;filename val=&quot;C:\Users\howardm\AppData\Local\Temp\PR\data\asimages\{C5B54637-2E46-4F32-A54C-38D4F8E3216A}.png&quot;/&gt;&lt;hasEffects val=&quot;1&quot;/&gt;&lt;left val=&quot;276&quot;/&gt;&lt;top val=&quot;135&quot;/&gt;&lt;width val=&quot;226.08&quot;/&gt;&lt;height val=&quot;88.08&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0,139090245,C:\Users\howardm\Desktop\VAM Vodcast\VAMforHSprincipalsv07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5F2401-13DC-4ABB-873F-CC0FE03BFCF0}&quot;/&gt;&lt;filename val=&quot;C:\Users\howardm\AppData\Local\Temp\PR\data\asimages\{DF5F2401-13DC-4ABB-873F-CC0FE03BFCF0}.png&quot;/&gt;&lt;hasEffects val=&quot;1&quot;/&gt;&lt;left val=&quot;-0.72&quot;/&gt;&lt;top val=&quot;109.56&quot;/&gt;&lt;width val=&quot;722.64&quot;/&gt;&lt;height val=&quot;432.3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113E4C-1866-45DB-9C52-A367DC16F7C6}&quot;/&gt;&lt;filename val=&quot;C:\Users\howardm\AppData\Local\Temp\PR\data\asimages\{07113E4C-1866-45DB-9C52-A367DC16F7C6}.png&quot;/&gt;&lt;hasEffects val=&quot;1&quot;/&gt;&lt;left val=&quot;24.72&quot;/&gt;&lt;top val=&quot;71.28&quot;/&gt;&lt;width val=&quot;667.2&quot;/&gt;&lt;height val=&quot;194.64&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1,139090245,C:\Users\howardm\Desktop\VAM Vodcast\VAMforHSprincipalsv07_pptx\Media.ppcx"/>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D071A3-0B7E-4794-A9CB-25BFCC75B36A}&quot;/&gt;&lt;filename val=&quot;C:\Users\howardm\AppData\Local\Temp\PR\data\asimages\{F1D071A3-0B7E-4794-A9CB-25BFCC75B36A}.png&quot;/&gt;&lt;hasEffects val=&quot;1&quot;/&gt;&lt;left val=&quot;-24.72&quot;/&gt;&lt;top val=&quot;-0.72&quot;/&gt;&lt;width val=&quot;746.64&quot;/&gt;&lt;height val=&quot;543.36&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12,139090245,C:\Users\howardm\Desktop\VAM Vodcast\VAMforHSprincipalsv07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13,139090245,C:\Users\howardm\Desktop\VAM Vodcast\VAMforHSprincipalsv07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14,139090245,C:\Users\howardm\Desktop\VAM Vodcast\VAMforHSprincipalsv07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15,139090245,C:\Users\howardm\Desktop\VAM Vodcast\VAMforHSprincipalsv07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16,139090245,C:\Users\howardm\Desktop\VAM Vodcast\VAMforHSprincipalsv07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17,139090245,C:\Users\howardm\Desktop\VAM Vodcast\VAMforHSprincipalsv07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18,139090245,C:\Users\howardm\Desktop\VAM Vodcast\VAMforHSprincipalsv07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19,139090245,C:\Users\howardm\Desktop\VAM Vodcast\VAMforHSprincipalsv07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B5A4A6-1EDD-4CD8-94CB-431F289EB90F}&quot;/&gt;&lt;filename val=&quot;C:\Users\howardm\AppData\Local\Temp\PR\data\asimages\{DCB5A4A6-1EDD-4CD8-94CB-431F289EB90F}.png&quot;/&gt;&lt;hasEffects val=&quot;1&quot;/&gt;&lt;left val=&quot;304.56&quot;/&gt;&lt;top val=&quot;413.28&quot;/&gt;&lt;width val=&quot;99.12&quot;/&gt;&lt;height val=&quot;194.4&quot;/&gt;&lt;/ThreeDShapeInfo&gt;"/>
</p:tagLst>
</file>

<file path=ppt/tags/tag40.xml><?xml version="1.0" encoding="utf-8"?>
<p:tagLst xmlns:a="http://schemas.openxmlformats.org/drawingml/2006/main" xmlns:r="http://schemas.openxmlformats.org/officeDocument/2006/relationships" xmlns:p="http://schemas.openxmlformats.org/presentationml/2006/main">
  <p:tag name="PPSNARRATION" val="20,139090245,C:\Users\howardm\Desktop\VAM Vodcast\VAMforHSprincipalsv07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FEE850-9813-4826-8DC5-7FF02DC03B38}&quot;/&gt;&lt;filename val=&quot;C:\Users\howardm\AppData\Local\Temp\PR\data\asimages\{F0FEE850-9813-4826-8DC5-7FF02DC03B38}.png&quot;/&gt;&lt;hasEffects val=&quot;1&quot;/&gt;&lt;left val=&quot;-2.28&quot;/&gt;&lt;top val=&quot;-2.28&quot;/&gt;&lt;width val=&quot;724.92&quot;/&gt;&lt;height val=&quot;94.92&quot;/&gt;&lt;/ThreeDShapeInfo&gt;"/>
</p:tagLst>
</file>

<file path=ppt/tags/tag42.xml><?xml version="1.0" encoding="utf-8"?>
<p:tagLst xmlns:a="http://schemas.openxmlformats.org/drawingml/2006/main" xmlns:r="http://schemas.openxmlformats.org/officeDocument/2006/relationships" xmlns:p="http://schemas.openxmlformats.org/presentationml/2006/main">
  <p:tag name="PPSNARRATION" val="21,139090245,C:\Users\howardm\Desktop\VAM Vodcast\VAMforHSprincipalsv07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2FDA24-6E03-4DD9-8537-6F5592E8792D}&quot;/&gt;&lt;filename val=&quot;C:\Users\howardm\AppData\Local\Temp\PR\data\asimages\{AE2FDA24-6E03-4DD9-8537-6F5592E8792D}.png&quot;/&gt;&lt;hasEffects val=&quot;1&quot;/&gt;&lt;left val=&quot;-2.28&quot;/&gt;&lt;top val=&quot;-2.28&quot;/&gt;&lt;width val=&quot;724.92&quot;/&gt;&lt;height val=&quot;94.92&quot;/&gt;&lt;/ThreeDShapeInfo&gt;"/>
</p:tagLst>
</file>

<file path=ppt/tags/tag44.xml><?xml version="1.0" encoding="utf-8"?>
<p:tagLst xmlns:a="http://schemas.openxmlformats.org/drawingml/2006/main" xmlns:r="http://schemas.openxmlformats.org/officeDocument/2006/relationships" xmlns:p="http://schemas.openxmlformats.org/presentationml/2006/main">
  <p:tag name="PPSNARRATION" val="22,139090245,C:\Users\howardm\Desktop\VAM Vodcast\VAMforHSprincipalsv07_pptx\Media.ppcx"/>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226EFB-A980-4533-90FB-D7D59BC996A7}&quot;/&gt;&lt;filename val=&quot;C:\Users\howardm\AppData\Local\Temp\PR\data\asimages\{60226EFB-A980-4533-90FB-D7D59BC996A7}.png&quot;/&gt;&lt;hasEffects val=&quot;1&quot;/&gt;&lt;left val=&quot;-2.28&quot;/&gt;&lt;top val=&quot;-9.72&quot;/&gt;&lt;width val=&quot;724.92&quot;/&gt;&lt;height val=&quot;102.36&quot;/&gt;&lt;/ThreeDShapeInfo&gt;"/>
</p:tagLst>
</file>

<file path=ppt/tags/tag46.xml><?xml version="1.0" encoding="utf-8"?>
<p:tagLst xmlns:a="http://schemas.openxmlformats.org/drawingml/2006/main" xmlns:r="http://schemas.openxmlformats.org/officeDocument/2006/relationships" xmlns:p="http://schemas.openxmlformats.org/presentationml/2006/main">
  <p:tag name="PPSNARRATION" val="23,139090245,C:\Users\howardm\Desktop\VAM Vodcast\VAMforHSprincipalsv07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BDB71C-9CB8-4577-946D-A6877A384AE4}&quot;/&gt;&lt;filename val=&quot;C:\Users\howardm\AppData\Local\Temp\PR\data\asimages\{D7BDB71C-9CB8-4577-946D-A6877A384AE4}.png&quot;/&gt;&lt;hasEffects val=&quot;1&quot;/&gt;&lt;left val=&quot;-2.28&quot;/&gt;&lt;top val=&quot;-9.72&quot;/&gt;&lt;width val=&quot;724.92&quot;/&gt;&lt;height val=&quot;102.36&quot;/&gt;&lt;/ThreeDShapeInfo&gt;"/>
</p:tagLst>
</file>

<file path=ppt/tags/tag48.xml><?xml version="1.0" encoding="utf-8"?>
<p:tagLst xmlns:a="http://schemas.openxmlformats.org/drawingml/2006/main" xmlns:r="http://schemas.openxmlformats.org/officeDocument/2006/relationships" xmlns:p="http://schemas.openxmlformats.org/presentationml/2006/main">
  <p:tag name="PPSNARRATION" val="24,139090245,C:\Users\howardm\Desktop\VAM Vodcast\VAMforHSprincipalsv07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9C141D-902B-4F8B-813C-585F0079B194}&quot;/&gt;&lt;filename val=&quot;C:\Users\howardm\AppData\Local\Temp\PR\data\asimages\{D29C141D-902B-4F8B-813C-585F0079B194}.png&quot;/&gt;&lt;hasEffects val=&quot;1&quot;/&gt;&lt;left val=&quot;-0.72&quot;/&gt;&lt;top val=&quot;125.28&quot;/&gt;&lt;width val=&quot;356.64&quot;/&gt;&lt;height val=&quot;416.64&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PSNARRATION" val="2,139090245,C:\Users\howardm\Desktop\VAM Vodcast\VAMforHSprincipalsv07_pptx\Media.ppcx"/>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C5DBE6-9486-412A-9C0C-7C191B13232A}&quot;/&gt;&lt;filename val=&quot;C:\Users\howardm\AppData\Local\Temp\PR\data\asimages\{7FC5DBE6-9486-412A-9C0C-7C191B13232A}.png&quot;/&gt;&lt;hasEffects val=&quot;1&quot;/&gt;&lt;left val=&quot;365.28&quot;/&gt;&lt;top val=&quot;125.28&quot;/&gt;&lt;width val=&quot;356.64&quot;/&gt;&lt;height val=&quot;416.64&quot;/&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25,139090245,C:\Users\howardm\Desktop\VAM Vodcast\VAMforHSprincipalsv07_pptx\Media.ppcx"/>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B2E236-D767-4457-A2AE-84021CC667A4}&quot;/&gt;&lt;filename val=&quot;C:\Users\howardm\AppData\Local\Temp\PR\data\asimages\{AAB2E236-D767-4457-A2AE-84021CC667A4}.png&quot;/&gt;&lt;hasEffects val=&quot;1&quot;/&gt;&lt;left val=&quot;-0.72&quot;/&gt;&lt;top val=&quot;125.28&quot;/&gt;&lt;width val=&quot;512.64&quot;/&gt;&lt;height val=&quot;416.64&quot;/&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 val="26,139090245,C:\Users\howardm\Desktop\VAM Vodcast\VAMforHSprincipalsv07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25B751-FD30-496A-8CD3-1FDCC7C1BCFA}&quot;/&gt;&lt;filename val=&quot;C:\Users\howardm\AppData\Local\Temp\PR\data\asimages\{C825B751-FD30-496A-8CD3-1FDCC7C1BCFA}.png&quot;/&gt;&lt;hasEffects val=&quot;1&quot;/&gt;&lt;left val=&quot;-6&quot;/&gt;&lt;top val=&quot;-2.28&quot;/&gt;&lt;width val=&quot;733.92&quot;/&gt;&lt;height val=&quot;70.92&quot;/&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27,139090245,C:\Users\howardm\Desktop\VAM Vodcast\VAMforHSprincipalsv07_pptx\Media.ppcx"/>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3AF883-E879-470C-8B62-B6CC6364DA26}&quot;/&gt;&lt;filename val=&quot;C:\Users\howardm\AppData\Local\Temp\PR\data\asimages\{6D3AF883-E879-470C-8B62-B6CC6364DA26}.png&quot;/&gt;&lt;hasEffects val=&quot;1&quot;/&gt;&lt;left val=&quot;-12.72&quot;/&gt;&lt;top val=&quot;-2.28&quot;/&gt;&lt;width val=&quot;735.36&quot;/&gt;&lt;height val=&quot;88.92&quot;/&gt;&lt;/ThreeDShapeInfo&gt;"/>
</p:tagLst>
</file>

<file path=ppt/tags/tag57.xml><?xml version="1.0" encoding="utf-8"?>
<p:tagLst xmlns:a="http://schemas.openxmlformats.org/drawingml/2006/main" xmlns:r="http://schemas.openxmlformats.org/officeDocument/2006/relationships" xmlns:p="http://schemas.openxmlformats.org/presentationml/2006/main">
  <p:tag name="PPSNARRATION" val="28,139090245,C:\Users\howardm\Desktop\VAM Vodcast\VAMforHSprincipalsv07_pptx\Media.ppcx"/>
</p:tagLst>
</file>

<file path=ppt/tags/tag58.xml><?xml version="1.0" encoding="utf-8"?>
<p:tagLst xmlns:a="http://schemas.openxmlformats.org/drawingml/2006/main" xmlns:r="http://schemas.openxmlformats.org/officeDocument/2006/relationships" xmlns:p="http://schemas.openxmlformats.org/presentationml/2006/main">
  <p:tag name="PPSNARRATION" val="29,139090245,C:\Users\howardm\Desktop\VAM Vodcast\VAMforHSprincipalsv07_pptx\Media.ppcx"/>
</p:tagLst>
</file>

<file path=ppt/tags/tag59.xml><?xml version="1.0" encoding="utf-8"?>
<p:tagLst xmlns:a="http://schemas.openxmlformats.org/drawingml/2006/main" xmlns:r="http://schemas.openxmlformats.org/officeDocument/2006/relationships" xmlns:p="http://schemas.openxmlformats.org/presentationml/2006/main">
  <p:tag name="PPSNARRATION" val="30,139090245,C:\Users\howardm\Desktop\VAM Vodcast\VAMforHSprincipalsv07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3,139090245,C:\Users\howardm\Desktop\VAM Vodcast\VAMforHSprincipalsv07_pptx\Media.ppcx"/>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0D32BE-F9BB-4840-AB73-530201251CC7}&quot;/&gt;&lt;filename val=&quot;C:\Users\howardm\AppData\Local\Temp\PR\data\asimages\{9E0D32BE-F9BB-4840-AB73-530201251CC7}.png&quot;/&gt;&lt;hasEffects val=&quot;0&quot;/&gt;&lt;left val=&quot;57&quot;/&gt;&lt;top val=&quot;183&quot;/&gt;&lt;width val=&quot;494.64&quot;/&gt;&lt;height val=&quot;191.64&quot;/&gt;&lt;/ThreeDShapeInfo&gt;"/>
</p:tagLst>
</file>

<file path=ppt/tags/tag61.xml><?xml version="1.0" encoding="utf-8"?>
<p:tagLst xmlns:a="http://schemas.openxmlformats.org/drawingml/2006/main" xmlns:r="http://schemas.openxmlformats.org/officeDocument/2006/relationships" xmlns:p="http://schemas.openxmlformats.org/presentationml/2006/main">
  <p:tag name="PPSNARRATION" val="31,139090245,C:\Users\howardm\Desktop\VAM Vodcast\VAMforHSprincipalsv07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70613D-861C-429B-943D-DE4C9C8F8437}&quot;/&gt;&lt;filename val=&quot;C:\Users\howardm\AppData\Local\Temp\PR\data\asimages\{4770613D-861C-429B-943D-DE4C9C8F8437}.png&quot;/&gt;&lt;hasEffects val=&quot;1&quot;/&gt;&lt;left val=&quot;29.28&quot;/&gt;&lt;top val=&quot;191.28&quot;/&gt;&lt;width val=&quot;644.64&quot;/&gt;&lt;height val=&quot;350.64&quot;/&gt;&lt;/ThreeDShapeInfo&gt;"/>
</p:tagLst>
</file>

<file path=ppt/tags/tag63.xml><?xml version="1.0" encoding="utf-8"?>
<p:tagLst xmlns:a="http://schemas.openxmlformats.org/drawingml/2006/main" xmlns:r="http://schemas.openxmlformats.org/officeDocument/2006/relationships" xmlns:p="http://schemas.openxmlformats.org/presentationml/2006/main">
  <p:tag name="PPSNARRATION" val="32,139090245,C:\Users\howardm\Desktop\VAM Vodcast\VAMforHSprincipalsv07_pptx\Media.ppcx"/>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AC5CCC-6DA5-4BDD-8F12-D75231D52D05}&quot;/&gt;&lt;filename val=&quot;C:\Users\howardm\AppData\Local\Temp\PR\data\asimages\{52AC5CCC-6DA5-4BDD-8F12-D75231D52D05}.png&quot;/&gt;&lt;hasEffects val=&quot;0&quot;/&gt;&lt;left val=&quot;57&quot;/&gt;&lt;top val=&quot;231&quot;/&gt;&lt;width val=&quot;613.08&quot;/&gt;&lt;height val=&quot;220.92&quot;/&gt;&lt;/ThreeDShapeInfo&gt;"/>
</p:tagLst>
</file>

<file path=ppt/tags/tag65.xml><?xml version="1.0" encoding="utf-8"?>
<p:tagLst xmlns:a="http://schemas.openxmlformats.org/drawingml/2006/main" xmlns:r="http://schemas.openxmlformats.org/officeDocument/2006/relationships" xmlns:p="http://schemas.openxmlformats.org/presentationml/2006/main">
  <p:tag name="PPSNARRATION" val="33,139090245,C:\Users\howardm\Desktop\VAM Vodcast\VAMforHSprincipalsv07_pptx\Media.ppcx"/>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77DAE0-0BB5-45BC-BC12-075A6644E9EF}&quot;/&gt;&lt;filename val=&quot;C:\Users\howardm\AppData\Local\Temp\PR\data\asimages\{0077DAE0-0BB5-45BC-BC12-075A6644E9EF}.png&quot;/&gt;&lt;hasEffects val=&quot;0&quot;/&gt;&lt;left val=&quot;57&quot;/&gt;&lt;top val=&quot;231&quot;/&gt;&lt;width val=&quot;613.08&quot;/&gt;&lt;height val=&quot;220.92&quot;/&gt;&lt;/ThreeDShapeInfo&gt;"/>
</p:tagLst>
</file>

<file path=ppt/tags/tag67.xml><?xml version="1.0" encoding="utf-8"?>
<p:tagLst xmlns:a="http://schemas.openxmlformats.org/drawingml/2006/main" xmlns:r="http://schemas.openxmlformats.org/officeDocument/2006/relationships" xmlns:p="http://schemas.openxmlformats.org/presentationml/2006/main">
  <p:tag name="PPSNARRATION" val="34,139090245,C:\Users\howardm\Desktop\VAM Vodcast\VAMforHSprincipalsv07_pptx\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D954AF-7DD6-4E16-BC0C-575F650B205E}&quot;/&gt;&lt;filename val=&quot;C:\Users\howardm\AppData\Local\Temp\PR\data\asimages\{67D954AF-7DD6-4E16-BC0C-575F650B205E}.png&quot;/&gt;&lt;hasEffects val=&quot;1&quot;/&gt;&lt;left val=&quot;-0.72&quot;/&gt;&lt;top val=&quot;71.28&quot;/&gt;&lt;width val=&quot;698.64&quot;/&gt;&lt;height val=&quot;470.64&quot;/&gt;&lt;/ThreeDShapeInfo&gt;"/>
</p:tagLst>
</file>

<file path=ppt/tags/tag69.xml><?xml version="1.0" encoding="utf-8"?>
<p:tagLst xmlns:a="http://schemas.openxmlformats.org/drawingml/2006/main" xmlns:r="http://schemas.openxmlformats.org/officeDocument/2006/relationships" xmlns:p="http://schemas.openxmlformats.org/presentationml/2006/main">
  <p:tag name="PPSNARRATION" val="35,139090245,C:\Users\howardm\Desktop\VAM Vodcast\VAMforHSprincipalsv07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1E48BF-4F7B-41B1-8D95-BB1A608002B2}&quot;/&gt;&lt;filename val=&quot;C:\Users\howardm\AppData\Local\Temp\PR\data\asimages\{261E48BF-4F7B-41B1-8D95-BB1A608002B2}.png&quot;/&gt;&lt;hasEffects val=&quot;1&quot;/&gt;&lt;left val=&quot;282.72&quot;/&gt;&lt;top val=&quot;208.56&quot;/&gt;&lt;width val=&quot;298.92&quot;/&gt;&lt;height val=&quot;237.36&quot;/&gt;&lt;/ThreeDShapeInfo&gt;"/>
</p:tagLst>
</file>

<file path=ppt/tags/tag70.xml><?xml version="1.0" encoding="utf-8"?>
<p:tagLst xmlns:a="http://schemas.openxmlformats.org/drawingml/2006/main" xmlns:r="http://schemas.openxmlformats.org/officeDocument/2006/relationships" xmlns:p="http://schemas.openxmlformats.org/presentationml/2006/main">
  <p:tag name="PPSNARRATION" val="36,139090245,C:\Users\howardm\Desktop\VAM Vodcast\VAMforHSprincipalsv07_pptx\Media.ppcx"/>
</p:tagLst>
</file>

<file path=ppt/tags/tag71.xml><?xml version="1.0" encoding="utf-8"?>
<p:tagLst xmlns:a="http://schemas.openxmlformats.org/drawingml/2006/main" xmlns:r="http://schemas.openxmlformats.org/officeDocument/2006/relationships" xmlns:p="http://schemas.openxmlformats.org/presentationml/2006/main">
  <p:tag name="PPSNARRATION" val="37,139090245,C:\Users\howardm\Desktop\VAM Vodcast\VAMforHSprincipalsv07_pptx\Media.ppcx"/>
</p:tagLst>
</file>

<file path=ppt/tags/tag72.xml><?xml version="1.0" encoding="utf-8"?>
<p:tagLst xmlns:a="http://schemas.openxmlformats.org/drawingml/2006/main" xmlns:r="http://schemas.openxmlformats.org/officeDocument/2006/relationships" xmlns:p="http://schemas.openxmlformats.org/presentationml/2006/main">
  <p:tag name="PPSNARRATION" val="38,139090245,C:\Users\howardm\Desktop\VAM Vodcast\VAMforHSprincipalsv07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413359-4F5A-400C-BD64-DBA602C81F76}&quot;/&gt;&lt;filename val=&quot;C:\Users\howardm\AppData\Local\Temp\PR\data\asimages\{2C413359-4F5A-400C-BD64-DBA602C81F76}.png&quot;/&gt;&lt;hasEffects val=&quot;1&quot;/&gt;&lt;left val=&quot;282.72&quot;/&gt;&lt;top val=&quot;208.56&quot;/&gt;&lt;width val=&quot;298.92&quot;/&gt;&lt;height val=&quot;237.36&quot;/&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0D5D4D-CCF6-4BD1-B68C-3B654E04632E}&quot;/&gt;&lt;filename val=&quot;C:\Users\howardm\AppData\Local\Temp\PR\data\asimages\{510D5D4D-CCF6-4BD1-B68C-3B654E04632E}.png&quot;/&gt;&lt;hasEffects val=&quot;1&quot;/&gt;&lt;left val=&quot;264.72&quot;/&gt;&lt;top val=&quot;434.28&quot;/&gt;&lt;width val=&quot;172.92&quot;/&gt;&lt;height val=&quot;97.8&quot;/&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9A2A28-AFF7-402A-A29D-32DB6726A06D}&quot;/&gt;&lt;filename val=&quot;C:\Users\howardm\AppData\Local\Temp\PR\data\asimages\{3A9A2A28-AFF7-402A-A29D-32DB6726A06D}.png&quot;/&gt;&lt;hasEffects val=&quot;1&quot;/&gt;&lt;left val=&quot;9&quot;/&gt;&lt;top val=&quot;117&quot;/&gt;&lt;width val=&quot;260.64&quot;/&gt;&lt;height val=&quot;202.92&quot;/&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3A0B12-7F13-482F-A5F4-76B44DC5AD97}&quot;/&gt;&lt;filename val=&quot;C:\Users\howardm\AppData\Local\Temp\PR\data\asimages\{FF3A0B12-7F13-482F-A5F4-76B44DC5AD97}.png&quot;/&gt;&lt;hasEffects val=&quot;1&quot;/&gt;&lt;left val=&quot;7.56&quot;/&gt;&lt;top val=&quot;345&quot;/&gt;&lt;width val=&quot;268.08&quot;/&gt;&lt;height val=&quot;187.92&quot;/&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B7CFDE-17AC-4BBF-9014-D998D0F6582D}&quot;/&gt;&lt;filename val=&quot;C:\Users\howardm\AppData\Local\Temp\PR\data\asimages\{BEB7CFDE-17AC-4BBF-9014-D998D0F6582D}.png&quot;/&gt;&lt;hasEffects val=&quot;1&quot;/&gt;&lt;left val=&quot;612.72&quot;/&gt;&lt;top val=&quot;238.56&quot;/&gt;&lt;width val=&quot;118.92&quot;/&gt;&lt;height val=&quot;177.36&quot;/&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F8626D-AECC-4EF8-A3AE-977D91450E8E}&quot;/&gt;&lt;filename val=&quot;C:\Users\howardm\AppData\Local\Temp\PR\data\asimages\{B9F8626D-AECC-4EF8-A3AE-977D91450E8E}.png&quot;/&gt;&lt;hasEffects val=&quot;1&quot;/&gt;&lt;left val=&quot;258.72&quot;/&gt;&lt;top val=&quot;122.28&quot;/&gt;&lt;width val=&quot;176.64&quot;/&gt;&lt;height val=&quot;97.8&quot;/&gt;&lt;/ThreeDShapeInfo&gt;"/>
</p:tagLst>
</file>

<file path=ppt/tags/tag79.xml><?xml version="1.0" encoding="utf-8"?>
<p:tagLst xmlns:a="http://schemas.openxmlformats.org/drawingml/2006/main" xmlns:r="http://schemas.openxmlformats.org/officeDocument/2006/relationships" xmlns:p="http://schemas.openxmlformats.org/presentationml/2006/main">
  <p:tag name="PPSNARRATION" val="39,139090245,C:\Users\howardm\Desktop\VAM Vodcast\VAMforHSprincipalsv07_pptx\Media.ppcx"/>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59846C-323D-466E-96C4-3C19D51BD4EB}&quot;/&gt;&lt;filename val=&quot;C:\Users\howardm\AppData\Local\Temp\PR\data\asimages\{6A59846C-323D-466E-96C4-3C19D51BD4EB}.png&quot;/&gt;&lt;hasEffects val=&quot;1&quot;/&gt;&lt;left val=&quot;264.72&quot;/&gt;&lt;top val=&quot;434.28&quot;/&gt;&lt;width val=&quot;172.92&quot;/&gt;&lt;height val=&quot;97.8&quot;/&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5620AD-669C-4AF9-A28F-7D54B7ECA429}&quot;/&gt;&lt;filename val=&quot;C:\Users\howardm\AppData\Local\Temp\PR\data\asimages\{175620AD-669C-4AF9-A28F-7D54B7ECA429}.png&quot;/&gt;&lt;hasEffects val=&quot;0&quot;/&gt;&lt;left val=&quot;111&quot;/&gt;&lt;top val=&quot;86.28&quot;/&gt;&lt;width val=&quot;469.92&quot;/&gt;&lt;height val=&quot;347.64&quot;/&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FDF925-8773-47FC-A1BB-C3D5EA2ADFB1}&quot;/&gt;&lt;filename val=&quot;C:\Users\howardm\AppData\Local\Temp\PR\data\asimages\{08FDF925-8773-47FC-A1BB-C3D5EA2ADFB1}.png&quot;/&gt;&lt;hasEffects val=&quot;0&quot;/&gt;&lt;left val=&quot;87&quot;/&gt;&lt;top val=&quot;441&quot;/&gt;&lt;width val=&quot;595.08&quot;/&gt;&lt;height val=&quot;107.64&quot;/&gt;&lt;/ThreeDShapeInfo&gt;"/>
</p:tagLst>
</file>

<file path=ppt/tags/tag82.xml><?xml version="1.0" encoding="utf-8"?>
<p:tagLst xmlns:a="http://schemas.openxmlformats.org/drawingml/2006/main" xmlns:r="http://schemas.openxmlformats.org/officeDocument/2006/relationships" xmlns:p="http://schemas.openxmlformats.org/presentationml/2006/main">
  <p:tag name="PPSNARRATION" val="40,139090245,C:\Users\howardm\Desktop\VAM Vodcast\VAMforHSprincipalsv07_pptx\Media.ppcx"/>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AAF2CE-21E4-4B7E-A544-D07781FB8B00}&quot;/&gt;&lt;filename val=&quot;C:\Users\howardm\AppData\Local\Temp\PR\data\asimages\{88AAF2CE-21E4-4B7E-A544-D07781FB8B00}.png&quot;/&gt;&lt;hasEffects val=&quot;0&quot;/&gt;&lt;left val=&quot;87&quot;/&gt;&lt;top val=&quot;441&quot;/&gt;&lt;width val=&quot;595.08&quot;/&gt;&lt;height val=&quot;107.64&quot;/&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7FCFA2-1DE7-4C4C-8CDD-69766F3A7A2E}&quot;/&gt;&lt;filename val=&quot;C:\Users\howardm\AppData\Local\Temp\PR\data\asimages\{6D7FCFA2-1DE7-4C4C-8CDD-69766F3A7A2E}.png&quot;/&gt;&lt;hasEffects val=&quot;0&quot;/&gt;&lt;left val=&quot;59.28&quot;/&gt;&lt;top val=&quot;93&quot;/&gt;&lt;width val=&quot;568.8&quot;/&gt;&lt;height val=&quot;343.08&quot;/&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 val="44,139090245,C:\Users\howardm\Desktop\VAM Vodcast\VAMforHSprincipalsv07_pptx\Media.ppcx"/>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25B14E-BDF1-4EB0-83F3-54F0ED47E899}&quot;/&gt;&lt;filename val=&quot;C:\Users\howardm\AppData\Local\Temp\PR\data\asimages\{D325B14E-BDF1-4EB0-83F3-54F0ED47E899}.png&quot;/&gt;&lt;hasEffects val=&quot;1&quot;/&gt;&lt;left val=&quot;93&quot;/&gt;&lt;top val=&quot;215.28&quot;/&gt;&lt;width val=&quot;467.4&quot;/&gt;&lt;height val=&quot;349.56&quot;/&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 val="41,139090245,C:\Users\howardm\Desktop\VAM Vodcast\VAMforHSprincipalsv07_pptx\Media.ppcx"/>
</p:tagLst>
</file>

<file path=ppt/tags/tag88.xml><?xml version="1.0" encoding="utf-8"?>
<p:tagLst xmlns:a="http://schemas.openxmlformats.org/drawingml/2006/main" xmlns:r="http://schemas.openxmlformats.org/officeDocument/2006/relationships" xmlns:p="http://schemas.openxmlformats.org/presentationml/2006/main">
  <p:tag name="PPSNARRATION" val="42,139090245,C:\Users\howardm\Desktop\VAM Vodcast\VAMforHSprincipalsv07_pptx\Media.ppcx"/>
</p:tagLst>
</file>

<file path=ppt/tags/tag89.xml><?xml version="1.0" encoding="utf-8"?>
<p:tagLst xmlns:a="http://schemas.openxmlformats.org/drawingml/2006/main" xmlns:r="http://schemas.openxmlformats.org/officeDocument/2006/relationships" xmlns:p="http://schemas.openxmlformats.org/presentationml/2006/main">
  <p:tag name="PPSNARRATION" val="43,139090245,C:\Users\howardm\Desktop\VAM Vodcast\VAMforHSprincipalsv07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E6D87B-8DBD-4EDE-9874-83F6490708FB}&quot;/&gt;&lt;filename val=&quot;C:\Users\howardm\AppData\Local\Temp\PR\data\asimages\{1BE6D87B-8DBD-4EDE-9874-83F6490708FB}.png&quot;/&gt;&lt;hasEffects val=&quot;1&quot;/&gt;&lt;left val=&quot;9&quot;/&gt;&lt;top val=&quot;117&quot;/&gt;&lt;width val=&quot;260.64&quot;/&gt;&lt;height val=&quot;202.92&quot;/&gt;&lt;/ThreeDShapeInfo&gt;"/>
</p:tagLst>
</file>

<file path=ppt/tags/tag90.xml><?xml version="1.0" encoding="utf-8"?>
<p:tagLst xmlns:a="http://schemas.openxmlformats.org/drawingml/2006/main" xmlns:r="http://schemas.openxmlformats.org/officeDocument/2006/relationships" xmlns:p="http://schemas.openxmlformats.org/presentationml/2006/main">
  <p:tag name="PPSNARRATION" val="45,139090245,C:\Users\howardm\Desktop\VAM Vodcast\VAMforHSprincipalsv07_pptx\Media.ppcx"/>
</p:tagLst>
</file>

<file path=ppt/tags/tag91.xml><?xml version="1.0" encoding="utf-8"?>
<p:tagLst xmlns:a="http://schemas.openxmlformats.org/drawingml/2006/main" xmlns:r="http://schemas.openxmlformats.org/officeDocument/2006/relationships" xmlns:p="http://schemas.openxmlformats.org/presentationml/2006/main">
  <p:tag name="PPSNARRATION" val="46,139090245,C:\Users\howardm\Desktop\VAM Vodcast\VAMforHSprincipalsv07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4494</TotalTime>
  <Words>2394</Words>
  <Application>Microsoft Office PowerPoint</Application>
  <PresentationFormat>On-screen Show (4:3)</PresentationFormat>
  <Paragraphs>579</Paragraphs>
  <Slides>46</Slides>
  <Notes>22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Florida Department of Education  Value-added Model (VAM)</vt:lpstr>
      <vt:lpstr>HOW DID WE GET HERE?</vt:lpstr>
      <vt:lpstr>Established by Student Success Act (SB 736) Teacher Evaluation System</vt:lpstr>
      <vt:lpstr>FY2012 Implementation</vt:lpstr>
      <vt:lpstr>IMPORTANT!</vt:lpstr>
      <vt:lpstr>Growth vs. Proficiency</vt:lpstr>
      <vt:lpstr>Growth vs. Proficiency</vt:lpstr>
      <vt:lpstr>Growth vs. Learning Gains</vt:lpstr>
      <vt:lpstr>Growth vs. Learning Gains</vt:lpstr>
      <vt:lpstr>A More Complete Picture  of Student Learning</vt:lpstr>
      <vt:lpstr>Overview</vt:lpstr>
      <vt:lpstr>VAM &amp; Student Learning Growth</vt:lpstr>
      <vt:lpstr>What is the  Student Learning Growth Score?</vt:lpstr>
      <vt:lpstr>What is the  Predicted Student Score?</vt:lpstr>
      <vt:lpstr>FLDOE Value-Added Model  Variables determining predicted score</vt:lpstr>
      <vt:lpstr>FLDOE Value-Added Model  Variables determining predicted score</vt:lpstr>
      <vt:lpstr>FLDOE Value-Added Model  Variables determining predicted score</vt:lpstr>
      <vt:lpstr>FLDOE Value-Added Model   Student Success Act specifically  excludes these student characteristics </vt:lpstr>
      <vt:lpstr>What is the  Student Learning Growth Score?</vt:lpstr>
      <vt:lpstr>What is the Predicted Student Score?</vt:lpstr>
      <vt:lpstr>What is the Predicted Student Score?</vt:lpstr>
      <vt:lpstr>Student Learning Growth is the Amount  Above or Below Predicted Score</vt:lpstr>
      <vt:lpstr>Student Learning Growth is the Amount  Above or Below Predicted Score</vt:lpstr>
      <vt:lpstr>Growth vs. Proficiency</vt:lpstr>
      <vt:lpstr>Student Growth</vt:lpstr>
      <vt:lpstr>Determining the Student Learning Growth by School</vt:lpstr>
      <vt:lpstr>Determining the Student Learning Growth by School</vt:lpstr>
      <vt:lpstr>Student Growth Scores</vt:lpstr>
      <vt:lpstr>Student Growth Scores Teacher/School</vt:lpstr>
      <vt:lpstr>Student Growth Scores Teacher/School</vt:lpstr>
      <vt:lpstr>Comparing Scores</vt:lpstr>
      <vt:lpstr>Common Score</vt:lpstr>
      <vt:lpstr>Common Score</vt:lpstr>
      <vt:lpstr>Ranking Scores</vt:lpstr>
      <vt:lpstr>Jane Doe: Teacher Example</vt:lpstr>
      <vt:lpstr>Percent Ranks and Ratings</vt:lpstr>
      <vt:lpstr>District Evaluation System Implementation Plan</vt:lpstr>
      <vt:lpstr>Established by Student Success Act (SB 736) Teacher Evaluation System</vt:lpstr>
      <vt:lpstr>Final Teacher Evaluation Rating</vt:lpstr>
      <vt:lpstr>Final Administrator Evaluation Rating</vt:lpstr>
      <vt:lpstr>Sample School Report</vt:lpstr>
      <vt:lpstr>Sample teacher report</vt:lpstr>
      <vt:lpstr>Sample Teacher Report</vt:lpstr>
      <vt:lpstr>Sample Student Report</vt:lpstr>
      <vt:lpstr>Resources</vt:lpstr>
      <vt:lpstr>CONTACT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Johnson</dc:creator>
  <cp:lastModifiedBy>HowardM</cp:lastModifiedBy>
  <cp:revision>671</cp:revision>
  <dcterms:created xsi:type="dcterms:W3CDTF">2006-08-16T00:00:00Z</dcterms:created>
  <dcterms:modified xsi:type="dcterms:W3CDTF">2012-11-26T03:56:46Z</dcterms:modified>
</cp:coreProperties>
</file>