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notesSlides/notesSlide3.xml" ContentType="application/vnd.openxmlformats-officedocument.presentationml.notesSlide+xml"/>
  <Override PartName="/ppt/tags/tag9.xml" ContentType="application/vnd.openxmlformats-officedocument.presentationml.tags+xml"/>
  <Override PartName="/ppt/notesSlides/notesSlide4.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5.xml" ContentType="application/vnd.openxmlformats-officedocument.presentationml.notesSlide+xml"/>
  <Override PartName="/ppt/tags/tag12.xml" ContentType="application/vnd.openxmlformats-officedocument.presentationml.tags+xml"/>
  <Override PartName="/ppt/notesSlides/notesSlide6.xml" ContentType="application/vnd.openxmlformats-officedocument.presentationml.notesSlide+xml"/>
  <Override PartName="/ppt/tags/tag13.xml" ContentType="application/vnd.openxmlformats-officedocument.presentationml.tags+xml"/>
  <Override PartName="/ppt/notesSlides/notesSlide7.xml" ContentType="application/vnd.openxmlformats-officedocument.presentationml.notesSlide+xml"/>
  <Override PartName="/ppt/tags/tag14.xml" ContentType="application/vnd.openxmlformats-officedocument.presentationml.tags+xml"/>
  <Override PartName="/ppt/notesSlides/notesSlide8.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9.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10.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11.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12.xml" ContentType="application/vnd.openxmlformats-officedocument.presentationml.notesSlide+xml"/>
  <Override PartName="/ppt/tags/tag3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85" r:id="rId2"/>
    <p:sldId id="264" r:id="rId3"/>
    <p:sldId id="298" r:id="rId4"/>
    <p:sldId id="294" r:id="rId5"/>
    <p:sldId id="287" r:id="rId6"/>
    <p:sldId id="296" r:id="rId7"/>
    <p:sldId id="295" r:id="rId8"/>
    <p:sldId id="284" r:id="rId9"/>
    <p:sldId id="272" r:id="rId10"/>
    <p:sldId id="290" r:id="rId11"/>
    <p:sldId id="289" r:id="rId12"/>
    <p:sldId id="291" r:id="rId13"/>
    <p:sldId id="270" r:id="rId1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05" autoAdjust="0"/>
    <p:restoredTop sz="77531" autoAdjust="0"/>
  </p:normalViewPr>
  <p:slideViewPr>
    <p:cSldViewPr snapToGrid="0">
      <p:cViewPr varScale="1">
        <p:scale>
          <a:sx n="86" d="100"/>
          <a:sy n="86" d="100"/>
        </p:scale>
        <p:origin x="1878" y="90"/>
      </p:cViewPr>
      <p:guideLst/>
    </p:cSldViewPr>
  </p:slideViewPr>
  <p:notesTextViewPr>
    <p:cViewPr>
      <p:scale>
        <a:sx n="1" d="1"/>
        <a:sy n="1" d="1"/>
      </p:scale>
      <p:origin x="0" y="0"/>
    </p:cViewPr>
  </p:notesTextViewPr>
  <p:sorterViewPr>
    <p:cViewPr varScale="1">
      <p:scale>
        <a:sx n="100" d="100"/>
        <a:sy n="100" d="100"/>
      </p:scale>
      <p:origin x="0" y="-4764"/>
    </p:cViewPr>
  </p:sorterViewPr>
  <p:notesViewPr>
    <p:cSldViewPr snapToGrid="0">
      <p:cViewPr varScale="1">
        <p:scale>
          <a:sx n="88" d="100"/>
          <a:sy n="88" d="100"/>
        </p:scale>
        <p:origin x="382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69" tIns="46585" rIns="93169" bIns="46585"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69" tIns="46585" rIns="93169" bIns="46585" rtlCol="0"/>
          <a:lstStyle>
            <a:lvl1pPr algn="r">
              <a:defRPr sz="1200"/>
            </a:lvl1pPr>
          </a:lstStyle>
          <a:p>
            <a:fld id="{642A982C-B7E1-4E4B-9B53-B3553B78A0DC}" type="datetimeFigureOut">
              <a:rPr lang="en-US" smtClean="0"/>
              <a:t>10/30/2019</a:t>
            </a:fld>
            <a:endParaRPr lang="en-US"/>
          </a:p>
        </p:txBody>
      </p:sp>
      <p:sp>
        <p:nvSpPr>
          <p:cNvPr id="4" name="Slide Image Placeholder 3"/>
          <p:cNvSpPr>
            <a:spLocks noGrp="1" noRot="1" noChangeAspect="1"/>
          </p:cNvSpPr>
          <p:nvPr>
            <p:ph type="sldImg" idx="2"/>
          </p:nvPr>
        </p:nvSpPr>
        <p:spPr>
          <a:xfrm>
            <a:off x="1411288" y="1160463"/>
            <a:ext cx="4187825" cy="3140075"/>
          </a:xfrm>
          <a:prstGeom prst="rect">
            <a:avLst/>
          </a:prstGeom>
          <a:noFill/>
          <a:ln w="12700">
            <a:solidFill>
              <a:prstClr val="black"/>
            </a:solidFill>
          </a:ln>
        </p:spPr>
        <p:txBody>
          <a:bodyPr vert="horz" lIns="93169" tIns="46585" rIns="93169" bIns="46585"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69" tIns="46585" rIns="93169" bIns="46585"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69" tIns="46585" rIns="93169" bIns="4658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69" tIns="46585" rIns="93169" bIns="46585" rtlCol="0" anchor="b"/>
          <a:lstStyle>
            <a:lvl1pPr algn="r">
              <a:defRPr sz="1200"/>
            </a:lvl1pPr>
          </a:lstStyle>
          <a:p>
            <a:fld id="{8623DB1B-D6C9-477F-B62B-7FA4EFAB8BFF}" type="slidenum">
              <a:rPr lang="en-US" smtClean="0"/>
              <a:t>‹#›</a:t>
            </a:fld>
            <a:endParaRPr lang="en-US"/>
          </a:p>
        </p:txBody>
      </p:sp>
    </p:spTree>
    <p:extLst>
      <p:ext uri="{BB962C8B-B14F-4D97-AF65-F5344CB8AC3E}">
        <p14:creationId xmlns:p14="http://schemas.microsoft.com/office/powerpoint/2010/main" val="4058820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21.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28.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32.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15.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a:t>
            </a:r>
            <a:r>
              <a:rPr lang="en-US" baseline="0" dirty="0" smtClean="0"/>
              <a:t> you for taking the time to view this explanation of the 2018 Teacher Evaluation System.  This presentation will review the general components of the Evaluation System. If you have specific questions, please feel free to use the link on your teacher letter in PeopleSoft to submit an inquiry.</a:t>
            </a:r>
            <a:endParaRPr lang="en-US" dirty="0"/>
          </a:p>
        </p:txBody>
      </p:sp>
      <p:sp>
        <p:nvSpPr>
          <p:cNvPr id="4" name="TextBox 3"/>
          <p:cNvSpPr txBox="1"/>
          <p:nvPr>
            <p:custDataLst>
              <p:tags r:id="rId1"/>
            </p:custDataLst>
          </p:nvPr>
        </p:nvSpPr>
        <p:spPr>
          <a:xfrm>
            <a:off x="0" y="0"/>
            <a:ext cx="3894667" cy="372159"/>
          </a:xfrm>
          <a:prstGeom prst="rect">
            <a:avLst/>
          </a:prstGeom>
          <a:noFill/>
        </p:spPr>
        <p:txBody>
          <a:bodyPr vert="horz" lIns="93169" tIns="46585" rIns="93169" bIns="46585" rtlCol="0">
            <a:spAutoFit/>
          </a:bodyPr>
          <a:lstStyle/>
          <a:p>
            <a:endParaRPr lang="en-US"/>
          </a:p>
        </p:txBody>
      </p:sp>
    </p:spTree>
    <p:extLst>
      <p:ext uri="{BB962C8B-B14F-4D97-AF65-F5344CB8AC3E}">
        <p14:creationId xmlns:p14="http://schemas.microsoft.com/office/powerpoint/2010/main" val="15522406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 example of the teacher letter. This includes the teacher’s final evaluation rating</a:t>
            </a:r>
            <a:r>
              <a:rPr lang="en-US" baseline="0" dirty="0" smtClean="0"/>
              <a:t> as well as each of the component scores (Instructional Practice, Professional Growth, and Student Performance).  In addition, there is a table in the letter which includes the teacher’s rating for each of the individual models included in their final Student Performance Rating. In addition, the link as the very bottom of the letter will allow the teacher to submit any question they may have about their evaluation.</a:t>
            </a:r>
            <a:endParaRPr lang="en-US" dirty="0"/>
          </a:p>
        </p:txBody>
      </p:sp>
      <p:sp>
        <p:nvSpPr>
          <p:cNvPr id="4" name="TextBox 3"/>
          <p:cNvSpPr txBox="1"/>
          <p:nvPr>
            <p:custDataLst>
              <p:tags r:id="rId1"/>
            </p:custDataLst>
          </p:nvPr>
        </p:nvSpPr>
        <p:spPr>
          <a:xfrm>
            <a:off x="0" y="0"/>
            <a:ext cx="3894667" cy="370531"/>
          </a:xfrm>
          <a:prstGeom prst="rect">
            <a:avLst/>
          </a:prstGeom>
          <a:noFill/>
        </p:spPr>
        <p:txBody>
          <a:bodyPr vert="horz" lIns="92629" tIns="46314" rIns="92629" bIns="46314" rtlCol="0">
            <a:spAutoFit/>
          </a:bodyPr>
          <a:lstStyle/>
          <a:p>
            <a:endParaRPr lang="en-US"/>
          </a:p>
        </p:txBody>
      </p:sp>
    </p:spTree>
    <p:extLst>
      <p:ext uri="{BB962C8B-B14F-4D97-AF65-F5344CB8AC3E}">
        <p14:creationId xmlns:p14="http://schemas.microsoft.com/office/powerpoint/2010/main" val="23955015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Teacher</a:t>
            </a:r>
            <a:r>
              <a:rPr lang="en-US" baseline="0" dirty="0" smtClean="0"/>
              <a:t> rosters for each applicable model are also available in PeopleSoft.  The rosters include the teacher name, model, school, teacher cohort assignment, student performance, teacher rank and rating for the specific model.  The roster includes students assigned to the teacher included in the evaluation and both the students pre and post test score.</a:t>
            </a:r>
            <a:endParaRPr lang="en-US" dirty="0"/>
          </a:p>
        </p:txBody>
      </p:sp>
      <p:sp>
        <p:nvSpPr>
          <p:cNvPr id="4" name="TextBox 3"/>
          <p:cNvSpPr txBox="1"/>
          <p:nvPr>
            <p:custDataLst>
              <p:tags r:id="rId1"/>
            </p:custDataLst>
          </p:nvPr>
        </p:nvSpPr>
        <p:spPr>
          <a:xfrm>
            <a:off x="0" y="0"/>
            <a:ext cx="3894667" cy="370531"/>
          </a:xfrm>
          <a:prstGeom prst="rect">
            <a:avLst/>
          </a:prstGeom>
          <a:noFill/>
        </p:spPr>
        <p:txBody>
          <a:bodyPr vert="horz" lIns="92629" tIns="46314" rIns="92629" bIns="46314" rtlCol="0">
            <a:spAutoFit/>
          </a:bodyPr>
          <a:lstStyle/>
          <a:p>
            <a:endParaRPr lang="en-US"/>
          </a:p>
        </p:txBody>
      </p:sp>
    </p:spTree>
    <p:extLst>
      <p:ext uri="{BB962C8B-B14F-4D97-AF65-F5344CB8AC3E}">
        <p14:creationId xmlns:p14="http://schemas.microsoft.com/office/powerpoint/2010/main" val="12172512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for listening, additional information may be found at these links.  Again, specific questions may be submitted through</a:t>
            </a:r>
            <a:r>
              <a:rPr lang="en-US" baseline="0" dirty="0" smtClean="0"/>
              <a:t> the link included on the </a:t>
            </a:r>
            <a:r>
              <a:rPr lang="en-US" baseline="0" smtClean="0"/>
              <a:t>teacher’s letter.</a:t>
            </a:r>
            <a:endParaRPr lang="en-US"/>
          </a:p>
        </p:txBody>
      </p:sp>
      <p:sp>
        <p:nvSpPr>
          <p:cNvPr id="4" name="TextBox 3"/>
          <p:cNvSpPr txBox="1"/>
          <p:nvPr>
            <p:custDataLst>
              <p:tags r:id="rId1"/>
            </p:custDataLst>
          </p:nvPr>
        </p:nvSpPr>
        <p:spPr>
          <a:xfrm>
            <a:off x="0" y="0"/>
            <a:ext cx="3894667" cy="372159"/>
          </a:xfrm>
          <a:prstGeom prst="rect">
            <a:avLst/>
          </a:prstGeom>
          <a:noFill/>
        </p:spPr>
        <p:txBody>
          <a:bodyPr vert="horz" lIns="93169" tIns="46585" rIns="93169" bIns="46585" rtlCol="0">
            <a:spAutoFit/>
          </a:bodyPr>
          <a:lstStyle/>
          <a:p>
            <a:endParaRPr lang="en-US"/>
          </a:p>
        </p:txBody>
      </p:sp>
    </p:spTree>
    <p:extLst>
      <p:ext uri="{BB962C8B-B14F-4D97-AF65-F5344CB8AC3E}">
        <p14:creationId xmlns:p14="http://schemas.microsoft.com/office/powerpoint/2010/main" val="1141949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Teacher Evaluation is divided into three components: </a:t>
            </a:r>
          </a:p>
          <a:p>
            <a:pPr defTabSz="931688">
              <a:defRPr/>
            </a:pPr>
            <a:r>
              <a:rPr lang="en-US" dirty="0" smtClean="0"/>
              <a:t>	The Instructional Practice Rating which includes the teacher observations and represents 57% of the </a:t>
            </a:r>
            <a:r>
              <a:rPr lang="en-US" baseline="0" dirty="0" smtClean="0"/>
              <a:t>total evaluation score.</a:t>
            </a:r>
            <a:endParaRPr lang="en-US" dirty="0" smtClean="0"/>
          </a:p>
          <a:p>
            <a:pPr defTabSz="931688">
              <a:defRPr/>
            </a:pPr>
            <a:r>
              <a:rPr lang="en-US" dirty="0" smtClean="0"/>
              <a:t>	The Student Performance Rating which includes</a:t>
            </a:r>
            <a:r>
              <a:rPr lang="en-US" baseline="0" dirty="0" smtClean="0"/>
              <a:t> VAM and the local Cohort Models of Student outcomes and represents 33% of the total evaluation score.</a:t>
            </a:r>
          </a:p>
          <a:p>
            <a:r>
              <a:rPr lang="en-US" baseline="0" dirty="0" smtClean="0"/>
              <a:t>	The Professional Growth Rating which includes teacher improvement on their Professional Growth Plan and represents 10% of the total evaluation score.</a:t>
            </a:r>
            <a:endParaRPr lang="en-US" dirty="0"/>
          </a:p>
        </p:txBody>
      </p:sp>
      <p:sp>
        <p:nvSpPr>
          <p:cNvPr id="4" name="TextBox 3"/>
          <p:cNvSpPr txBox="1"/>
          <p:nvPr>
            <p:custDataLst>
              <p:tags r:id="rId1"/>
            </p:custDataLst>
          </p:nvPr>
        </p:nvSpPr>
        <p:spPr>
          <a:xfrm>
            <a:off x="0" y="0"/>
            <a:ext cx="3894667" cy="372159"/>
          </a:xfrm>
          <a:prstGeom prst="rect">
            <a:avLst/>
          </a:prstGeom>
          <a:noFill/>
        </p:spPr>
        <p:txBody>
          <a:bodyPr vert="horz" lIns="93169" tIns="46585" rIns="93169" bIns="46585" rtlCol="0">
            <a:spAutoFit/>
          </a:bodyPr>
          <a:lstStyle/>
          <a:p>
            <a:endParaRPr lang="en-US"/>
          </a:p>
        </p:txBody>
      </p:sp>
    </p:spTree>
    <p:extLst>
      <p:ext uri="{BB962C8B-B14F-4D97-AF65-F5344CB8AC3E}">
        <p14:creationId xmlns:p14="http://schemas.microsoft.com/office/powerpoint/2010/main" val="7533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6"/>
        <p:cNvGrpSpPr/>
        <p:nvPr/>
      </p:nvGrpSpPr>
      <p:grpSpPr>
        <a:xfrm>
          <a:off x="0" y="0"/>
          <a:ext cx="0" cy="0"/>
          <a:chOff x="0" y="0"/>
          <a:chExt cx="0" cy="0"/>
        </a:xfrm>
      </p:grpSpPr>
      <p:sp>
        <p:nvSpPr>
          <p:cNvPr id="597" name="Google Shape;597;g585de9d679_15_8:notes"/>
          <p:cNvSpPr>
            <a:spLocks noGrp="1" noRot="1" noChangeAspect="1"/>
          </p:cNvSpPr>
          <p:nvPr>
            <p:ph type="sldImg" idx="2"/>
          </p:nvPr>
        </p:nvSpPr>
        <p:spPr>
          <a:xfrm>
            <a:off x="1143000" y="687388"/>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98" name="Google Shape;598;g585de9d679_15_8:notes"/>
          <p:cNvSpPr txBox="1">
            <a:spLocks noGrp="1"/>
          </p:cNvSpPr>
          <p:nvPr>
            <p:ph type="body" idx="1"/>
          </p:nvPr>
        </p:nvSpPr>
        <p:spPr>
          <a:xfrm>
            <a:off x="685801" y="4343400"/>
            <a:ext cx="5486400" cy="4114800"/>
          </a:xfrm>
          <a:prstGeom prst="rect">
            <a:avLst/>
          </a:prstGeom>
          <a:noFill/>
          <a:ln>
            <a:noFill/>
          </a:ln>
        </p:spPr>
        <p:txBody>
          <a:bodyPr spcFirstLastPara="1" wrap="square" lIns="96625" tIns="96625" rIns="96625" bIns="96625" anchor="t" anchorCtr="0">
            <a:noAutofit/>
          </a:bodyPr>
          <a:lstStyle/>
          <a:p>
            <a:pPr marL="0" lvl="0" indent="0" algn="l" rtl="0">
              <a:spcBef>
                <a:spcPts val="0"/>
              </a:spcBef>
              <a:spcAft>
                <a:spcPts val="0"/>
              </a:spcAft>
              <a:buNone/>
            </a:pPr>
            <a:r>
              <a:rPr lang="en-US" sz="1100" b="1">
                <a:solidFill>
                  <a:schemeClr val="dk1"/>
                </a:solidFill>
              </a:rPr>
              <a:t>Script:</a:t>
            </a:r>
            <a:r>
              <a:rPr lang="en-US" sz="1100">
                <a:solidFill>
                  <a:schemeClr val="dk1"/>
                </a:solidFill>
              </a:rPr>
              <a:t> The starting level for growth is set by the teacher.  The teacher’s supervisor then observes the growth of the element through observations.  The score for Deliberate Practice is determined by the highest score received on the Target Element from an observation during the evaluation period.</a:t>
            </a:r>
            <a:endParaRPr sz="1100">
              <a:solidFill>
                <a:schemeClr val="dk1"/>
              </a:solidFill>
            </a:endParaRPr>
          </a:p>
          <a:p>
            <a:pPr marL="0" lvl="0" indent="0" algn="l" rtl="0">
              <a:spcBef>
                <a:spcPts val="0"/>
              </a:spcBef>
              <a:spcAft>
                <a:spcPts val="0"/>
              </a:spcAft>
              <a:buNone/>
            </a:pPr>
            <a:endParaRPr sz="1100">
              <a:solidFill>
                <a:schemeClr val="dk1"/>
              </a:solidFill>
            </a:endParaRPr>
          </a:p>
          <a:p>
            <a:pPr marL="0" lvl="0" indent="0" algn="l" rtl="0">
              <a:spcBef>
                <a:spcPts val="0"/>
              </a:spcBef>
              <a:spcAft>
                <a:spcPts val="0"/>
              </a:spcAft>
              <a:buNone/>
            </a:pPr>
            <a:r>
              <a:rPr lang="en-US" sz="1100">
                <a:solidFill>
                  <a:schemeClr val="dk1"/>
                </a:solidFill>
              </a:rPr>
              <a:t>For example, if a teacher chose an element and set their starting level at Beginning and were rated Developing during an observation, then the teacher would receive a deliberate practice score of 3.0 Effective.</a:t>
            </a:r>
            <a:endParaRPr sz="1100">
              <a:solidFill>
                <a:schemeClr val="dk1"/>
              </a:solidFill>
            </a:endParaRPr>
          </a:p>
          <a:p>
            <a:pPr marL="0" lvl="0" indent="0" algn="l" rtl="0">
              <a:spcBef>
                <a:spcPts val="0"/>
              </a:spcBef>
              <a:spcAft>
                <a:spcPts val="0"/>
              </a:spcAft>
              <a:buNone/>
            </a:pPr>
            <a:endParaRPr sz="1100">
              <a:solidFill>
                <a:schemeClr val="dk1"/>
              </a:solidFill>
            </a:endParaRPr>
          </a:p>
          <a:p>
            <a:pPr marL="0" lvl="0" indent="0" algn="l" rtl="0">
              <a:spcBef>
                <a:spcPts val="0"/>
              </a:spcBef>
              <a:spcAft>
                <a:spcPts val="0"/>
              </a:spcAft>
              <a:buNone/>
            </a:pPr>
            <a:r>
              <a:rPr lang="en-US" sz="1100">
                <a:solidFill>
                  <a:schemeClr val="dk1"/>
                </a:solidFill>
              </a:rPr>
              <a:t>For more information about Deliberate Practice, please check out the CTES Handbook and the Instructional Evaluation System State Plan.</a:t>
            </a:r>
            <a:endParaRPr sz="1100">
              <a:solidFill>
                <a:schemeClr val="dk1"/>
              </a:solidFill>
            </a:endParaRPr>
          </a:p>
          <a:p>
            <a:pPr marL="0" marR="0" lvl="0" indent="0" algn="l" rtl="0">
              <a:spcBef>
                <a:spcPts val="0"/>
              </a:spcBef>
              <a:spcAft>
                <a:spcPts val="0"/>
              </a:spcAft>
              <a:buNone/>
            </a:pPr>
            <a:endParaRPr sz="1100" b="1">
              <a:solidFill>
                <a:schemeClr val="dk1"/>
              </a:solidFill>
            </a:endParaRPr>
          </a:p>
        </p:txBody>
      </p:sp>
    </p:spTree>
    <p:extLst>
      <p:ext uri="{BB962C8B-B14F-4D97-AF65-F5344CB8AC3E}">
        <p14:creationId xmlns:p14="http://schemas.microsoft.com/office/powerpoint/2010/main" val="2365635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state VAM models</a:t>
            </a:r>
            <a:r>
              <a:rPr lang="en-US" baseline="0" dirty="0" smtClean="0"/>
              <a:t> apply to approximately one third of District teachers.  For the remainder of the Student Performance Rating the district uses locally developed cohort models.</a:t>
            </a:r>
            <a:endParaRPr lang="en-US" dirty="0"/>
          </a:p>
        </p:txBody>
      </p:sp>
      <p:sp>
        <p:nvSpPr>
          <p:cNvPr id="4" name="TextBox 3"/>
          <p:cNvSpPr txBox="1"/>
          <p:nvPr>
            <p:custDataLst>
              <p:tags r:id="rId1"/>
            </p:custDataLst>
          </p:nvPr>
        </p:nvSpPr>
        <p:spPr>
          <a:xfrm>
            <a:off x="0" y="0"/>
            <a:ext cx="3894667" cy="372159"/>
          </a:xfrm>
          <a:prstGeom prst="rect">
            <a:avLst/>
          </a:prstGeom>
          <a:noFill/>
        </p:spPr>
        <p:txBody>
          <a:bodyPr vert="horz" lIns="93169" tIns="46585" rIns="93169" bIns="46585" rtlCol="0">
            <a:spAutoFit/>
          </a:bodyPr>
          <a:lstStyle/>
          <a:p>
            <a:endParaRPr lang="en-US"/>
          </a:p>
        </p:txBody>
      </p:sp>
    </p:spTree>
    <p:extLst>
      <p:ext uri="{BB962C8B-B14F-4D97-AF65-F5344CB8AC3E}">
        <p14:creationId xmlns:p14="http://schemas.microsoft.com/office/powerpoint/2010/main" val="244203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endParaRPr lang="en-US" sz="1300" dirty="0"/>
          </a:p>
        </p:txBody>
      </p:sp>
      <p:sp>
        <p:nvSpPr>
          <p:cNvPr id="4" name="Slide Number Placeholder 3"/>
          <p:cNvSpPr>
            <a:spLocks noGrp="1"/>
          </p:cNvSpPr>
          <p:nvPr>
            <p:ph type="sldNum" sz="quarter" idx="5"/>
          </p:nvPr>
        </p:nvSpPr>
        <p:spPr>
          <a:xfrm>
            <a:off x="4059181" y="8906322"/>
            <a:ext cx="3105348" cy="469175"/>
          </a:xfrm>
          <a:prstGeom prst="rect">
            <a:avLst/>
          </a:prstGeom>
        </p:spPr>
        <p:txBody>
          <a:bodyPr/>
          <a:lstStyle/>
          <a:p>
            <a:pPr>
              <a:defRPr/>
            </a:pPr>
            <a:fld id="{E4C8AEDB-63CE-4E2B-841D-6D9FB79D77F5}" type="slidenum">
              <a:rPr lang="en-US" smtClean="0"/>
              <a:pPr>
                <a:defRPr/>
              </a:pPr>
              <a:t>6</a:t>
            </a:fld>
            <a:endParaRPr lang="en-US" dirty="0"/>
          </a:p>
        </p:txBody>
      </p:sp>
    </p:spTree>
    <p:extLst>
      <p:ext uri="{BB962C8B-B14F-4D97-AF65-F5344CB8AC3E}">
        <p14:creationId xmlns:p14="http://schemas.microsoft.com/office/powerpoint/2010/main" val="19045573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are often asked to provide a student’s expected score at the beginning of the school year.  However, this is not possible because it is not a predicted score. Since the expected score is based on the average performance of similar students statewide it is not set until after the test is given.</a:t>
            </a:r>
          </a:p>
          <a:p>
            <a:endParaRPr lang="en-US" baseline="0" dirty="0" smtClean="0"/>
          </a:p>
          <a:p>
            <a:r>
              <a:rPr lang="en-US" baseline="0" dirty="0" smtClean="0"/>
              <a:t>A teacher’s students will all perform differently relative to their expected score.  Some students’ actual score will fail to meet the expectation, and others will meet or exceed the expectation.  This will provide a percentage of students whose actual score met their expected score, however, this percentage does not represent the VAM score.</a:t>
            </a:r>
            <a:endParaRPr lang="en-US" dirty="0"/>
          </a:p>
        </p:txBody>
      </p:sp>
      <p:sp>
        <p:nvSpPr>
          <p:cNvPr id="4" name="TextBox 3"/>
          <p:cNvSpPr txBox="1"/>
          <p:nvPr>
            <p:custDataLst>
              <p:tags r:id="rId1"/>
            </p:custDataLst>
          </p:nvPr>
        </p:nvSpPr>
        <p:spPr>
          <a:xfrm>
            <a:off x="1" y="1"/>
            <a:ext cx="3981215" cy="374461"/>
          </a:xfrm>
          <a:prstGeom prst="rect">
            <a:avLst/>
          </a:prstGeom>
          <a:noFill/>
        </p:spPr>
        <p:txBody>
          <a:bodyPr vert="horz" lIns="94380" tIns="47191" rIns="94380" bIns="47191" rtlCol="0">
            <a:spAutoFit/>
          </a:bodyPr>
          <a:lstStyle/>
          <a:p>
            <a:endParaRPr lang="en-US"/>
          </a:p>
        </p:txBody>
      </p:sp>
    </p:spTree>
    <p:extLst>
      <p:ext uri="{BB962C8B-B14F-4D97-AF65-F5344CB8AC3E}">
        <p14:creationId xmlns:p14="http://schemas.microsoft.com/office/powerpoint/2010/main" val="13832520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teachers</a:t>
            </a:r>
            <a:r>
              <a:rPr lang="en-US" baseline="0" dirty="0" smtClean="0"/>
              <a:t> with multiple models, the numeric ratings within each model are averaged to determine the final Student Performance Rating for the teacher.  The numeric value of each rating are:</a:t>
            </a:r>
          </a:p>
          <a:p>
            <a:r>
              <a:rPr lang="en-US" baseline="0" dirty="0" smtClean="0"/>
              <a:t>	4 for Highly Effective</a:t>
            </a:r>
          </a:p>
          <a:p>
            <a:r>
              <a:rPr lang="en-US" baseline="0" dirty="0" smtClean="0"/>
              <a:t>	3 for Effective</a:t>
            </a:r>
          </a:p>
          <a:p>
            <a:r>
              <a:rPr lang="en-US" baseline="0" dirty="0" smtClean="0"/>
              <a:t>	2 for Needs Improvement</a:t>
            </a:r>
          </a:p>
          <a:p>
            <a:r>
              <a:rPr lang="en-US" baseline="0" dirty="0" smtClean="0"/>
              <a:t>	1 for Unsatisfactory </a:t>
            </a:r>
          </a:p>
          <a:p>
            <a:endParaRPr lang="en-US" baseline="0" dirty="0" smtClean="0"/>
          </a:p>
          <a:p>
            <a:r>
              <a:rPr lang="en-US" baseline="0" dirty="0" smtClean="0"/>
              <a:t>For example, a grade 5 classroom teacher has a rating based on the ELA and Math VAM score.  In addition, this teacher would have a rating based on the science local cohort model. If this teacher were rated Highly Effective, 4, on one model and Needs Improvement, 2, on the other model the final Student Performance Rating would average out to a 3 or Effective.</a:t>
            </a:r>
            <a:endParaRPr lang="en-US" dirty="0"/>
          </a:p>
        </p:txBody>
      </p:sp>
      <p:sp>
        <p:nvSpPr>
          <p:cNvPr id="4" name="TextBox 3"/>
          <p:cNvSpPr txBox="1"/>
          <p:nvPr>
            <p:custDataLst>
              <p:tags r:id="rId1"/>
            </p:custDataLst>
          </p:nvPr>
        </p:nvSpPr>
        <p:spPr>
          <a:xfrm>
            <a:off x="0" y="0"/>
            <a:ext cx="3894667" cy="372159"/>
          </a:xfrm>
          <a:prstGeom prst="rect">
            <a:avLst/>
          </a:prstGeom>
          <a:noFill/>
        </p:spPr>
        <p:txBody>
          <a:bodyPr vert="horz" lIns="93169" tIns="46585" rIns="93169" bIns="46585" rtlCol="0">
            <a:spAutoFit/>
          </a:bodyPr>
          <a:lstStyle/>
          <a:p>
            <a:endParaRPr lang="en-US"/>
          </a:p>
        </p:txBody>
      </p:sp>
    </p:spTree>
    <p:extLst>
      <p:ext uri="{BB962C8B-B14F-4D97-AF65-F5344CB8AC3E}">
        <p14:creationId xmlns:p14="http://schemas.microsoft.com/office/powerpoint/2010/main" val="41133178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The numeric values of the Instructional Practice,</a:t>
            </a:r>
            <a:r>
              <a:rPr lang="en-US" baseline="0" dirty="0" smtClean="0"/>
              <a:t> </a:t>
            </a:r>
            <a:r>
              <a:rPr lang="en-US" dirty="0" smtClean="0"/>
              <a:t>Student Performance, and Professional</a:t>
            </a:r>
            <a:r>
              <a:rPr lang="en-US" baseline="0" dirty="0" smtClean="0"/>
              <a:t> Growth Ratings are combined to create the final evaluation score.  This final evaluation scores equate to ratings as follows:</a:t>
            </a:r>
          </a:p>
          <a:p>
            <a:r>
              <a:rPr lang="en-US" baseline="0" dirty="0" smtClean="0"/>
              <a:t>	3.2 to 4.0 are Highly Effective</a:t>
            </a:r>
          </a:p>
          <a:p>
            <a:r>
              <a:rPr lang="en-US" baseline="0" dirty="0" smtClean="0"/>
              <a:t>	2.1 to 3.1 are Effective</a:t>
            </a:r>
          </a:p>
          <a:p>
            <a:r>
              <a:rPr lang="en-US" baseline="0" dirty="0" smtClean="0"/>
              <a:t>	1.2 to 2.0 are Needs Improvement</a:t>
            </a:r>
          </a:p>
          <a:p>
            <a:r>
              <a:rPr lang="en-US" baseline="0" dirty="0" smtClean="0"/>
              <a:t>	1.0 to 1.1 are Unsatisfactory</a:t>
            </a:r>
          </a:p>
          <a:p>
            <a:endParaRPr lang="en-US" baseline="0" dirty="0" smtClean="0"/>
          </a:p>
          <a:p>
            <a:r>
              <a:rPr lang="en-US" baseline="0" dirty="0" smtClean="0"/>
              <a:t>This slide provides the different combinations of </a:t>
            </a:r>
            <a:r>
              <a:rPr lang="en-US" dirty="0" smtClean="0"/>
              <a:t>Instructional Practice,</a:t>
            </a:r>
            <a:r>
              <a:rPr lang="en-US" baseline="0" dirty="0" smtClean="0"/>
              <a:t> </a:t>
            </a:r>
            <a:r>
              <a:rPr lang="en-US" dirty="0" smtClean="0"/>
              <a:t>Student Performance, and Professional</a:t>
            </a:r>
            <a:r>
              <a:rPr lang="en-US" baseline="0" dirty="0" smtClean="0"/>
              <a:t> Growth that result in the possible final scores.</a:t>
            </a:r>
            <a:endParaRPr lang="en-US" dirty="0"/>
          </a:p>
        </p:txBody>
      </p:sp>
      <p:sp>
        <p:nvSpPr>
          <p:cNvPr id="4" name="Slide Number Placeholder 3"/>
          <p:cNvSpPr>
            <a:spLocks noGrp="1"/>
          </p:cNvSpPr>
          <p:nvPr>
            <p:ph type="sldNum" sz="quarter" idx="10"/>
          </p:nvPr>
        </p:nvSpPr>
        <p:spPr/>
        <p:txBody>
          <a:bodyPr/>
          <a:lstStyle/>
          <a:p>
            <a:fld id="{C9E1CEFC-9C4C-4598-BB69-A8AF08EA587F}" type="slidenum">
              <a:rPr lang="en-US" smtClean="0"/>
              <a:t>9</a:t>
            </a:fld>
            <a:endParaRPr lang="en-US"/>
          </a:p>
        </p:txBody>
      </p:sp>
    </p:spTree>
    <p:extLst>
      <p:ext uri="{BB962C8B-B14F-4D97-AF65-F5344CB8AC3E}">
        <p14:creationId xmlns:p14="http://schemas.microsoft.com/office/powerpoint/2010/main" val="17111331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16"/>
              </a:spcAft>
            </a:pPr>
            <a:r>
              <a:rPr lang="en-US" dirty="0"/>
              <a:t>For the first time this year teacher rosters will be available in PeopleSoft.  Reports that are provided are:</a:t>
            </a:r>
          </a:p>
          <a:p>
            <a:pPr marL="463144">
              <a:spcAft>
                <a:spcPts val="1216"/>
              </a:spcAft>
            </a:pPr>
            <a:r>
              <a:rPr lang="en-US" dirty="0"/>
              <a:t>Teacher Evaluation Letter will be posted on PeopleSoft along with rosters for each applicable model.</a:t>
            </a:r>
          </a:p>
          <a:p>
            <a:pPr marL="463144">
              <a:spcAft>
                <a:spcPts val="1216"/>
              </a:spcAft>
            </a:pPr>
            <a:r>
              <a:rPr lang="en-US" dirty="0"/>
              <a:t>Rosters include teacher cohort, rank, and average score as well as a list of students included in their evaluation.  </a:t>
            </a:r>
          </a:p>
          <a:p>
            <a:pPr marL="463144">
              <a:spcAft>
                <a:spcPts val="1216"/>
              </a:spcAft>
            </a:pPr>
            <a:r>
              <a:rPr lang="en-US" dirty="0"/>
              <a:t>For the FSA based models, scatter plots depicting student actual vs expected performance will also be provided.</a:t>
            </a:r>
          </a:p>
          <a:p>
            <a:pPr marL="463144">
              <a:spcAft>
                <a:spcPts val="1216"/>
              </a:spcAft>
            </a:pPr>
            <a:r>
              <a:rPr lang="en-US" dirty="0"/>
              <a:t>These documents will also be posted to the Principals Resource Center as in prior years.</a:t>
            </a:r>
          </a:p>
          <a:p>
            <a:endParaRPr lang="en-US" dirty="0"/>
          </a:p>
        </p:txBody>
      </p:sp>
      <p:sp>
        <p:nvSpPr>
          <p:cNvPr id="4" name="TextBox 3"/>
          <p:cNvSpPr txBox="1"/>
          <p:nvPr>
            <p:custDataLst>
              <p:tags r:id="rId1"/>
            </p:custDataLst>
          </p:nvPr>
        </p:nvSpPr>
        <p:spPr>
          <a:xfrm>
            <a:off x="0" y="0"/>
            <a:ext cx="3894667" cy="370531"/>
          </a:xfrm>
          <a:prstGeom prst="rect">
            <a:avLst/>
          </a:prstGeom>
          <a:noFill/>
        </p:spPr>
        <p:txBody>
          <a:bodyPr vert="horz" lIns="92629" tIns="46314" rIns="92629" bIns="46314" rtlCol="0">
            <a:spAutoFit/>
          </a:bodyPr>
          <a:lstStyle/>
          <a:p>
            <a:endParaRPr lang="en-US"/>
          </a:p>
        </p:txBody>
      </p:sp>
    </p:spTree>
    <p:extLst>
      <p:ext uri="{BB962C8B-B14F-4D97-AF65-F5344CB8AC3E}">
        <p14:creationId xmlns:p14="http://schemas.microsoft.com/office/powerpoint/2010/main" val="35321179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7A4968E-D58E-4D89-ABA0-EDA021678472}" type="datetimeFigureOut">
              <a:rPr lang="en-US" smtClean="0"/>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C7B46-9111-454C-9DF4-C3F3123E9528}" type="slidenum">
              <a:rPr lang="en-US" smtClean="0"/>
              <a:t>‹#›</a:t>
            </a:fld>
            <a:endParaRPr lang="en-US"/>
          </a:p>
        </p:txBody>
      </p:sp>
    </p:spTree>
    <p:extLst>
      <p:ext uri="{BB962C8B-B14F-4D97-AF65-F5344CB8AC3E}">
        <p14:creationId xmlns:p14="http://schemas.microsoft.com/office/powerpoint/2010/main" val="2659789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A4968E-D58E-4D89-ABA0-EDA021678472}" type="datetimeFigureOut">
              <a:rPr lang="en-US" smtClean="0"/>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C7B46-9111-454C-9DF4-C3F3123E9528}" type="slidenum">
              <a:rPr lang="en-US" smtClean="0"/>
              <a:t>‹#›</a:t>
            </a:fld>
            <a:endParaRPr lang="en-US"/>
          </a:p>
        </p:txBody>
      </p:sp>
    </p:spTree>
    <p:extLst>
      <p:ext uri="{BB962C8B-B14F-4D97-AF65-F5344CB8AC3E}">
        <p14:creationId xmlns:p14="http://schemas.microsoft.com/office/powerpoint/2010/main" val="1284475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A4968E-D58E-4D89-ABA0-EDA021678472}" type="datetimeFigureOut">
              <a:rPr lang="en-US" smtClean="0"/>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C7B46-9111-454C-9DF4-C3F3123E9528}" type="slidenum">
              <a:rPr lang="en-US" smtClean="0"/>
              <a:t>‹#›</a:t>
            </a:fld>
            <a:endParaRPr lang="en-US"/>
          </a:p>
        </p:txBody>
      </p:sp>
    </p:spTree>
    <p:extLst>
      <p:ext uri="{BB962C8B-B14F-4D97-AF65-F5344CB8AC3E}">
        <p14:creationId xmlns:p14="http://schemas.microsoft.com/office/powerpoint/2010/main" val="2588146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Shape 47"/>
        <p:cNvGrpSpPr/>
        <p:nvPr/>
      </p:nvGrpSpPr>
      <p:grpSpPr>
        <a:xfrm>
          <a:off x="0" y="0"/>
          <a:ext cx="0" cy="0"/>
          <a:chOff x="0" y="0"/>
          <a:chExt cx="0" cy="0"/>
        </a:xfrm>
      </p:grpSpPr>
      <p:pic>
        <p:nvPicPr>
          <p:cNvPr id="48" name="Shape 48"/>
          <p:cNvPicPr preferRelativeResize="0"/>
          <p:nvPr/>
        </p:nvPicPr>
        <p:blipFill rotWithShape="1">
          <a:blip r:embed="rId3">
            <a:alphaModFix/>
          </a:blip>
          <a:srcRect t="66437"/>
          <a:stretch/>
        </p:blipFill>
        <p:spPr>
          <a:xfrm>
            <a:off x="-6349" y="4556233"/>
            <a:ext cx="9150348" cy="2301765"/>
          </a:xfrm>
          <a:prstGeom prst="rect">
            <a:avLst/>
          </a:prstGeom>
          <a:noFill/>
          <a:ln>
            <a:noFill/>
          </a:ln>
        </p:spPr>
      </p:pic>
      <p:pic>
        <p:nvPicPr>
          <p:cNvPr id="49" name="Shape 49"/>
          <p:cNvPicPr preferRelativeResize="0"/>
          <p:nvPr/>
        </p:nvPicPr>
        <p:blipFill rotWithShape="1">
          <a:blip r:embed="rId4">
            <a:alphaModFix/>
          </a:blip>
          <a:srcRect/>
          <a:stretch/>
        </p:blipFill>
        <p:spPr>
          <a:xfrm>
            <a:off x="5573110" y="6049805"/>
            <a:ext cx="3289741" cy="635174"/>
          </a:xfrm>
          <a:prstGeom prst="rect">
            <a:avLst/>
          </a:prstGeom>
          <a:noFill/>
          <a:ln>
            <a:noFill/>
          </a:ln>
        </p:spPr>
      </p:pic>
      <p:sp>
        <p:nvSpPr>
          <p:cNvPr id="50" name="Shape 50"/>
          <p:cNvSpPr txBox="1"/>
          <p:nvPr>
            <p:custDataLst>
              <p:tags r:id="rId1"/>
            </p:custDataLst>
          </p:nvPr>
        </p:nvSpPr>
        <p:spPr>
          <a:xfrm>
            <a:off x="78828" y="6321971"/>
            <a:ext cx="7102365"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0" i="0" u="none" strike="noStrike" cap="none" baseline="0">
                <a:solidFill>
                  <a:schemeClr val="lt1"/>
                </a:solidFill>
                <a:latin typeface="Calibri"/>
                <a:ea typeface="Calibri"/>
                <a:cs typeface="Calibri"/>
                <a:sym typeface="Calibri"/>
              </a:rPr>
              <a:t>Top-performing urban school district in Florida</a:t>
            </a:r>
          </a:p>
        </p:txBody>
      </p:sp>
    </p:spTree>
    <p:extLst>
      <p:ext uri="{BB962C8B-B14F-4D97-AF65-F5344CB8AC3E}">
        <p14:creationId xmlns:p14="http://schemas.microsoft.com/office/powerpoint/2010/main" val="1160722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A4968E-D58E-4D89-ABA0-EDA021678472}" type="datetimeFigureOut">
              <a:rPr lang="en-US" smtClean="0"/>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C7B46-9111-454C-9DF4-C3F3123E9528}" type="slidenum">
              <a:rPr lang="en-US" smtClean="0"/>
              <a:t>‹#›</a:t>
            </a:fld>
            <a:endParaRPr lang="en-US"/>
          </a:p>
        </p:txBody>
      </p:sp>
    </p:spTree>
    <p:extLst>
      <p:ext uri="{BB962C8B-B14F-4D97-AF65-F5344CB8AC3E}">
        <p14:creationId xmlns:p14="http://schemas.microsoft.com/office/powerpoint/2010/main" val="1318010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7A4968E-D58E-4D89-ABA0-EDA021678472}" type="datetimeFigureOut">
              <a:rPr lang="en-US" smtClean="0"/>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C7B46-9111-454C-9DF4-C3F3123E9528}" type="slidenum">
              <a:rPr lang="en-US" smtClean="0"/>
              <a:t>‹#›</a:t>
            </a:fld>
            <a:endParaRPr lang="en-US"/>
          </a:p>
        </p:txBody>
      </p:sp>
    </p:spTree>
    <p:extLst>
      <p:ext uri="{BB962C8B-B14F-4D97-AF65-F5344CB8AC3E}">
        <p14:creationId xmlns:p14="http://schemas.microsoft.com/office/powerpoint/2010/main" val="4936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7A4968E-D58E-4D89-ABA0-EDA021678472}" type="datetimeFigureOut">
              <a:rPr lang="en-US" smtClean="0"/>
              <a:t>10/30/2019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3C7B46-9111-454C-9DF4-C3F3123E9528}" type="slidenum">
              <a:rPr lang="en-US" smtClean="0"/>
              <a:t>‹#›</a:t>
            </a:fld>
            <a:endParaRPr lang="en-US"/>
          </a:p>
        </p:txBody>
      </p:sp>
    </p:spTree>
    <p:extLst>
      <p:ext uri="{BB962C8B-B14F-4D97-AF65-F5344CB8AC3E}">
        <p14:creationId xmlns:p14="http://schemas.microsoft.com/office/powerpoint/2010/main" val="2044813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7A4968E-D58E-4D89-ABA0-EDA021678472}" type="datetimeFigureOut">
              <a:rPr lang="en-US" smtClean="0"/>
              <a:t>10/30/2019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3C7B46-9111-454C-9DF4-C3F3123E9528}" type="slidenum">
              <a:rPr lang="en-US" smtClean="0"/>
              <a:t>‹#›</a:t>
            </a:fld>
            <a:endParaRPr lang="en-US"/>
          </a:p>
        </p:txBody>
      </p:sp>
    </p:spTree>
    <p:extLst>
      <p:ext uri="{BB962C8B-B14F-4D97-AF65-F5344CB8AC3E}">
        <p14:creationId xmlns:p14="http://schemas.microsoft.com/office/powerpoint/2010/main" val="3021105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7A4968E-D58E-4D89-ABA0-EDA021678472}" type="datetimeFigureOut">
              <a:rPr lang="en-US" smtClean="0"/>
              <a:t>10/30/2019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3C7B46-9111-454C-9DF4-C3F3123E9528}" type="slidenum">
              <a:rPr lang="en-US" smtClean="0"/>
              <a:t>‹#›</a:t>
            </a:fld>
            <a:endParaRPr lang="en-US"/>
          </a:p>
        </p:txBody>
      </p:sp>
    </p:spTree>
    <p:extLst>
      <p:ext uri="{BB962C8B-B14F-4D97-AF65-F5344CB8AC3E}">
        <p14:creationId xmlns:p14="http://schemas.microsoft.com/office/powerpoint/2010/main" val="3518011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A4968E-D58E-4D89-ABA0-EDA021678472}" type="datetimeFigureOut">
              <a:rPr lang="en-US" smtClean="0"/>
              <a:t>10/30/2019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3C7B46-9111-454C-9DF4-C3F3123E9528}" type="slidenum">
              <a:rPr lang="en-US" smtClean="0"/>
              <a:t>‹#›</a:t>
            </a:fld>
            <a:endParaRPr lang="en-US"/>
          </a:p>
        </p:txBody>
      </p:sp>
    </p:spTree>
    <p:extLst>
      <p:ext uri="{BB962C8B-B14F-4D97-AF65-F5344CB8AC3E}">
        <p14:creationId xmlns:p14="http://schemas.microsoft.com/office/powerpoint/2010/main" val="880001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7A4968E-D58E-4D89-ABA0-EDA021678472}" type="datetimeFigureOut">
              <a:rPr lang="en-US" smtClean="0"/>
              <a:t>10/30/2019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3C7B46-9111-454C-9DF4-C3F3123E9528}" type="slidenum">
              <a:rPr lang="en-US" smtClean="0"/>
              <a:t>‹#›</a:t>
            </a:fld>
            <a:endParaRPr lang="en-US"/>
          </a:p>
        </p:txBody>
      </p:sp>
    </p:spTree>
    <p:extLst>
      <p:ext uri="{BB962C8B-B14F-4D97-AF65-F5344CB8AC3E}">
        <p14:creationId xmlns:p14="http://schemas.microsoft.com/office/powerpoint/2010/main" val="616550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7A4968E-D58E-4D89-ABA0-EDA021678472}" type="datetimeFigureOut">
              <a:rPr lang="en-US" smtClean="0"/>
              <a:t>10/30/2019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3C7B46-9111-454C-9DF4-C3F3123E9528}" type="slidenum">
              <a:rPr lang="en-US" smtClean="0"/>
              <a:t>‹#›</a:t>
            </a:fld>
            <a:endParaRPr lang="en-US"/>
          </a:p>
        </p:txBody>
      </p:sp>
    </p:spTree>
    <p:extLst>
      <p:ext uri="{BB962C8B-B14F-4D97-AF65-F5344CB8AC3E}">
        <p14:creationId xmlns:p14="http://schemas.microsoft.com/office/powerpoint/2010/main" val="3154747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A4968E-D58E-4D89-ABA0-EDA021678472}" type="datetimeFigureOut">
              <a:rPr lang="en-US" smtClean="0"/>
              <a:t>10/30/2019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3C7B46-9111-454C-9DF4-C3F3123E9528}" type="slidenum">
              <a:rPr lang="en-US" smtClean="0"/>
              <a:t>‹#›</a:t>
            </a:fld>
            <a:endParaRPr lang="en-US"/>
          </a:p>
        </p:txBody>
      </p:sp>
    </p:spTree>
    <p:extLst>
      <p:ext uri="{BB962C8B-B14F-4D97-AF65-F5344CB8AC3E}">
        <p14:creationId xmlns:p14="http://schemas.microsoft.com/office/powerpoint/2010/main" val="16146183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notesSlide" Target="../notesSlides/notesSlide9.xml"/><Relationship Id="rId4"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tags" Target="../tags/tag20.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8" Type="http://schemas.openxmlformats.org/officeDocument/2006/relationships/notesSlide" Target="../notesSlides/notesSlide11.xml"/><Relationship Id="rId3" Type="http://schemas.openxmlformats.org/officeDocument/2006/relationships/tags" Target="../tags/tag24.xml"/><Relationship Id="rId7" Type="http://schemas.openxmlformats.org/officeDocument/2006/relationships/slideLayout" Target="../slideLayouts/slideLayout12.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 Id="rId9" Type="http://schemas.openxmlformats.org/officeDocument/2006/relationships/image" Target="../media/image5.png"/></Relationships>
</file>

<file path=ppt/slides/_rels/slide13.xml.rels><?xml version="1.0" encoding="UTF-8" standalone="yes"?>
<Relationships xmlns="http://schemas.openxmlformats.org/package/2006/relationships"><Relationship Id="rId8" Type="http://schemas.openxmlformats.org/officeDocument/2006/relationships/hyperlink" Target="https://www.palmbeachschools.org/staffdev/teacherevaluation/" TargetMode="External"/><Relationship Id="rId3" Type="http://schemas.openxmlformats.org/officeDocument/2006/relationships/tags" Target="../tags/tag31.xml"/><Relationship Id="rId7" Type="http://schemas.openxmlformats.org/officeDocument/2006/relationships/hyperlink" Target="http://www.fldoe.org/teaching/performance-evaluation/student-growth.stml" TargetMode="Externa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hyperlink" Target="http://www.fldoe.org/teaching/performance-evaluation/" TargetMode="External"/><Relationship Id="rId11" Type="http://schemas.openxmlformats.org/officeDocument/2006/relationships/hyperlink" Target="https://growth.palmbeachschools.org/" TargetMode="External"/><Relationship Id="rId5" Type="http://schemas.openxmlformats.org/officeDocument/2006/relationships/notesSlide" Target="../notesSlides/notesSlide12.xml"/><Relationship Id="rId10" Type="http://schemas.openxmlformats.org/officeDocument/2006/relationships/hyperlink" Target="https://www.palmbeachschools.org/staffdev/jenc/" TargetMode="External"/><Relationship Id="rId4" Type="http://schemas.openxmlformats.org/officeDocument/2006/relationships/slideLayout" Target="../slideLayouts/slideLayout12.xml"/><Relationship Id="rId9" Type="http://schemas.openxmlformats.org/officeDocument/2006/relationships/hyperlink" Target="https://www.palmbeachschools.org/staffdev/deliberatepractice/" TargetMode="External"/></Relationships>
</file>

<file path=ppt/slides/_rels/slide2.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notesSlide" Target="../notesSlides/notesSlide2.xml"/><Relationship Id="rId5" Type="http://schemas.openxmlformats.org/officeDocument/2006/relationships/slideLayout" Target="../slideLayouts/slideLayout12.xml"/><Relationship Id="rId4" Type="http://schemas.openxmlformats.org/officeDocument/2006/relationships/tags" Target="../tags/tag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tags" Target="../tags/tag9.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2089015"/>
            <a:ext cx="9144000" cy="238760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600" dirty="0" smtClean="0"/>
              <a:t>FY19 Evaluation </a:t>
            </a:r>
            <a:br>
              <a:rPr lang="en-US" sz="6600" dirty="0" smtClean="0"/>
            </a:br>
            <a:r>
              <a:rPr lang="en-US" sz="6600" dirty="0" smtClean="0"/>
              <a:t>Overview</a:t>
            </a:r>
            <a:endParaRPr lang="en-US" sz="5400" dirty="0"/>
          </a:p>
        </p:txBody>
      </p:sp>
    </p:spTree>
    <p:custDataLst>
      <p:tags r:id="rId1"/>
    </p:custDataLst>
    <p:extLst>
      <p:ext uri="{BB962C8B-B14F-4D97-AF65-F5344CB8AC3E}">
        <p14:creationId xmlns:p14="http://schemas.microsoft.com/office/powerpoint/2010/main" val="1351667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custDataLst>
              <p:tags r:id="rId2"/>
            </p:custDataLst>
          </p:nvPr>
        </p:nvSpPr>
        <p:spPr>
          <a:xfrm>
            <a:off x="0" y="189261"/>
            <a:ext cx="9150350" cy="791633"/>
          </a:xfrm>
        </p:spPr>
        <p:txBody>
          <a:bodyPr>
            <a:normAutofit/>
          </a:bodyPr>
          <a:lstStyle/>
          <a:p>
            <a:r>
              <a:rPr lang="en-US" sz="4000" dirty="0" smtClean="0"/>
              <a:t>Teacher </a:t>
            </a:r>
            <a:r>
              <a:rPr lang="en-US" sz="4000" dirty="0"/>
              <a:t>Reports</a:t>
            </a:r>
          </a:p>
        </p:txBody>
      </p:sp>
      <p:sp>
        <p:nvSpPr>
          <p:cNvPr id="6" name="Content Placeholder 5"/>
          <p:cNvSpPr>
            <a:spLocks noGrp="1"/>
          </p:cNvSpPr>
          <p:nvPr>
            <p:ph idx="4294967295"/>
            <p:custDataLst>
              <p:tags r:id="rId3"/>
            </p:custDataLst>
          </p:nvPr>
        </p:nvSpPr>
        <p:spPr>
          <a:xfrm>
            <a:off x="426078" y="1185401"/>
            <a:ext cx="7672893" cy="4631411"/>
          </a:xfrm>
        </p:spPr>
        <p:txBody>
          <a:bodyPr>
            <a:normAutofit lnSpcReduction="10000"/>
          </a:bodyPr>
          <a:lstStyle/>
          <a:p>
            <a:pPr marL="0" indent="0">
              <a:spcAft>
                <a:spcPts val="1200"/>
              </a:spcAft>
              <a:buNone/>
            </a:pPr>
            <a:r>
              <a:rPr lang="en-US" sz="2400" dirty="0">
                <a:solidFill>
                  <a:schemeClr val="tx1"/>
                </a:solidFill>
              </a:rPr>
              <a:t>Teacher reports available in </a:t>
            </a:r>
            <a:r>
              <a:rPr lang="en-US" sz="2400" dirty="0" smtClean="0">
                <a:solidFill>
                  <a:schemeClr val="tx1"/>
                </a:solidFill>
              </a:rPr>
              <a:t>PeopleSoft for Teachers to access directly.  </a:t>
            </a:r>
            <a:r>
              <a:rPr lang="en-US" sz="2400" dirty="0">
                <a:solidFill>
                  <a:schemeClr val="tx1"/>
                </a:solidFill>
              </a:rPr>
              <a:t>Reports provided are:</a:t>
            </a:r>
          </a:p>
          <a:p>
            <a:pPr marL="457200">
              <a:spcAft>
                <a:spcPts val="1200"/>
              </a:spcAft>
            </a:pPr>
            <a:r>
              <a:rPr lang="en-US" sz="2400" dirty="0" smtClean="0">
                <a:solidFill>
                  <a:schemeClr val="tx1"/>
                </a:solidFill>
              </a:rPr>
              <a:t>Teacher </a:t>
            </a:r>
            <a:r>
              <a:rPr lang="en-US" sz="2400" dirty="0">
                <a:solidFill>
                  <a:schemeClr val="tx1"/>
                </a:solidFill>
              </a:rPr>
              <a:t>Evaluation Letter </a:t>
            </a:r>
            <a:r>
              <a:rPr lang="en-US" sz="2400" dirty="0" smtClean="0">
                <a:solidFill>
                  <a:schemeClr val="tx1"/>
                </a:solidFill>
              </a:rPr>
              <a:t>will be posted </a:t>
            </a:r>
            <a:r>
              <a:rPr lang="en-US" sz="2400" dirty="0">
                <a:solidFill>
                  <a:schemeClr val="tx1"/>
                </a:solidFill>
              </a:rPr>
              <a:t>on </a:t>
            </a:r>
            <a:r>
              <a:rPr lang="en-US" sz="2400" dirty="0" smtClean="0">
                <a:solidFill>
                  <a:schemeClr val="tx1"/>
                </a:solidFill>
              </a:rPr>
              <a:t>PeopleSoft along with rosters for each applicable model.</a:t>
            </a:r>
          </a:p>
          <a:p>
            <a:pPr marL="457200">
              <a:spcAft>
                <a:spcPts val="1200"/>
              </a:spcAft>
            </a:pPr>
            <a:r>
              <a:rPr lang="en-US" sz="2400" dirty="0" smtClean="0"/>
              <a:t>Rosters include </a:t>
            </a:r>
            <a:r>
              <a:rPr lang="en-US" sz="2400" dirty="0"/>
              <a:t>teacher cohort, rank, and average score as well as a list of students included in their evaluation.  </a:t>
            </a:r>
            <a:endParaRPr lang="en-US" sz="2400" dirty="0" smtClean="0"/>
          </a:p>
          <a:p>
            <a:pPr marL="457200">
              <a:spcAft>
                <a:spcPts val="1200"/>
              </a:spcAft>
            </a:pPr>
            <a:r>
              <a:rPr lang="en-US" sz="2400" dirty="0" smtClean="0"/>
              <a:t>For the FSA based models, scatter plots depicting student actual vs expected performance will also be provided.</a:t>
            </a:r>
            <a:endParaRPr lang="en-US" sz="2400" dirty="0"/>
          </a:p>
          <a:p>
            <a:pPr marL="457200">
              <a:spcAft>
                <a:spcPts val="1200"/>
              </a:spcAft>
            </a:pPr>
            <a:r>
              <a:rPr lang="en-US" sz="2400" dirty="0" smtClean="0"/>
              <a:t>These documents will also be posted to the Principals Resource Center as in prior years.</a:t>
            </a:r>
            <a:endParaRPr lang="en-US" sz="2400" dirty="0" smtClean="0">
              <a:solidFill>
                <a:schemeClr val="tx1"/>
              </a:solidFill>
            </a:endParaRPr>
          </a:p>
        </p:txBody>
      </p:sp>
    </p:spTree>
    <p:custDataLst>
      <p:tags r:id="rId1"/>
    </p:custDataLst>
    <p:extLst>
      <p:ext uri="{BB962C8B-B14F-4D97-AF65-F5344CB8AC3E}">
        <p14:creationId xmlns:p14="http://schemas.microsoft.com/office/powerpoint/2010/main" val="155116763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4"/>
          <a:stretch>
            <a:fillRect/>
          </a:stretch>
        </p:blipFill>
        <p:spPr>
          <a:xfrm>
            <a:off x="1148316" y="160927"/>
            <a:ext cx="6655257" cy="6697073"/>
          </a:xfrm>
          <a:prstGeom prst="rect">
            <a:avLst/>
          </a:prstGeom>
        </p:spPr>
      </p:pic>
      <p:sp>
        <p:nvSpPr>
          <p:cNvPr id="9" name="Rectangle 8"/>
          <p:cNvSpPr/>
          <p:nvPr/>
        </p:nvSpPr>
        <p:spPr>
          <a:xfrm>
            <a:off x="1275937" y="5017001"/>
            <a:ext cx="6527636" cy="118637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796902" y="563526"/>
            <a:ext cx="808075" cy="138223"/>
          </a:xfrm>
          <a:prstGeom prst="rect">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02325" y="563526"/>
            <a:ext cx="808075" cy="138223"/>
          </a:xfrm>
          <a:prstGeom prst="rect">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033823" y="733647"/>
            <a:ext cx="1527544" cy="138223"/>
          </a:xfrm>
          <a:prstGeom prst="rect">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202325" y="723014"/>
            <a:ext cx="347332" cy="148856"/>
          </a:xfrm>
          <a:prstGeom prst="rect">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22366725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9"/>
          <a:stretch>
            <a:fillRect/>
          </a:stretch>
        </p:blipFill>
        <p:spPr>
          <a:xfrm>
            <a:off x="149570" y="741782"/>
            <a:ext cx="8910770" cy="5503153"/>
          </a:xfrm>
          <a:prstGeom prst="rect">
            <a:avLst/>
          </a:prstGeom>
        </p:spPr>
      </p:pic>
      <p:sp>
        <p:nvSpPr>
          <p:cNvPr id="5" name="Title 4"/>
          <p:cNvSpPr>
            <a:spLocks noGrp="1"/>
          </p:cNvSpPr>
          <p:nvPr>
            <p:ph type="title" idx="4294967295"/>
            <p:custDataLst>
              <p:tags r:id="rId2"/>
            </p:custDataLst>
          </p:nvPr>
        </p:nvSpPr>
        <p:spPr>
          <a:xfrm>
            <a:off x="0" y="0"/>
            <a:ext cx="9150350" cy="778933"/>
          </a:xfrm>
        </p:spPr>
        <p:txBody>
          <a:bodyPr/>
          <a:lstStyle/>
          <a:p>
            <a:r>
              <a:rPr lang="en-US" sz="4000" dirty="0"/>
              <a:t>Cohort Model Teacher </a:t>
            </a:r>
            <a:r>
              <a:rPr lang="en-US" sz="4000" dirty="0" smtClean="0"/>
              <a:t>Roster Example</a:t>
            </a:r>
            <a:endParaRPr lang="en-US" sz="4000" dirty="0"/>
          </a:p>
        </p:txBody>
      </p:sp>
      <p:grpSp>
        <p:nvGrpSpPr>
          <p:cNvPr id="7" name="Group 6"/>
          <p:cNvGrpSpPr/>
          <p:nvPr>
            <p:custDataLst>
              <p:tags r:id="rId3"/>
            </p:custDataLst>
          </p:nvPr>
        </p:nvGrpSpPr>
        <p:grpSpPr>
          <a:xfrm>
            <a:off x="171768" y="778933"/>
            <a:ext cx="5523853" cy="5503153"/>
            <a:chOff x="78250" y="893016"/>
            <a:chExt cx="5523853" cy="5503153"/>
          </a:xfrm>
        </p:grpSpPr>
        <p:sp>
          <p:nvSpPr>
            <p:cNvPr id="13" name="Rectangle 12"/>
            <p:cNvSpPr/>
            <p:nvPr>
              <p:custDataLst>
                <p:tags r:id="rId4"/>
              </p:custDataLst>
            </p:nvPr>
          </p:nvSpPr>
          <p:spPr>
            <a:xfrm>
              <a:off x="2494837" y="893016"/>
              <a:ext cx="3107266" cy="218594"/>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custDataLst>
                <p:tags r:id="rId5"/>
              </p:custDataLst>
            </p:nvPr>
          </p:nvSpPr>
          <p:spPr>
            <a:xfrm>
              <a:off x="1109125" y="1301596"/>
              <a:ext cx="3223883" cy="215260"/>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custDataLst>
                <p:tags r:id="rId6"/>
              </p:custDataLst>
            </p:nvPr>
          </p:nvSpPr>
          <p:spPr>
            <a:xfrm>
              <a:off x="78250" y="3193216"/>
              <a:ext cx="3953423" cy="3202953"/>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custDataLst>
      <p:tags r:id="rId1"/>
    </p:custDataLst>
    <p:extLst>
      <p:ext uri="{BB962C8B-B14F-4D97-AF65-F5344CB8AC3E}">
        <p14:creationId xmlns:p14="http://schemas.microsoft.com/office/powerpoint/2010/main" val="122848737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custDataLst>
              <p:tags r:id="rId2"/>
            </p:custDataLst>
          </p:nvPr>
        </p:nvSpPr>
        <p:spPr>
          <a:xfrm>
            <a:off x="457200" y="468351"/>
            <a:ext cx="8341112" cy="461665"/>
          </a:xfrm>
          <a:prstGeom prst="rect">
            <a:avLst/>
          </a:prstGeom>
          <a:noFill/>
        </p:spPr>
        <p:txBody>
          <a:bodyPr wrap="square" rtlCol="0">
            <a:spAutoFit/>
          </a:bodyPr>
          <a:lstStyle/>
          <a:p>
            <a:pPr algn="ctr"/>
            <a:r>
              <a:rPr lang="en-US" sz="2400" dirty="0"/>
              <a:t>RESOURCES AND SUPPORT</a:t>
            </a:r>
          </a:p>
        </p:txBody>
      </p:sp>
      <p:sp>
        <p:nvSpPr>
          <p:cNvPr id="3" name="TextBox 2"/>
          <p:cNvSpPr txBox="1"/>
          <p:nvPr>
            <p:custDataLst>
              <p:tags r:id="rId3"/>
            </p:custDataLst>
          </p:nvPr>
        </p:nvSpPr>
        <p:spPr>
          <a:xfrm>
            <a:off x="457200" y="1460810"/>
            <a:ext cx="8341112" cy="5016758"/>
          </a:xfrm>
          <a:prstGeom prst="rect">
            <a:avLst/>
          </a:prstGeom>
          <a:noFill/>
        </p:spPr>
        <p:txBody>
          <a:bodyPr wrap="square" rtlCol="0">
            <a:spAutoFit/>
          </a:bodyPr>
          <a:lstStyle/>
          <a:p>
            <a:r>
              <a:rPr lang="en-US" sz="2000" dirty="0"/>
              <a:t>FDOE Performance Evaluation</a:t>
            </a:r>
          </a:p>
          <a:p>
            <a:r>
              <a:rPr lang="en-US" sz="2000" dirty="0">
                <a:hlinkClick r:id="rId6"/>
              </a:rPr>
              <a:t>http://www.fldoe.org/teaching/performance-evaluation/</a:t>
            </a:r>
            <a:r>
              <a:rPr lang="en-US" sz="2000" dirty="0"/>
              <a:t> </a:t>
            </a:r>
          </a:p>
          <a:p>
            <a:r>
              <a:rPr lang="en-US" sz="2000" dirty="0"/>
              <a:t>FDOE Student Growth</a:t>
            </a:r>
          </a:p>
          <a:p>
            <a:r>
              <a:rPr lang="en-US" sz="2000" dirty="0">
                <a:hlinkClick r:id="rId7"/>
              </a:rPr>
              <a:t>http://www.fldoe.org/teaching/performance-evaluation/student-growth.stml</a:t>
            </a:r>
            <a:endParaRPr lang="en-US" sz="2000" dirty="0"/>
          </a:p>
          <a:p>
            <a:r>
              <a:rPr lang="en-US" sz="2000" dirty="0"/>
              <a:t>Professional Development – Teacher Evaluation</a:t>
            </a:r>
            <a:br>
              <a:rPr lang="en-US" sz="2000" dirty="0"/>
            </a:br>
            <a:r>
              <a:rPr lang="en-US" sz="2000" dirty="0">
                <a:hlinkClick r:id="rId8"/>
              </a:rPr>
              <a:t>https://www.palmbeachschools.org/staffdev/teacherevaluation/</a:t>
            </a:r>
            <a:endParaRPr lang="en-US" sz="2000" dirty="0"/>
          </a:p>
          <a:p>
            <a:r>
              <a:rPr lang="en-US" sz="2000" dirty="0"/>
              <a:t>Deliberate Practice</a:t>
            </a:r>
            <a:br>
              <a:rPr lang="en-US" sz="2000" dirty="0"/>
            </a:br>
            <a:r>
              <a:rPr lang="en-US" sz="2000" dirty="0">
                <a:hlinkClick r:id="rId9"/>
              </a:rPr>
              <a:t>https://www.palmbeachschools.org/staffdev/deliberatepractice/</a:t>
            </a:r>
            <a:endParaRPr lang="en-US" sz="2000" dirty="0"/>
          </a:p>
          <a:p>
            <a:r>
              <a:rPr lang="en-US" sz="2000" dirty="0"/>
              <a:t>JENC Newsletter</a:t>
            </a:r>
            <a:br>
              <a:rPr lang="en-US" sz="2000" dirty="0"/>
            </a:br>
            <a:r>
              <a:rPr lang="en-US" sz="2000" dirty="0">
                <a:hlinkClick r:id="rId10"/>
              </a:rPr>
              <a:t>https://www.palmbeachschools.org/staffdev/jenc/</a:t>
            </a:r>
            <a:endParaRPr lang="en-US" sz="2000" dirty="0"/>
          </a:p>
          <a:p>
            <a:r>
              <a:rPr lang="en-US" sz="2000" dirty="0"/>
              <a:t>Research &amp; Evaluation – Student Performance Resources</a:t>
            </a:r>
          </a:p>
          <a:p>
            <a:r>
              <a:rPr lang="en-US" sz="2000" dirty="0">
                <a:hlinkClick r:id="rId11"/>
              </a:rPr>
              <a:t>https://growth.palmbeachschools.org/</a:t>
            </a:r>
            <a:endParaRPr lang="en-US" sz="2000" dirty="0"/>
          </a:p>
          <a:p>
            <a:endParaRPr lang="en-US" sz="2000" dirty="0"/>
          </a:p>
          <a:p>
            <a:endParaRPr lang="en-US" sz="2000" dirty="0"/>
          </a:p>
          <a:p>
            <a:endParaRPr lang="en-US" sz="2000" dirty="0"/>
          </a:p>
        </p:txBody>
      </p:sp>
    </p:spTree>
    <p:custDataLst>
      <p:tags r:id="rId1"/>
    </p:custDataLst>
    <p:extLst>
      <p:ext uri="{BB962C8B-B14F-4D97-AF65-F5344CB8AC3E}">
        <p14:creationId xmlns:p14="http://schemas.microsoft.com/office/powerpoint/2010/main" val="9331618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custDataLst>
              <p:tags r:id="rId2"/>
            </p:custDataLst>
          </p:nvPr>
        </p:nvSpPr>
        <p:spPr>
          <a:xfrm>
            <a:off x="-6350" y="0"/>
            <a:ext cx="9150350" cy="1325562"/>
          </a:xfrm>
        </p:spPr>
        <p:txBody>
          <a:bodyPr>
            <a:normAutofit/>
          </a:bodyPr>
          <a:lstStyle/>
          <a:p>
            <a:pPr algn="ctr"/>
            <a:r>
              <a:rPr lang="en-US" sz="4000" dirty="0" smtClean="0"/>
              <a:t>FY19 </a:t>
            </a:r>
            <a:r>
              <a:rPr lang="en-US" sz="4000" dirty="0"/>
              <a:t>Final Teacher Evaluation Rating Components and Weights</a:t>
            </a:r>
          </a:p>
        </p:txBody>
      </p:sp>
      <p:sp>
        <p:nvSpPr>
          <p:cNvPr id="3" name="Content Placeholder 2"/>
          <p:cNvSpPr>
            <a:spLocks noGrp="1"/>
          </p:cNvSpPr>
          <p:nvPr>
            <p:ph idx="4294967295"/>
            <p:custDataLst>
              <p:tags r:id="rId3"/>
            </p:custDataLst>
          </p:nvPr>
        </p:nvSpPr>
        <p:spPr>
          <a:xfrm>
            <a:off x="290107" y="1821159"/>
            <a:ext cx="8340725" cy="3144961"/>
          </a:xfrm>
        </p:spPr>
        <p:txBody>
          <a:bodyPr/>
          <a:lstStyle/>
          <a:p>
            <a:pPr marL="609600" lvl="1" indent="0">
              <a:lnSpc>
                <a:spcPct val="120000"/>
              </a:lnSpc>
              <a:buNone/>
            </a:pPr>
            <a:r>
              <a:rPr lang="en-US" sz="3000" b="1" dirty="0"/>
              <a:t>(IP) Instructional Practice Rating -    </a:t>
            </a:r>
            <a:r>
              <a:rPr lang="en-US" sz="3000" b="1" dirty="0" smtClean="0"/>
              <a:t>33.4%</a:t>
            </a:r>
            <a:endParaRPr lang="en-US" sz="3000" b="1" dirty="0"/>
          </a:p>
          <a:p>
            <a:pPr marL="609600" lvl="1" indent="0">
              <a:lnSpc>
                <a:spcPct val="120000"/>
              </a:lnSpc>
              <a:buNone/>
            </a:pPr>
            <a:r>
              <a:rPr lang="en-US" sz="3000" b="1" dirty="0"/>
              <a:t>(SP) Student Performance Rating -   </a:t>
            </a:r>
            <a:r>
              <a:rPr lang="en-US" sz="3000" b="1" dirty="0" smtClean="0"/>
              <a:t>33.3%</a:t>
            </a:r>
            <a:endParaRPr lang="en-US" sz="3000" b="1" dirty="0"/>
          </a:p>
          <a:p>
            <a:pPr marL="609600" lvl="1" indent="0">
              <a:lnSpc>
                <a:spcPct val="120000"/>
              </a:lnSpc>
              <a:buNone/>
            </a:pPr>
            <a:r>
              <a:rPr lang="en-US" sz="3000" b="1" dirty="0"/>
              <a:t>(PG) Professional Growth Rating  -   </a:t>
            </a:r>
            <a:r>
              <a:rPr lang="en-US" sz="3000" b="1" dirty="0" smtClean="0"/>
              <a:t>33.3%</a:t>
            </a:r>
            <a:endParaRPr lang="en-US" sz="3000" b="1" dirty="0"/>
          </a:p>
          <a:p>
            <a:pPr marL="609600" lvl="1" indent="0">
              <a:lnSpc>
                <a:spcPct val="120000"/>
              </a:lnSpc>
              <a:buNone/>
            </a:pPr>
            <a:r>
              <a:rPr lang="en-US" sz="3000" b="1" dirty="0">
                <a:solidFill>
                  <a:schemeClr val="accent1"/>
                </a:solidFill>
              </a:rPr>
              <a:t>FINAL EVALUATION RATING - 100%</a:t>
            </a:r>
          </a:p>
        </p:txBody>
      </p:sp>
      <p:cxnSp>
        <p:nvCxnSpPr>
          <p:cNvPr id="5" name="Straight Connector 4"/>
          <p:cNvCxnSpPr/>
          <p:nvPr>
            <p:custDataLst>
              <p:tags r:id="rId4"/>
            </p:custDataLst>
          </p:nvPr>
        </p:nvCxnSpPr>
        <p:spPr>
          <a:xfrm>
            <a:off x="662338" y="3692585"/>
            <a:ext cx="7812973" cy="0"/>
          </a:xfrm>
          <a:prstGeom prst="line">
            <a:avLst/>
          </a:prstGeom>
          <a:ln w="76200" cmpd="sng">
            <a:solidFill>
              <a:schemeClr val="tx1"/>
            </a:solidFill>
          </a:ln>
        </p:spPr>
        <p:style>
          <a:lnRef idx="2">
            <a:schemeClr val="accent1"/>
          </a:lnRef>
          <a:fillRef idx="0">
            <a:schemeClr val="accent1"/>
          </a:fillRef>
          <a:effectRef idx="1">
            <a:schemeClr val="accent1"/>
          </a:effectRef>
          <a:fontRef idx="minor">
            <a:schemeClr val="tx1"/>
          </a:fontRef>
        </p:style>
      </p:cxnSp>
    </p:spTree>
    <p:custDataLst>
      <p:tags r:id="rId1"/>
    </p:custDataLst>
    <p:extLst>
      <p:ext uri="{BB962C8B-B14F-4D97-AF65-F5344CB8AC3E}">
        <p14:creationId xmlns:p14="http://schemas.microsoft.com/office/powerpoint/2010/main" val="286256682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99"/>
        <p:cNvGrpSpPr/>
        <p:nvPr/>
      </p:nvGrpSpPr>
      <p:grpSpPr>
        <a:xfrm>
          <a:off x="0" y="0"/>
          <a:ext cx="0" cy="0"/>
          <a:chOff x="0" y="0"/>
          <a:chExt cx="0" cy="0"/>
        </a:xfrm>
      </p:grpSpPr>
      <p:sp>
        <p:nvSpPr>
          <p:cNvPr id="600" name="Google Shape;600;p105"/>
          <p:cNvSpPr txBox="1">
            <a:spLocks noGrp="1"/>
          </p:cNvSpPr>
          <p:nvPr>
            <p:ph type="body" idx="4294967295"/>
          </p:nvPr>
        </p:nvSpPr>
        <p:spPr>
          <a:xfrm>
            <a:off x="329475" y="231775"/>
            <a:ext cx="8324850" cy="60325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262262"/>
              </a:buClr>
              <a:buSzPts val="3600"/>
              <a:buFont typeface="Arial"/>
              <a:buNone/>
            </a:pPr>
            <a:r>
              <a:rPr lang="en-US" sz="3000" dirty="0" smtClean="0">
                <a:solidFill>
                  <a:srgbClr val="262262"/>
                </a:solidFill>
                <a:latin typeface="Calibri"/>
                <a:ea typeface="Calibri"/>
                <a:cs typeface="Calibri"/>
                <a:sym typeface="Calibri"/>
              </a:rPr>
              <a:t>FY19 Final Teacher Evaluation Rating Components</a:t>
            </a:r>
            <a:endParaRPr sz="3000" i="0" u="none" strike="noStrike" cap="none" dirty="0">
              <a:solidFill>
                <a:srgbClr val="262262"/>
              </a:solidFill>
              <a:latin typeface="Calibri"/>
              <a:ea typeface="Calibri"/>
              <a:cs typeface="Calibri"/>
              <a:sym typeface="Calibri"/>
            </a:endParaRPr>
          </a:p>
        </p:txBody>
      </p:sp>
      <p:graphicFrame>
        <p:nvGraphicFramePr>
          <p:cNvPr id="601" name="Google Shape;601;p105"/>
          <p:cNvGraphicFramePr/>
          <p:nvPr>
            <p:extLst>
              <p:ext uri="{D42A27DB-BD31-4B8C-83A1-F6EECF244321}">
                <p14:modId xmlns:p14="http://schemas.microsoft.com/office/powerpoint/2010/main" val="361321465"/>
              </p:ext>
            </p:extLst>
          </p:nvPr>
        </p:nvGraphicFramePr>
        <p:xfrm>
          <a:off x="939100" y="5083509"/>
          <a:ext cx="7300227" cy="1699026"/>
        </p:xfrm>
        <a:graphic>
          <a:graphicData uri="http://schemas.openxmlformats.org/drawingml/2006/table">
            <a:tbl>
              <a:tblPr>
                <a:noFill/>
              </a:tblPr>
              <a:tblGrid>
                <a:gridCol w="1672735">
                  <a:extLst>
                    <a:ext uri="{9D8B030D-6E8A-4147-A177-3AD203B41FA5}">
                      <a16:colId xmlns:a16="http://schemas.microsoft.com/office/drawing/2014/main" val="20000"/>
                    </a:ext>
                  </a:extLst>
                </a:gridCol>
                <a:gridCol w="1548142">
                  <a:extLst>
                    <a:ext uri="{9D8B030D-6E8A-4147-A177-3AD203B41FA5}">
                      <a16:colId xmlns:a16="http://schemas.microsoft.com/office/drawing/2014/main" val="20001"/>
                    </a:ext>
                  </a:extLst>
                </a:gridCol>
                <a:gridCol w="1927312">
                  <a:extLst>
                    <a:ext uri="{9D8B030D-6E8A-4147-A177-3AD203B41FA5}">
                      <a16:colId xmlns:a16="http://schemas.microsoft.com/office/drawing/2014/main" val="20002"/>
                    </a:ext>
                  </a:extLst>
                </a:gridCol>
                <a:gridCol w="2152038">
                  <a:extLst>
                    <a:ext uri="{9D8B030D-6E8A-4147-A177-3AD203B41FA5}">
                      <a16:colId xmlns:a16="http://schemas.microsoft.com/office/drawing/2014/main" val="20003"/>
                    </a:ext>
                  </a:extLst>
                </a:gridCol>
              </a:tblGrid>
              <a:tr h="755924">
                <a:tc>
                  <a:txBody>
                    <a:bodyPr/>
                    <a:lstStyle/>
                    <a:p>
                      <a:pPr marL="0" marR="0" lvl="0" indent="0" algn="ctr" rtl="0">
                        <a:lnSpc>
                          <a:spcPct val="119000"/>
                        </a:lnSpc>
                        <a:spcBef>
                          <a:spcPts val="0"/>
                        </a:spcBef>
                        <a:spcAft>
                          <a:spcPts val="0"/>
                        </a:spcAft>
                        <a:buClr>
                          <a:srgbClr val="000000"/>
                        </a:buClr>
                        <a:buSzPts val="1900"/>
                        <a:buFont typeface="Overlock"/>
                        <a:buNone/>
                      </a:pPr>
                      <a:r>
                        <a:rPr lang="en-US" sz="1600" b="1" u="none" strike="noStrike" cap="none" dirty="0">
                          <a:solidFill>
                            <a:srgbClr val="000000"/>
                          </a:solidFill>
                        </a:rPr>
                        <a:t>Highly </a:t>
                      </a:r>
                      <a:endParaRPr sz="1600" b="1" u="none" strike="noStrike" cap="none" dirty="0">
                        <a:solidFill>
                          <a:srgbClr val="000000"/>
                        </a:solidFill>
                      </a:endParaRPr>
                    </a:p>
                    <a:p>
                      <a:pPr marL="0" marR="0" lvl="0" indent="0" algn="ctr" rtl="0">
                        <a:lnSpc>
                          <a:spcPct val="119000"/>
                        </a:lnSpc>
                        <a:spcBef>
                          <a:spcPts val="0"/>
                        </a:spcBef>
                        <a:spcAft>
                          <a:spcPts val="0"/>
                        </a:spcAft>
                        <a:buClr>
                          <a:srgbClr val="000000"/>
                        </a:buClr>
                        <a:buSzPts val="1900"/>
                        <a:buFont typeface="Overlock"/>
                        <a:buNone/>
                      </a:pPr>
                      <a:r>
                        <a:rPr lang="en-US" sz="1600" b="1" u="none" strike="noStrike" cap="none" dirty="0">
                          <a:solidFill>
                            <a:srgbClr val="000000"/>
                          </a:solidFill>
                        </a:rPr>
                        <a:t>Effective (4)</a:t>
                      </a:r>
                      <a:endParaRPr sz="1600" b="1" u="none" strike="noStrike" cap="none" dirty="0">
                        <a:solidFill>
                          <a:srgbClr val="000000"/>
                        </a:solidFill>
                      </a:endParaRPr>
                    </a:p>
                  </a:txBody>
                  <a:tcPr marL="68575" marR="68575" marT="0" marB="0" anchor="ctr">
                    <a:lnL w="9525" cap="flat" cmpd="sng">
                      <a:solidFill>
                        <a:srgbClr val="3F3F3F"/>
                      </a:solidFill>
                      <a:prstDash val="solid"/>
                      <a:round/>
                      <a:headEnd type="none" w="sm" len="sm"/>
                      <a:tailEnd type="none" w="sm" len="sm"/>
                    </a:lnL>
                    <a:lnR w="9525" cap="flat" cmpd="sng">
                      <a:solidFill>
                        <a:srgbClr val="3F3F3F"/>
                      </a:solidFill>
                      <a:prstDash val="solid"/>
                      <a:round/>
                      <a:headEnd type="none" w="sm" len="sm"/>
                      <a:tailEnd type="none" w="sm" len="sm"/>
                    </a:lnR>
                    <a:lnT w="9525" cap="flat" cmpd="sng">
                      <a:solidFill>
                        <a:srgbClr val="3F3F3F"/>
                      </a:solidFill>
                      <a:prstDash val="solid"/>
                      <a:round/>
                      <a:headEnd type="none" w="sm" len="sm"/>
                      <a:tailEnd type="none" w="sm" len="sm"/>
                    </a:lnT>
                    <a:lnB w="9525" cap="flat" cmpd="sng">
                      <a:solidFill>
                        <a:srgbClr val="3F3F3F"/>
                      </a:solidFill>
                      <a:prstDash val="solid"/>
                      <a:round/>
                      <a:headEnd type="none" w="sm" len="sm"/>
                      <a:tailEnd type="none" w="sm" len="sm"/>
                    </a:lnB>
                    <a:solidFill>
                      <a:srgbClr val="00B0F0"/>
                    </a:solidFill>
                  </a:tcPr>
                </a:tc>
                <a:tc>
                  <a:txBody>
                    <a:bodyPr/>
                    <a:lstStyle/>
                    <a:p>
                      <a:pPr marL="0" marR="0" lvl="0" indent="0" algn="ctr" rtl="0">
                        <a:lnSpc>
                          <a:spcPct val="119000"/>
                        </a:lnSpc>
                        <a:spcBef>
                          <a:spcPts val="0"/>
                        </a:spcBef>
                        <a:spcAft>
                          <a:spcPts val="0"/>
                        </a:spcAft>
                        <a:buClr>
                          <a:srgbClr val="000000"/>
                        </a:buClr>
                        <a:buSzPts val="1900"/>
                        <a:buFont typeface="Overlock"/>
                        <a:buNone/>
                      </a:pPr>
                      <a:r>
                        <a:rPr lang="en-US" sz="1600" b="1" u="none" strike="noStrike" cap="none" dirty="0">
                          <a:solidFill>
                            <a:srgbClr val="000000"/>
                          </a:solidFill>
                        </a:rPr>
                        <a:t>Effective (3)</a:t>
                      </a:r>
                      <a:endParaRPr sz="1600" b="1" u="none" strike="noStrike" cap="none" dirty="0">
                        <a:solidFill>
                          <a:srgbClr val="000000"/>
                        </a:solidFill>
                      </a:endParaRPr>
                    </a:p>
                  </a:txBody>
                  <a:tcPr marL="68575" marR="68575" marT="0" marB="0" anchor="ctr">
                    <a:lnL w="9525" cap="flat" cmpd="sng">
                      <a:solidFill>
                        <a:srgbClr val="3F3F3F"/>
                      </a:solidFill>
                      <a:prstDash val="solid"/>
                      <a:round/>
                      <a:headEnd type="none" w="sm" len="sm"/>
                      <a:tailEnd type="none" w="sm" len="sm"/>
                    </a:lnL>
                    <a:lnR w="9525" cap="flat" cmpd="sng">
                      <a:solidFill>
                        <a:srgbClr val="3F3F3F"/>
                      </a:solidFill>
                      <a:prstDash val="solid"/>
                      <a:round/>
                      <a:headEnd type="none" w="sm" len="sm"/>
                      <a:tailEnd type="none" w="sm" len="sm"/>
                    </a:lnR>
                    <a:lnT w="9525" cap="flat" cmpd="sng">
                      <a:solidFill>
                        <a:srgbClr val="3F3F3F"/>
                      </a:solidFill>
                      <a:prstDash val="solid"/>
                      <a:round/>
                      <a:headEnd type="none" w="sm" len="sm"/>
                      <a:tailEnd type="none" w="sm" len="sm"/>
                    </a:lnT>
                    <a:lnB w="9525" cap="flat" cmpd="sng">
                      <a:solidFill>
                        <a:srgbClr val="3F3F3F"/>
                      </a:solidFill>
                      <a:prstDash val="solid"/>
                      <a:round/>
                      <a:headEnd type="none" w="sm" len="sm"/>
                      <a:tailEnd type="none" w="sm" len="sm"/>
                    </a:lnB>
                    <a:solidFill>
                      <a:srgbClr val="92D050"/>
                    </a:solidFill>
                  </a:tcPr>
                </a:tc>
                <a:tc>
                  <a:txBody>
                    <a:bodyPr/>
                    <a:lstStyle/>
                    <a:p>
                      <a:pPr marL="0" marR="0" lvl="0" indent="0" algn="ctr" rtl="0">
                        <a:lnSpc>
                          <a:spcPct val="119000"/>
                        </a:lnSpc>
                        <a:spcBef>
                          <a:spcPts val="0"/>
                        </a:spcBef>
                        <a:spcAft>
                          <a:spcPts val="0"/>
                        </a:spcAft>
                        <a:buClr>
                          <a:srgbClr val="000000"/>
                        </a:buClr>
                        <a:buSzPts val="1900"/>
                        <a:buFont typeface="Overlock"/>
                        <a:buNone/>
                      </a:pPr>
                      <a:r>
                        <a:rPr lang="en-US" sz="1600" b="1" u="none" strike="noStrike" cap="none" dirty="0">
                          <a:solidFill>
                            <a:srgbClr val="000000"/>
                          </a:solidFill>
                        </a:rPr>
                        <a:t>Needs Improvement / Developing (2) </a:t>
                      </a:r>
                      <a:endParaRPr sz="1600" b="1" u="none" strike="noStrike" cap="none" dirty="0">
                        <a:solidFill>
                          <a:srgbClr val="000000"/>
                        </a:solidFill>
                      </a:endParaRPr>
                    </a:p>
                  </a:txBody>
                  <a:tcPr marL="68575" marR="68575" marT="0" marB="0" anchor="ctr">
                    <a:lnL w="9525" cap="flat" cmpd="sng">
                      <a:solidFill>
                        <a:srgbClr val="3F3F3F"/>
                      </a:solidFill>
                      <a:prstDash val="solid"/>
                      <a:round/>
                      <a:headEnd type="none" w="sm" len="sm"/>
                      <a:tailEnd type="none" w="sm" len="sm"/>
                    </a:lnL>
                    <a:lnR w="9525" cap="flat" cmpd="sng">
                      <a:solidFill>
                        <a:srgbClr val="3F3F3F"/>
                      </a:solidFill>
                      <a:prstDash val="solid"/>
                      <a:round/>
                      <a:headEnd type="none" w="sm" len="sm"/>
                      <a:tailEnd type="none" w="sm" len="sm"/>
                    </a:lnR>
                    <a:lnT w="9525" cap="flat" cmpd="sng">
                      <a:solidFill>
                        <a:srgbClr val="3F3F3F"/>
                      </a:solidFill>
                      <a:prstDash val="solid"/>
                      <a:round/>
                      <a:headEnd type="none" w="sm" len="sm"/>
                      <a:tailEnd type="none" w="sm" len="sm"/>
                    </a:lnT>
                    <a:lnB w="9525" cap="flat" cmpd="sng">
                      <a:solidFill>
                        <a:srgbClr val="3F3F3F"/>
                      </a:solidFill>
                      <a:prstDash val="solid"/>
                      <a:round/>
                      <a:headEnd type="none" w="sm" len="sm"/>
                      <a:tailEnd type="none" w="sm" len="sm"/>
                    </a:lnB>
                    <a:solidFill>
                      <a:srgbClr val="FFDA66"/>
                    </a:solidFill>
                  </a:tcPr>
                </a:tc>
                <a:tc>
                  <a:txBody>
                    <a:bodyPr/>
                    <a:lstStyle/>
                    <a:p>
                      <a:pPr marL="0" marR="0" lvl="0" indent="0" algn="ctr" rtl="0">
                        <a:lnSpc>
                          <a:spcPct val="119000"/>
                        </a:lnSpc>
                        <a:spcBef>
                          <a:spcPts val="0"/>
                        </a:spcBef>
                        <a:spcAft>
                          <a:spcPts val="0"/>
                        </a:spcAft>
                        <a:buClr>
                          <a:srgbClr val="000000"/>
                        </a:buClr>
                        <a:buSzPts val="1900"/>
                        <a:buFont typeface="Overlock"/>
                        <a:buNone/>
                      </a:pPr>
                      <a:r>
                        <a:rPr lang="en-US" sz="1600" b="1" u="none" strike="noStrike" cap="none" dirty="0">
                          <a:solidFill>
                            <a:srgbClr val="000000"/>
                          </a:solidFill>
                        </a:rPr>
                        <a:t>Unsatisfactory (1)</a:t>
                      </a:r>
                      <a:endParaRPr sz="1600" b="1" u="none" strike="noStrike" cap="none" dirty="0">
                        <a:solidFill>
                          <a:srgbClr val="000000"/>
                        </a:solidFill>
                      </a:endParaRPr>
                    </a:p>
                  </a:txBody>
                  <a:tcPr marL="68575" marR="68575" marT="0" marB="0" anchor="ctr">
                    <a:lnL w="9525" cap="flat" cmpd="sng">
                      <a:solidFill>
                        <a:srgbClr val="3F3F3F"/>
                      </a:solidFill>
                      <a:prstDash val="solid"/>
                      <a:round/>
                      <a:headEnd type="none" w="sm" len="sm"/>
                      <a:tailEnd type="none" w="sm" len="sm"/>
                    </a:lnL>
                    <a:lnR w="9525" cap="flat" cmpd="sng">
                      <a:solidFill>
                        <a:srgbClr val="3F3F3F"/>
                      </a:solidFill>
                      <a:prstDash val="solid"/>
                      <a:round/>
                      <a:headEnd type="none" w="sm" len="sm"/>
                      <a:tailEnd type="none" w="sm" len="sm"/>
                    </a:lnR>
                    <a:lnT w="9525" cap="flat" cmpd="sng">
                      <a:solidFill>
                        <a:srgbClr val="3F3F3F"/>
                      </a:solidFill>
                      <a:prstDash val="solid"/>
                      <a:round/>
                      <a:headEnd type="none" w="sm" len="sm"/>
                      <a:tailEnd type="none" w="sm" len="sm"/>
                    </a:lnT>
                    <a:lnB w="9525" cap="flat" cmpd="sng">
                      <a:solidFill>
                        <a:srgbClr val="3F3F3F"/>
                      </a:solidFill>
                      <a:prstDash val="solid"/>
                      <a:round/>
                      <a:headEnd type="none" w="sm" len="sm"/>
                      <a:tailEnd type="none" w="sm" len="sm"/>
                    </a:lnB>
                    <a:solidFill>
                      <a:srgbClr val="ED7D31"/>
                    </a:solidFill>
                  </a:tcPr>
                </a:tc>
                <a:extLst>
                  <a:ext uri="{0D108BD9-81ED-4DB2-BD59-A6C34878D82A}">
                    <a16:rowId xmlns:a16="http://schemas.microsoft.com/office/drawing/2014/main" val="10000"/>
                  </a:ext>
                </a:extLst>
              </a:tr>
              <a:tr h="251975">
                <a:tc>
                  <a:txBody>
                    <a:bodyPr/>
                    <a:lstStyle/>
                    <a:p>
                      <a:pPr marL="0" marR="0" lvl="0" indent="0" algn="ctr" rtl="0">
                        <a:lnSpc>
                          <a:spcPct val="119000"/>
                        </a:lnSpc>
                        <a:spcBef>
                          <a:spcPts val="0"/>
                        </a:spcBef>
                        <a:spcAft>
                          <a:spcPts val="0"/>
                        </a:spcAft>
                        <a:buClr>
                          <a:srgbClr val="000000"/>
                        </a:buClr>
                        <a:buSzPts val="1900"/>
                        <a:buFont typeface="Overlock"/>
                        <a:buNone/>
                      </a:pPr>
                      <a:r>
                        <a:rPr lang="en-US" sz="1600" u="none" strike="noStrike" cap="none">
                          <a:solidFill>
                            <a:srgbClr val="000000"/>
                          </a:solidFill>
                        </a:rPr>
                        <a:t>Grows 2 Levels </a:t>
                      </a:r>
                      <a:endParaRPr sz="1600" u="none" strike="noStrike" cap="none">
                        <a:solidFill>
                          <a:srgbClr val="000000"/>
                        </a:solidFill>
                      </a:endParaRPr>
                    </a:p>
                  </a:txBody>
                  <a:tcPr marL="68575" marR="68575" marT="0" marB="0" anchor="ctr">
                    <a:lnL w="9525" cap="flat" cmpd="sng">
                      <a:solidFill>
                        <a:srgbClr val="3F3F3F"/>
                      </a:solidFill>
                      <a:prstDash val="solid"/>
                      <a:round/>
                      <a:headEnd type="none" w="sm" len="sm"/>
                      <a:tailEnd type="none" w="sm" len="sm"/>
                    </a:lnL>
                    <a:lnR w="9525" cap="flat" cmpd="sng">
                      <a:solidFill>
                        <a:srgbClr val="3F3F3F"/>
                      </a:solidFill>
                      <a:prstDash val="solid"/>
                      <a:round/>
                      <a:headEnd type="none" w="sm" len="sm"/>
                      <a:tailEnd type="none" w="sm" len="sm"/>
                    </a:lnR>
                    <a:lnT w="9525" cap="flat" cmpd="sng">
                      <a:solidFill>
                        <a:srgbClr val="3F3F3F"/>
                      </a:solidFill>
                      <a:prstDash val="solid"/>
                      <a:round/>
                      <a:headEnd type="none" w="sm" len="sm"/>
                      <a:tailEnd type="none" w="sm" len="sm"/>
                    </a:lnT>
                    <a:lnB w="9525" cap="flat" cmpd="sng">
                      <a:solidFill>
                        <a:srgbClr val="3F3F3F"/>
                      </a:solidFill>
                      <a:prstDash val="solid"/>
                      <a:round/>
                      <a:headEnd type="none" w="sm" len="sm"/>
                      <a:tailEnd type="none" w="sm" len="sm"/>
                    </a:lnB>
                    <a:solidFill>
                      <a:srgbClr val="ACEAF4"/>
                    </a:solidFill>
                  </a:tcPr>
                </a:tc>
                <a:tc>
                  <a:txBody>
                    <a:bodyPr/>
                    <a:lstStyle/>
                    <a:p>
                      <a:pPr marL="0" marR="0" lvl="0" indent="0" algn="ctr" rtl="0">
                        <a:lnSpc>
                          <a:spcPct val="119000"/>
                        </a:lnSpc>
                        <a:spcBef>
                          <a:spcPts val="0"/>
                        </a:spcBef>
                        <a:spcAft>
                          <a:spcPts val="0"/>
                        </a:spcAft>
                        <a:buClr>
                          <a:srgbClr val="000000"/>
                        </a:buClr>
                        <a:buSzPts val="1900"/>
                        <a:buFont typeface="Overlock"/>
                        <a:buNone/>
                      </a:pPr>
                      <a:r>
                        <a:rPr lang="en-US" sz="1600" u="none" strike="noStrike" cap="none">
                          <a:solidFill>
                            <a:srgbClr val="000000"/>
                          </a:solidFill>
                        </a:rPr>
                        <a:t>Grows 1 Level </a:t>
                      </a:r>
                      <a:endParaRPr sz="1600" u="none" strike="noStrike" cap="none">
                        <a:solidFill>
                          <a:srgbClr val="000000"/>
                        </a:solidFill>
                      </a:endParaRPr>
                    </a:p>
                  </a:txBody>
                  <a:tcPr marL="68575" marR="68575" marT="0" marB="0" anchor="ctr">
                    <a:lnL w="9525" cap="flat" cmpd="sng">
                      <a:solidFill>
                        <a:srgbClr val="3F3F3F"/>
                      </a:solidFill>
                      <a:prstDash val="solid"/>
                      <a:round/>
                      <a:headEnd type="none" w="sm" len="sm"/>
                      <a:tailEnd type="none" w="sm" len="sm"/>
                    </a:lnL>
                    <a:lnR w="9525" cap="flat" cmpd="sng">
                      <a:solidFill>
                        <a:srgbClr val="3F3F3F"/>
                      </a:solidFill>
                      <a:prstDash val="solid"/>
                      <a:round/>
                      <a:headEnd type="none" w="sm" len="sm"/>
                      <a:tailEnd type="none" w="sm" len="sm"/>
                    </a:lnR>
                    <a:lnT w="9525" cap="flat" cmpd="sng">
                      <a:solidFill>
                        <a:srgbClr val="3F3F3F"/>
                      </a:solidFill>
                      <a:prstDash val="solid"/>
                      <a:round/>
                      <a:headEnd type="none" w="sm" len="sm"/>
                      <a:tailEnd type="none" w="sm" len="sm"/>
                    </a:lnT>
                    <a:lnB w="9525" cap="flat" cmpd="sng">
                      <a:solidFill>
                        <a:srgbClr val="3F3F3F"/>
                      </a:solidFill>
                      <a:prstDash val="solid"/>
                      <a:round/>
                      <a:headEnd type="none" w="sm" len="sm"/>
                      <a:tailEnd type="none" w="sm" len="sm"/>
                    </a:lnB>
                    <a:solidFill>
                      <a:srgbClr val="D1EBB5"/>
                    </a:solidFill>
                  </a:tcPr>
                </a:tc>
                <a:tc rowSpan="2">
                  <a:txBody>
                    <a:bodyPr/>
                    <a:lstStyle/>
                    <a:p>
                      <a:pPr marL="0" marR="0" lvl="0" indent="0" algn="ctr" rtl="0">
                        <a:lnSpc>
                          <a:spcPct val="119000"/>
                        </a:lnSpc>
                        <a:spcBef>
                          <a:spcPts val="0"/>
                        </a:spcBef>
                        <a:spcAft>
                          <a:spcPts val="0"/>
                        </a:spcAft>
                        <a:buClr>
                          <a:srgbClr val="000000"/>
                        </a:buClr>
                        <a:buSzPts val="1900"/>
                        <a:buFont typeface="Overlock"/>
                        <a:buNone/>
                      </a:pPr>
                      <a:r>
                        <a:rPr lang="en-US" sz="1600" u="none" strike="noStrike" cap="none" dirty="0">
                          <a:solidFill>
                            <a:srgbClr val="000000"/>
                          </a:solidFill>
                        </a:rPr>
                        <a:t>No Growth</a:t>
                      </a:r>
                      <a:endParaRPr sz="1600" u="none" strike="noStrike" cap="none" dirty="0">
                        <a:solidFill>
                          <a:srgbClr val="000000"/>
                        </a:solidFill>
                      </a:endParaRPr>
                    </a:p>
                  </a:txBody>
                  <a:tcPr marL="68575" marR="68575" marT="0" marB="0" anchor="ctr">
                    <a:lnL w="9525" cap="flat" cmpd="sng">
                      <a:solidFill>
                        <a:srgbClr val="3F3F3F"/>
                      </a:solidFill>
                      <a:prstDash val="solid"/>
                      <a:round/>
                      <a:headEnd type="none" w="sm" len="sm"/>
                      <a:tailEnd type="none" w="sm" len="sm"/>
                    </a:lnL>
                    <a:lnR w="9525" cap="flat" cmpd="sng">
                      <a:solidFill>
                        <a:srgbClr val="3F3F3F"/>
                      </a:solidFill>
                      <a:prstDash val="solid"/>
                      <a:round/>
                      <a:headEnd type="none" w="sm" len="sm"/>
                      <a:tailEnd type="none" w="sm" len="sm"/>
                    </a:lnR>
                    <a:lnT w="9525" cap="flat" cmpd="sng">
                      <a:solidFill>
                        <a:srgbClr val="3F3F3F"/>
                      </a:solidFill>
                      <a:prstDash val="solid"/>
                      <a:round/>
                      <a:headEnd type="none" w="sm" len="sm"/>
                      <a:tailEnd type="none" w="sm" len="sm"/>
                    </a:lnT>
                    <a:lnB w="9525" cap="flat" cmpd="sng">
                      <a:solidFill>
                        <a:srgbClr val="3F3F3F"/>
                      </a:solidFill>
                      <a:prstDash val="solid"/>
                      <a:round/>
                      <a:headEnd type="none" w="sm" len="sm"/>
                      <a:tailEnd type="none" w="sm" len="sm"/>
                    </a:lnB>
                    <a:solidFill>
                      <a:srgbClr val="FFF3CC"/>
                    </a:solidFill>
                  </a:tcPr>
                </a:tc>
                <a:tc rowSpan="2">
                  <a:txBody>
                    <a:bodyPr/>
                    <a:lstStyle/>
                    <a:p>
                      <a:pPr marL="0" marR="0" lvl="0" indent="0" algn="ctr" rtl="0">
                        <a:lnSpc>
                          <a:spcPct val="119000"/>
                        </a:lnSpc>
                        <a:spcBef>
                          <a:spcPts val="0"/>
                        </a:spcBef>
                        <a:spcAft>
                          <a:spcPts val="0"/>
                        </a:spcAft>
                        <a:buClr>
                          <a:srgbClr val="000000"/>
                        </a:buClr>
                        <a:buSzPts val="1900"/>
                        <a:buFont typeface="Overlock"/>
                        <a:buNone/>
                      </a:pPr>
                      <a:r>
                        <a:rPr lang="en-US" sz="1600" u="none" strike="noStrike" cap="none" dirty="0">
                          <a:solidFill>
                            <a:srgbClr val="000000"/>
                          </a:solidFill>
                        </a:rPr>
                        <a:t>Element Not Rated During Any Observation</a:t>
                      </a:r>
                      <a:endParaRPr sz="1600" u="none" strike="noStrike" cap="none" dirty="0">
                        <a:solidFill>
                          <a:srgbClr val="000000"/>
                        </a:solidFill>
                      </a:endParaRPr>
                    </a:p>
                  </a:txBody>
                  <a:tcPr marL="68575" marR="68575" marT="0" marB="0" anchor="ctr">
                    <a:lnL w="9525" cap="flat" cmpd="sng">
                      <a:solidFill>
                        <a:srgbClr val="3F3F3F"/>
                      </a:solidFill>
                      <a:prstDash val="solid"/>
                      <a:round/>
                      <a:headEnd type="none" w="sm" len="sm"/>
                      <a:tailEnd type="none" w="sm" len="sm"/>
                    </a:lnL>
                    <a:lnR w="9525" cap="flat" cmpd="sng">
                      <a:solidFill>
                        <a:srgbClr val="3F3F3F"/>
                      </a:solidFill>
                      <a:prstDash val="solid"/>
                      <a:round/>
                      <a:headEnd type="none" w="sm" len="sm"/>
                      <a:tailEnd type="none" w="sm" len="sm"/>
                    </a:lnR>
                    <a:lnT w="9525" cap="flat" cmpd="sng">
                      <a:solidFill>
                        <a:srgbClr val="3F3F3F"/>
                      </a:solidFill>
                      <a:prstDash val="solid"/>
                      <a:round/>
                      <a:headEnd type="none" w="sm" len="sm"/>
                      <a:tailEnd type="none" w="sm" len="sm"/>
                    </a:lnT>
                    <a:lnB w="9525" cap="flat" cmpd="sng">
                      <a:solidFill>
                        <a:srgbClr val="3F3F3F"/>
                      </a:solidFill>
                      <a:prstDash val="solid"/>
                      <a:round/>
                      <a:headEnd type="none" w="sm" len="sm"/>
                      <a:tailEnd type="none" w="sm" len="sm"/>
                    </a:lnB>
                    <a:solidFill>
                      <a:srgbClr val="FCE5D6"/>
                    </a:solidFill>
                  </a:tcPr>
                </a:tc>
                <a:extLst>
                  <a:ext uri="{0D108BD9-81ED-4DB2-BD59-A6C34878D82A}">
                    <a16:rowId xmlns:a16="http://schemas.microsoft.com/office/drawing/2014/main" val="10001"/>
                  </a:ext>
                </a:extLst>
              </a:tr>
              <a:tr h="503949">
                <a:tc>
                  <a:txBody>
                    <a:bodyPr/>
                    <a:lstStyle/>
                    <a:p>
                      <a:pPr marL="0" marR="0" lvl="0" indent="0" algn="ctr" rtl="0">
                        <a:lnSpc>
                          <a:spcPct val="119000"/>
                        </a:lnSpc>
                        <a:spcBef>
                          <a:spcPts val="0"/>
                        </a:spcBef>
                        <a:spcAft>
                          <a:spcPts val="0"/>
                        </a:spcAft>
                        <a:buClr>
                          <a:srgbClr val="000000"/>
                        </a:buClr>
                        <a:buSzPts val="1900"/>
                        <a:buFont typeface="Overlock"/>
                        <a:buNone/>
                      </a:pPr>
                      <a:r>
                        <a:rPr lang="en-US" u="sng" strike="noStrike" cap="none">
                          <a:solidFill>
                            <a:srgbClr val="000000"/>
                          </a:solidFill>
                        </a:rPr>
                        <a:t>Or</a:t>
                      </a:r>
                      <a:r>
                        <a:rPr lang="en-US" u="none" strike="noStrike" cap="none">
                          <a:solidFill>
                            <a:srgbClr val="000000"/>
                          </a:solidFill>
                        </a:rPr>
                        <a:t> Rated Innovating</a:t>
                      </a:r>
                      <a:endParaRPr u="none" strike="noStrike" cap="none">
                        <a:solidFill>
                          <a:srgbClr val="000000"/>
                        </a:solidFill>
                      </a:endParaRPr>
                    </a:p>
                  </a:txBody>
                  <a:tcPr marL="68575" marR="68575" marT="0" marB="0" anchor="ctr">
                    <a:lnL w="9525" cap="flat" cmpd="sng">
                      <a:solidFill>
                        <a:srgbClr val="3F3F3F"/>
                      </a:solidFill>
                      <a:prstDash val="solid"/>
                      <a:round/>
                      <a:headEnd type="none" w="sm" len="sm"/>
                      <a:tailEnd type="none" w="sm" len="sm"/>
                    </a:lnL>
                    <a:lnR w="9525" cap="flat" cmpd="sng">
                      <a:solidFill>
                        <a:srgbClr val="3F3F3F"/>
                      </a:solidFill>
                      <a:prstDash val="solid"/>
                      <a:round/>
                      <a:headEnd type="none" w="sm" len="sm"/>
                      <a:tailEnd type="none" w="sm" len="sm"/>
                    </a:lnR>
                    <a:lnT w="9525" cap="flat" cmpd="sng">
                      <a:solidFill>
                        <a:srgbClr val="3F3F3F"/>
                      </a:solidFill>
                      <a:prstDash val="solid"/>
                      <a:round/>
                      <a:headEnd type="none" w="sm" len="sm"/>
                      <a:tailEnd type="none" w="sm" len="sm"/>
                    </a:lnT>
                    <a:lnB w="9525" cap="flat" cmpd="sng">
                      <a:solidFill>
                        <a:srgbClr val="3F3F3F"/>
                      </a:solidFill>
                      <a:prstDash val="solid"/>
                      <a:round/>
                      <a:headEnd type="none" w="sm" len="sm"/>
                      <a:tailEnd type="none" w="sm" len="sm"/>
                    </a:lnB>
                    <a:solidFill>
                      <a:srgbClr val="ACEAF4"/>
                    </a:solidFill>
                  </a:tcPr>
                </a:tc>
                <a:tc>
                  <a:txBody>
                    <a:bodyPr/>
                    <a:lstStyle/>
                    <a:p>
                      <a:pPr marL="0" lvl="0" indent="0" algn="ctr" rtl="0">
                        <a:lnSpc>
                          <a:spcPct val="119000"/>
                        </a:lnSpc>
                        <a:spcBef>
                          <a:spcPts val="0"/>
                        </a:spcBef>
                        <a:spcAft>
                          <a:spcPts val="0"/>
                        </a:spcAft>
                        <a:buNone/>
                      </a:pPr>
                      <a:r>
                        <a:rPr lang="en-US" u="sng" dirty="0">
                          <a:solidFill>
                            <a:schemeClr val="dk1"/>
                          </a:solidFill>
                        </a:rPr>
                        <a:t>Or</a:t>
                      </a:r>
                      <a:r>
                        <a:rPr lang="en-US" dirty="0">
                          <a:solidFill>
                            <a:schemeClr val="dk1"/>
                          </a:solidFill>
                        </a:rPr>
                        <a:t> Rated Applying</a:t>
                      </a:r>
                      <a:endParaRPr dirty="0"/>
                    </a:p>
                  </a:txBody>
                  <a:tcPr marL="68575" marR="68575" marT="0" marB="0" anchor="ctr">
                    <a:lnL w="9525" cap="flat" cmpd="sng">
                      <a:solidFill>
                        <a:srgbClr val="3F3F3F"/>
                      </a:solidFill>
                      <a:prstDash val="solid"/>
                      <a:round/>
                      <a:headEnd type="none" w="sm" len="sm"/>
                      <a:tailEnd type="none" w="sm" len="sm"/>
                    </a:lnL>
                    <a:lnR w="9525" cap="flat" cmpd="sng">
                      <a:solidFill>
                        <a:srgbClr val="3F3F3F"/>
                      </a:solidFill>
                      <a:prstDash val="solid"/>
                      <a:round/>
                      <a:headEnd type="none" w="sm" len="sm"/>
                      <a:tailEnd type="none" w="sm" len="sm"/>
                    </a:lnR>
                    <a:lnT w="9525" cap="flat" cmpd="sng">
                      <a:solidFill>
                        <a:srgbClr val="3F3F3F"/>
                      </a:solidFill>
                      <a:prstDash val="solid"/>
                      <a:round/>
                      <a:headEnd type="none" w="sm" len="sm"/>
                      <a:tailEnd type="none" w="sm" len="sm"/>
                    </a:lnT>
                    <a:lnB w="9525" cap="flat" cmpd="sng">
                      <a:solidFill>
                        <a:srgbClr val="3F3F3F"/>
                      </a:solidFill>
                      <a:prstDash val="solid"/>
                      <a:round/>
                      <a:headEnd type="none" w="sm" len="sm"/>
                      <a:tailEnd type="none" w="sm" len="sm"/>
                    </a:lnB>
                    <a:solidFill>
                      <a:srgbClr val="D1EBB5"/>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2"/>
                  </a:ext>
                </a:extLst>
              </a:tr>
            </a:tbl>
          </a:graphicData>
        </a:graphic>
      </p:graphicFrame>
      <p:sp>
        <p:nvSpPr>
          <p:cNvPr id="602" name="Google Shape;602;p105"/>
          <p:cNvSpPr txBox="1"/>
          <p:nvPr/>
        </p:nvSpPr>
        <p:spPr>
          <a:xfrm>
            <a:off x="419699" y="835025"/>
            <a:ext cx="8144400" cy="3293400"/>
          </a:xfrm>
          <a:prstGeom prst="rect">
            <a:avLst/>
          </a:prstGeom>
          <a:noFill/>
          <a:ln>
            <a:noFill/>
          </a:ln>
        </p:spPr>
        <p:txBody>
          <a:bodyPr spcFirstLastPara="1" wrap="square" lIns="91425" tIns="91425" rIns="91425" bIns="91425" anchor="t" anchorCtr="0">
            <a:noAutofit/>
          </a:bodyPr>
          <a:lstStyle/>
          <a:p>
            <a:pPr marL="76200" marR="0" lvl="0" algn="l" rtl="0">
              <a:lnSpc>
                <a:spcPct val="115000"/>
              </a:lnSpc>
              <a:spcBef>
                <a:spcPts val="0"/>
              </a:spcBef>
              <a:spcAft>
                <a:spcPts val="0"/>
              </a:spcAft>
              <a:buClr>
                <a:srgbClr val="262262"/>
              </a:buClr>
              <a:buSzPts val="2400"/>
            </a:pPr>
            <a:r>
              <a:rPr lang="en-US" sz="2000" b="1" dirty="0" smtClean="0">
                <a:solidFill>
                  <a:srgbClr val="262262"/>
                </a:solidFill>
                <a:latin typeface="Source Sans Pro"/>
                <a:ea typeface="Source Sans Pro"/>
                <a:cs typeface="Source Sans Pro"/>
                <a:sym typeface="Source Sans Pro"/>
              </a:rPr>
              <a:t>(IP) Instructional Practice – 33.33%</a:t>
            </a:r>
          </a:p>
          <a:p>
            <a:pPr marL="419100" marR="0" lvl="0" indent="-342900" algn="l" rtl="0">
              <a:lnSpc>
                <a:spcPct val="115000"/>
              </a:lnSpc>
              <a:spcBef>
                <a:spcPts val="0"/>
              </a:spcBef>
              <a:spcAft>
                <a:spcPts val="0"/>
              </a:spcAft>
              <a:buClr>
                <a:srgbClr val="262262"/>
              </a:buClr>
              <a:buSzPts val="2400"/>
              <a:buFont typeface="Arial" panose="020B0604020202020204" pitchFamily="34" charset="0"/>
              <a:buChar char="•"/>
            </a:pPr>
            <a:r>
              <a:rPr lang="en-US" sz="2000" dirty="0" smtClean="0">
                <a:solidFill>
                  <a:srgbClr val="262262"/>
                </a:solidFill>
                <a:latin typeface="Source Sans Pro"/>
                <a:ea typeface="Source Sans Pro"/>
                <a:cs typeface="Source Sans Pro"/>
                <a:sym typeface="Source Sans Pro"/>
              </a:rPr>
              <a:t>Based on the Palm Beach Model of Instruction</a:t>
            </a:r>
          </a:p>
          <a:p>
            <a:pPr marL="419100" marR="0" lvl="0" indent="-342900" algn="l" rtl="0">
              <a:lnSpc>
                <a:spcPct val="115000"/>
              </a:lnSpc>
              <a:spcBef>
                <a:spcPts val="0"/>
              </a:spcBef>
              <a:spcAft>
                <a:spcPts val="0"/>
              </a:spcAft>
              <a:buClr>
                <a:srgbClr val="262262"/>
              </a:buClr>
              <a:buSzPts val="2400"/>
              <a:buFont typeface="Arial" panose="020B0604020202020204" pitchFamily="34" charset="0"/>
              <a:buChar char="•"/>
            </a:pPr>
            <a:endParaRPr lang="en-US" sz="2000" dirty="0">
              <a:solidFill>
                <a:srgbClr val="262262"/>
              </a:solidFill>
              <a:latin typeface="Source Sans Pro"/>
              <a:ea typeface="Source Sans Pro"/>
              <a:cs typeface="Source Sans Pro"/>
              <a:sym typeface="Source Sans Pro"/>
            </a:endParaRPr>
          </a:p>
          <a:p>
            <a:pPr marL="76200" marR="0" lvl="0" algn="l" rtl="0">
              <a:lnSpc>
                <a:spcPct val="115000"/>
              </a:lnSpc>
              <a:spcBef>
                <a:spcPts val="0"/>
              </a:spcBef>
              <a:spcAft>
                <a:spcPts val="0"/>
              </a:spcAft>
              <a:buClr>
                <a:srgbClr val="262262"/>
              </a:buClr>
              <a:buSzPts val="2400"/>
            </a:pPr>
            <a:r>
              <a:rPr lang="en-US" sz="2000" b="1" dirty="0" smtClean="0">
                <a:solidFill>
                  <a:srgbClr val="262262"/>
                </a:solidFill>
                <a:latin typeface="Source Sans Pro"/>
                <a:ea typeface="Source Sans Pro"/>
                <a:cs typeface="Source Sans Pro"/>
                <a:sym typeface="Source Sans Pro"/>
              </a:rPr>
              <a:t>(SPR) Student Performance Rating – 33.33%</a:t>
            </a:r>
          </a:p>
          <a:p>
            <a:pPr marL="419100" marR="0" lvl="0" indent="-342900" algn="l" rtl="0">
              <a:lnSpc>
                <a:spcPct val="115000"/>
              </a:lnSpc>
              <a:spcBef>
                <a:spcPts val="0"/>
              </a:spcBef>
              <a:spcAft>
                <a:spcPts val="0"/>
              </a:spcAft>
              <a:buClr>
                <a:srgbClr val="262262"/>
              </a:buClr>
              <a:buSzPts val="2400"/>
              <a:buFont typeface="Arial" panose="020B0604020202020204" pitchFamily="34" charset="0"/>
              <a:buChar char="•"/>
            </a:pPr>
            <a:r>
              <a:rPr lang="en-US" sz="2000" dirty="0" smtClean="0">
                <a:solidFill>
                  <a:srgbClr val="262262"/>
                </a:solidFill>
                <a:latin typeface="Source Sans Pro"/>
                <a:ea typeface="Source Sans Pro"/>
                <a:cs typeface="Source Sans Pro"/>
                <a:sym typeface="Source Sans Pro"/>
              </a:rPr>
              <a:t>Survey 2/3 student match except semester long acceleration courses</a:t>
            </a:r>
          </a:p>
          <a:p>
            <a:pPr marL="419100" marR="0" lvl="0" indent="-342900" algn="l" rtl="0">
              <a:lnSpc>
                <a:spcPct val="115000"/>
              </a:lnSpc>
              <a:spcBef>
                <a:spcPts val="0"/>
              </a:spcBef>
              <a:spcAft>
                <a:spcPts val="0"/>
              </a:spcAft>
              <a:buClr>
                <a:srgbClr val="262262"/>
              </a:buClr>
              <a:buSzPts val="2400"/>
              <a:buFont typeface="Arial" panose="020B0604020202020204" pitchFamily="34" charset="0"/>
              <a:buChar char="•"/>
            </a:pPr>
            <a:r>
              <a:rPr lang="en-US" sz="2000" dirty="0" smtClean="0">
                <a:solidFill>
                  <a:srgbClr val="262262"/>
                </a:solidFill>
                <a:latin typeface="Source Sans Pro"/>
                <a:ea typeface="Source Sans Pro"/>
                <a:cs typeface="Source Sans Pro"/>
                <a:sym typeface="Source Sans Pro"/>
              </a:rPr>
              <a:t>Teachers must have 10 students with both pre and post-test scores</a:t>
            </a:r>
          </a:p>
          <a:p>
            <a:pPr marL="419100" marR="0" lvl="0" indent="-342900" algn="l" rtl="0">
              <a:lnSpc>
                <a:spcPct val="115000"/>
              </a:lnSpc>
              <a:spcBef>
                <a:spcPts val="0"/>
              </a:spcBef>
              <a:spcAft>
                <a:spcPts val="0"/>
              </a:spcAft>
              <a:buClr>
                <a:srgbClr val="262262"/>
              </a:buClr>
              <a:buSzPts val="2400"/>
              <a:buFont typeface="Arial" panose="020B0604020202020204" pitchFamily="34" charset="0"/>
              <a:buChar char="•"/>
            </a:pPr>
            <a:r>
              <a:rPr lang="en-US" sz="2000" dirty="0" smtClean="0">
                <a:solidFill>
                  <a:srgbClr val="262262"/>
                </a:solidFill>
                <a:latin typeface="Source Sans Pro"/>
                <a:ea typeface="Source Sans Pro"/>
                <a:cs typeface="Source Sans Pro"/>
                <a:sym typeface="Source Sans Pro"/>
              </a:rPr>
              <a:t>Ratings based on local expected score model performance combined with the District’s overall performance</a:t>
            </a:r>
          </a:p>
          <a:p>
            <a:pPr marL="419100" marR="0" lvl="0" indent="-342900" algn="l" rtl="0">
              <a:lnSpc>
                <a:spcPct val="115000"/>
              </a:lnSpc>
              <a:spcBef>
                <a:spcPts val="0"/>
              </a:spcBef>
              <a:spcAft>
                <a:spcPts val="0"/>
              </a:spcAft>
              <a:buClr>
                <a:srgbClr val="262262"/>
              </a:buClr>
              <a:buSzPts val="2400"/>
              <a:buFont typeface="Arial" panose="020B0604020202020204" pitchFamily="34" charset="0"/>
              <a:buChar char="•"/>
            </a:pPr>
            <a:endParaRPr lang="en-US" sz="2000" dirty="0" smtClean="0">
              <a:solidFill>
                <a:srgbClr val="262262"/>
              </a:solidFill>
              <a:latin typeface="Source Sans Pro"/>
              <a:ea typeface="Source Sans Pro"/>
              <a:cs typeface="Source Sans Pro"/>
              <a:sym typeface="Source Sans Pro"/>
            </a:endParaRPr>
          </a:p>
          <a:p>
            <a:pPr marL="76200" marR="0" lvl="0" algn="l" rtl="0">
              <a:lnSpc>
                <a:spcPct val="115000"/>
              </a:lnSpc>
              <a:spcBef>
                <a:spcPts val="0"/>
              </a:spcBef>
              <a:spcAft>
                <a:spcPts val="0"/>
              </a:spcAft>
              <a:buClr>
                <a:srgbClr val="262262"/>
              </a:buClr>
              <a:buSzPts val="2400"/>
            </a:pPr>
            <a:r>
              <a:rPr lang="en-US" sz="2000" b="1" dirty="0" smtClean="0">
                <a:solidFill>
                  <a:srgbClr val="262262"/>
                </a:solidFill>
                <a:latin typeface="Source Sans Pro"/>
                <a:ea typeface="Source Sans Pro"/>
                <a:cs typeface="Source Sans Pro"/>
                <a:sym typeface="Source Sans Pro"/>
              </a:rPr>
              <a:t>(PGP) Professional Growth – 33.33%</a:t>
            </a:r>
          </a:p>
          <a:p>
            <a:pPr marL="876300" lvl="1" indent="-342900">
              <a:lnSpc>
                <a:spcPct val="115000"/>
              </a:lnSpc>
              <a:buClr>
                <a:srgbClr val="262262"/>
              </a:buClr>
              <a:buSzPts val="2400"/>
              <a:buFont typeface="Arial" panose="020B0604020202020204" pitchFamily="34" charset="0"/>
              <a:buChar char="•"/>
            </a:pPr>
            <a:r>
              <a:rPr lang="en-US" sz="2000" dirty="0" smtClean="0">
                <a:solidFill>
                  <a:srgbClr val="262262"/>
                </a:solidFill>
                <a:latin typeface="Source Sans Pro"/>
                <a:ea typeface="Source Sans Pro"/>
                <a:cs typeface="Source Sans Pro"/>
                <a:sym typeface="Source Sans Pro"/>
              </a:rPr>
              <a:t>Deliberate Practice – Professional Growth Plan</a:t>
            </a:r>
            <a:endParaRPr sz="2000" dirty="0">
              <a:solidFill>
                <a:srgbClr val="262262"/>
              </a:solidFill>
              <a:latin typeface="Source Sans Pro"/>
              <a:ea typeface="Source Sans Pro"/>
              <a:cs typeface="Source Sans Pro"/>
              <a:sym typeface="Source Sans Pro"/>
            </a:endParaRPr>
          </a:p>
        </p:txBody>
      </p:sp>
    </p:spTree>
    <p:extLst>
      <p:ext uri="{BB962C8B-B14F-4D97-AF65-F5344CB8AC3E}">
        <p14:creationId xmlns:p14="http://schemas.microsoft.com/office/powerpoint/2010/main" val="3938420595"/>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25563"/>
          </a:xfrm>
        </p:spPr>
        <p:txBody>
          <a:bodyPr>
            <a:normAutofit/>
          </a:bodyPr>
          <a:lstStyle/>
          <a:p>
            <a:pPr algn="ctr"/>
            <a:r>
              <a:rPr lang="en-US" sz="4000" dirty="0" smtClean="0"/>
              <a:t>FY19 Models, Teachers, and Measures</a:t>
            </a:r>
            <a:endParaRPr lang="en-US" sz="4000" dirty="0"/>
          </a:p>
        </p:txBody>
      </p:sp>
      <p:graphicFrame>
        <p:nvGraphicFramePr>
          <p:cNvPr id="3" name="Table 2"/>
          <p:cNvGraphicFramePr>
            <a:graphicFrameLocks noGrp="1"/>
          </p:cNvGraphicFramePr>
          <p:nvPr>
            <p:extLst>
              <p:ext uri="{D42A27DB-BD31-4B8C-83A1-F6EECF244321}">
                <p14:modId xmlns:p14="http://schemas.microsoft.com/office/powerpoint/2010/main" val="4048838873"/>
              </p:ext>
            </p:extLst>
          </p:nvPr>
        </p:nvGraphicFramePr>
        <p:xfrm>
          <a:off x="536912" y="1325563"/>
          <a:ext cx="8183576" cy="5190744"/>
        </p:xfrm>
        <a:graphic>
          <a:graphicData uri="http://schemas.openxmlformats.org/drawingml/2006/table">
            <a:tbl>
              <a:tblPr/>
              <a:tblGrid>
                <a:gridCol w="1553141">
                  <a:extLst>
                    <a:ext uri="{9D8B030D-6E8A-4147-A177-3AD203B41FA5}">
                      <a16:colId xmlns:a16="http://schemas.microsoft.com/office/drawing/2014/main" val="862583456"/>
                    </a:ext>
                  </a:extLst>
                </a:gridCol>
                <a:gridCol w="1656685">
                  <a:extLst>
                    <a:ext uri="{9D8B030D-6E8A-4147-A177-3AD203B41FA5}">
                      <a16:colId xmlns:a16="http://schemas.microsoft.com/office/drawing/2014/main" val="2452636252"/>
                    </a:ext>
                  </a:extLst>
                </a:gridCol>
                <a:gridCol w="2544194">
                  <a:extLst>
                    <a:ext uri="{9D8B030D-6E8A-4147-A177-3AD203B41FA5}">
                      <a16:colId xmlns:a16="http://schemas.microsoft.com/office/drawing/2014/main" val="3058118965"/>
                    </a:ext>
                  </a:extLst>
                </a:gridCol>
                <a:gridCol w="2429556">
                  <a:extLst>
                    <a:ext uri="{9D8B030D-6E8A-4147-A177-3AD203B41FA5}">
                      <a16:colId xmlns:a16="http://schemas.microsoft.com/office/drawing/2014/main" val="2798408387"/>
                    </a:ext>
                  </a:extLst>
                </a:gridCol>
              </a:tblGrid>
              <a:tr h="216281">
                <a:tc>
                  <a:txBody>
                    <a:bodyPr/>
                    <a:lstStyle/>
                    <a:p>
                      <a:pPr algn="ctr" fontAlgn="b"/>
                      <a:r>
                        <a:rPr lang="en-US" sz="1200" b="1" i="0" u="none" strike="noStrike" dirty="0">
                          <a:solidFill>
                            <a:schemeClr val="bg1"/>
                          </a:solidFill>
                          <a:effectLst/>
                          <a:latin typeface="Calibri" panose="020F0502020204030204" pitchFamily="34" charset="0"/>
                        </a:rPr>
                        <a:t>Model</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b"/>
                      <a:r>
                        <a:rPr lang="en-US" sz="1200" b="1" i="0" u="none" strike="noStrike" dirty="0">
                          <a:solidFill>
                            <a:schemeClr val="bg1"/>
                          </a:solidFill>
                          <a:effectLst/>
                          <a:latin typeface="Calibri" panose="020F0502020204030204" pitchFamily="34" charset="0"/>
                        </a:rPr>
                        <a:t>Teachers</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b"/>
                      <a:r>
                        <a:rPr lang="en-US" sz="1200" b="1" i="0" u="none" strike="noStrike">
                          <a:solidFill>
                            <a:schemeClr val="bg1"/>
                          </a:solidFill>
                          <a:effectLst/>
                          <a:latin typeface="Calibri" panose="020F0502020204030204" pitchFamily="34" charset="0"/>
                        </a:rPr>
                        <a:t>Prior Achievement</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b"/>
                      <a:r>
                        <a:rPr lang="en-US" sz="1200" b="1" i="0" u="none" strike="noStrike" dirty="0">
                          <a:solidFill>
                            <a:schemeClr val="bg1"/>
                          </a:solidFill>
                          <a:effectLst/>
                          <a:latin typeface="Calibri" panose="020F0502020204030204" pitchFamily="34" charset="0"/>
                        </a:rPr>
                        <a:t>Outcome Measure</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493211103"/>
                  </a:ext>
                </a:extLst>
              </a:tr>
              <a:tr h="216281">
                <a:tc>
                  <a:txBody>
                    <a:bodyPr/>
                    <a:lstStyle/>
                    <a:p>
                      <a:pPr algn="l" fontAlgn="b"/>
                      <a:r>
                        <a:rPr lang="en-US" sz="1200" b="0" i="0" u="none" strike="noStrike" dirty="0">
                          <a:solidFill>
                            <a:srgbClr val="000000"/>
                          </a:solidFill>
                          <a:effectLst/>
                          <a:latin typeface="Calibri" panose="020F0502020204030204" pitchFamily="34" charset="0"/>
                        </a:rPr>
                        <a:t>K-2 Reading</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K-2 ELA</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Fall </a:t>
                      </a:r>
                      <a:r>
                        <a:rPr lang="en-US" sz="1200" b="0" i="0" u="none" strike="noStrike" dirty="0" err="1">
                          <a:solidFill>
                            <a:srgbClr val="000000"/>
                          </a:solidFill>
                          <a:effectLst/>
                          <a:latin typeface="Calibri" panose="020F0502020204030204" pitchFamily="34" charset="0"/>
                        </a:rPr>
                        <a:t>iReady</a:t>
                      </a:r>
                      <a:r>
                        <a:rPr lang="en-US" sz="1200" b="0" i="0" u="none" strike="noStrike" dirty="0">
                          <a:solidFill>
                            <a:srgbClr val="000000"/>
                          </a:solidFill>
                          <a:effectLst/>
                          <a:latin typeface="Calibri" panose="020F0502020204030204" pitchFamily="34" charset="0"/>
                        </a:rPr>
                        <a:t> Reading Diagnostic</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Spring </a:t>
                      </a:r>
                      <a:r>
                        <a:rPr lang="en-US" sz="1200" b="0" i="0" u="none" strike="noStrike" dirty="0" err="1">
                          <a:solidFill>
                            <a:srgbClr val="000000"/>
                          </a:solidFill>
                          <a:effectLst/>
                          <a:latin typeface="Calibri" panose="020F0502020204030204" pitchFamily="34" charset="0"/>
                        </a:rPr>
                        <a:t>iReady</a:t>
                      </a:r>
                      <a:r>
                        <a:rPr lang="en-US" sz="1200" b="0" i="0" u="none" strike="noStrike" dirty="0">
                          <a:solidFill>
                            <a:srgbClr val="000000"/>
                          </a:solidFill>
                          <a:effectLst/>
                          <a:latin typeface="Calibri" panose="020F0502020204030204" pitchFamily="34" charset="0"/>
                        </a:rPr>
                        <a:t> Reading  Diagnostic</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6305990"/>
                  </a:ext>
                </a:extLst>
              </a:tr>
              <a:tr h="216281">
                <a:tc>
                  <a:txBody>
                    <a:bodyPr/>
                    <a:lstStyle/>
                    <a:p>
                      <a:pPr algn="l" fontAlgn="b"/>
                      <a:r>
                        <a:rPr lang="en-US" sz="1200" b="0" i="0" u="none" strike="noStrike" dirty="0">
                          <a:solidFill>
                            <a:srgbClr val="000000"/>
                          </a:solidFill>
                          <a:effectLst/>
                          <a:latin typeface="Calibri" panose="020F0502020204030204" pitchFamily="34" charset="0"/>
                        </a:rPr>
                        <a:t>K-2 Math</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K-2 Math</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Fall iReady Math Diagnostic</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Spring iReady Math  Diagnostic</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1952156"/>
                  </a:ext>
                </a:extLst>
              </a:tr>
              <a:tr h="216281">
                <a:tc>
                  <a:txBody>
                    <a:bodyPr/>
                    <a:lstStyle/>
                    <a:p>
                      <a:pPr algn="l" fontAlgn="b"/>
                      <a:r>
                        <a:rPr lang="en-US" sz="1200" b="0" i="0" u="none" strike="noStrike" dirty="0">
                          <a:solidFill>
                            <a:srgbClr val="000000"/>
                          </a:solidFill>
                          <a:effectLst/>
                          <a:latin typeface="Calibri" panose="020F0502020204030204" pitchFamily="34" charset="0"/>
                        </a:rPr>
                        <a:t>Gr 3 Reading</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Gr 3 ELA</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Fall iReady Reading Diagnostic</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Current Year FSA ELA</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6682078"/>
                  </a:ext>
                </a:extLst>
              </a:tr>
              <a:tr h="216281">
                <a:tc>
                  <a:txBody>
                    <a:bodyPr/>
                    <a:lstStyle/>
                    <a:p>
                      <a:pPr algn="l" fontAlgn="b"/>
                      <a:r>
                        <a:rPr lang="en-US" sz="1200" b="0" i="0" u="none" strike="noStrike" dirty="0">
                          <a:solidFill>
                            <a:srgbClr val="000000"/>
                          </a:solidFill>
                          <a:effectLst/>
                          <a:latin typeface="Calibri" panose="020F0502020204030204" pitchFamily="34" charset="0"/>
                        </a:rPr>
                        <a:t>Gr 3 Math</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Gr 3 Math</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Fall iReady Math Diagnostic</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Current Year FSA Math</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2873129"/>
                  </a:ext>
                </a:extLst>
              </a:tr>
              <a:tr h="216281">
                <a:tc>
                  <a:txBody>
                    <a:bodyPr/>
                    <a:lstStyle/>
                    <a:p>
                      <a:pPr algn="l" fontAlgn="b"/>
                      <a:r>
                        <a:rPr lang="en-US" sz="1200" b="0" i="0" u="none" strike="noStrike" dirty="0">
                          <a:solidFill>
                            <a:srgbClr val="000000"/>
                          </a:solidFill>
                          <a:effectLst/>
                          <a:latin typeface="Calibri" panose="020F0502020204030204" pitchFamily="34" charset="0"/>
                        </a:rPr>
                        <a:t>Gr 4-10 ELA</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Gr 4-10 ELA</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Prior Year FSA ELA</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Current Year FSA ELA</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9848659"/>
                  </a:ext>
                </a:extLst>
              </a:tr>
              <a:tr h="216281">
                <a:tc>
                  <a:txBody>
                    <a:bodyPr/>
                    <a:lstStyle/>
                    <a:p>
                      <a:pPr algn="l" fontAlgn="b"/>
                      <a:r>
                        <a:rPr lang="en-US" sz="1200" b="0" i="0" u="none" strike="noStrike">
                          <a:solidFill>
                            <a:srgbClr val="000000"/>
                          </a:solidFill>
                          <a:effectLst/>
                          <a:latin typeface="Calibri" panose="020F0502020204030204" pitchFamily="34" charset="0"/>
                        </a:rPr>
                        <a:t>Gr 4-8 Math</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Gr 4-8 Math</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Prior Year FSA Math</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Current Year FSA Math</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8253946"/>
                  </a:ext>
                </a:extLst>
              </a:tr>
              <a:tr h="216281">
                <a:tc>
                  <a:txBody>
                    <a:bodyPr/>
                    <a:lstStyle/>
                    <a:p>
                      <a:pPr algn="l" fontAlgn="b"/>
                      <a:r>
                        <a:rPr lang="en-US" sz="1200" b="0" i="0" u="none" strike="noStrike">
                          <a:solidFill>
                            <a:srgbClr val="000000"/>
                          </a:solidFill>
                          <a:effectLst/>
                          <a:latin typeface="Calibri" panose="020F0502020204030204" pitchFamily="34" charset="0"/>
                        </a:rPr>
                        <a:t>Biology</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HS Biology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Prior Year FSA ELA</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Biology EOC</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6760962"/>
                  </a:ext>
                </a:extLst>
              </a:tr>
              <a:tr h="216281">
                <a:tc>
                  <a:txBody>
                    <a:bodyPr/>
                    <a:lstStyle/>
                    <a:p>
                      <a:pPr algn="l" fontAlgn="b"/>
                      <a:r>
                        <a:rPr lang="en-US" sz="1200" b="0" i="0" u="none" strike="noStrike">
                          <a:solidFill>
                            <a:srgbClr val="000000"/>
                          </a:solidFill>
                          <a:effectLst/>
                          <a:latin typeface="Calibri" panose="020F0502020204030204" pitchFamily="34" charset="0"/>
                        </a:rPr>
                        <a:t>Civics</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MS Civics</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Prior Year FSA ELA</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Civics EOC</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1837503"/>
                  </a:ext>
                </a:extLst>
              </a:tr>
              <a:tr h="216281">
                <a:tc>
                  <a:txBody>
                    <a:bodyPr/>
                    <a:lstStyle/>
                    <a:p>
                      <a:pPr algn="l" fontAlgn="b"/>
                      <a:r>
                        <a:rPr lang="en-US" sz="1200" b="0" i="0" u="none" strike="noStrike">
                          <a:solidFill>
                            <a:srgbClr val="000000"/>
                          </a:solidFill>
                          <a:effectLst/>
                          <a:latin typeface="Calibri" panose="020F0502020204030204" pitchFamily="34" charset="0"/>
                        </a:rPr>
                        <a:t>US History</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HS US History</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Prior Year FSA ELA</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US History EOC</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7446736"/>
                  </a:ext>
                </a:extLst>
              </a:tr>
              <a:tr h="216281">
                <a:tc>
                  <a:txBody>
                    <a:bodyPr/>
                    <a:lstStyle/>
                    <a:p>
                      <a:pPr algn="l" fontAlgn="b"/>
                      <a:r>
                        <a:rPr lang="en-US" sz="1200" b="0" i="0" u="none" strike="noStrike">
                          <a:solidFill>
                            <a:srgbClr val="000000"/>
                          </a:solidFill>
                          <a:effectLst/>
                          <a:latin typeface="Calibri" panose="020F0502020204030204" pitchFamily="34" charset="0"/>
                        </a:rPr>
                        <a:t>Algebra 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Algebra 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Prior Year FSA Math</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Algebra 1 EOC</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7898011"/>
                  </a:ext>
                </a:extLst>
              </a:tr>
              <a:tr h="216281">
                <a:tc>
                  <a:txBody>
                    <a:bodyPr/>
                    <a:lstStyle/>
                    <a:p>
                      <a:pPr algn="l" fontAlgn="b"/>
                      <a:r>
                        <a:rPr lang="en-US" sz="1200" b="0" i="0" u="none" strike="noStrike">
                          <a:solidFill>
                            <a:srgbClr val="000000"/>
                          </a:solidFill>
                          <a:effectLst/>
                          <a:latin typeface="Calibri" panose="020F0502020204030204" pitchFamily="34" charset="0"/>
                        </a:rPr>
                        <a:t>Geometry</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Geometry</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Prior Year FSA Algebra </a:t>
                      </a:r>
                      <a:r>
                        <a:rPr lang="en-US" sz="1200" b="0" i="0" u="none" strike="noStrike" dirty="0" err="1">
                          <a:solidFill>
                            <a:srgbClr val="000000"/>
                          </a:solidFill>
                          <a:effectLst/>
                          <a:latin typeface="Calibri" panose="020F0502020204030204" pitchFamily="34" charset="0"/>
                        </a:rPr>
                        <a:t>EOC</a:t>
                      </a:r>
                      <a:endParaRPr lang="en-US" sz="1200" b="0" i="0" u="none" strike="noStrike" dirty="0">
                        <a:solidFill>
                          <a:srgbClr val="000000"/>
                        </a:solidFill>
                        <a:effectLst/>
                        <a:latin typeface="Calibri" panose="020F0502020204030204" pitchFamily="34" charset="0"/>
                      </a:endParaRP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Geometry EOC</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9229673"/>
                  </a:ext>
                </a:extLst>
              </a:tr>
              <a:tr h="216281">
                <a:tc>
                  <a:txBody>
                    <a:bodyPr/>
                    <a:lstStyle/>
                    <a:p>
                      <a:pPr algn="l" fontAlgn="b"/>
                      <a:r>
                        <a:rPr lang="en-US" sz="1200" b="0" i="0" u="none" strike="noStrike">
                          <a:solidFill>
                            <a:srgbClr val="000000"/>
                          </a:solidFill>
                          <a:effectLst/>
                          <a:latin typeface="Calibri" panose="020F0502020204030204" pitchFamily="34" charset="0"/>
                        </a:rPr>
                        <a:t>Gr 5 &amp; 8 Science</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Gr 5 &amp; 8 Science</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Prior Year FSA ELA</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Gr 5 &amp; 8 Science</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6460815"/>
                  </a:ext>
                </a:extLst>
              </a:tr>
              <a:tr h="216281">
                <a:tc>
                  <a:txBody>
                    <a:bodyPr/>
                    <a:lstStyle/>
                    <a:p>
                      <a:pPr algn="l" fontAlgn="b"/>
                      <a:r>
                        <a:rPr lang="en-US" sz="1200" b="0" i="0" u="none" strike="noStrike">
                          <a:solidFill>
                            <a:srgbClr val="000000"/>
                          </a:solidFill>
                          <a:effectLst/>
                          <a:latin typeface="Calibri" panose="020F0502020204030204" pitchFamily="34" charset="0"/>
                        </a:rPr>
                        <a:t>Gr 11 SAT ELA</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Gr 11 ELA</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Prior Year </a:t>
                      </a:r>
                      <a:r>
                        <a:rPr lang="en-US" sz="1200" b="0" i="0" u="none" strike="noStrike" dirty="0" err="1">
                          <a:solidFill>
                            <a:srgbClr val="000000"/>
                          </a:solidFill>
                          <a:effectLst/>
                          <a:latin typeface="Calibri" panose="020F0502020204030204" pitchFamily="34" charset="0"/>
                        </a:rPr>
                        <a:t>PSAT</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EBRW</a:t>
                      </a:r>
                      <a:endParaRPr lang="en-US" sz="1200" b="0" i="0" u="none" strike="noStrike" dirty="0">
                        <a:solidFill>
                          <a:srgbClr val="000000"/>
                        </a:solidFill>
                        <a:effectLst/>
                        <a:latin typeface="Calibri" panose="020F0502020204030204" pitchFamily="34" charset="0"/>
                      </a:endParaRP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Gr 11 SAT EBRW</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4299015"/>
                  </a:ext>
                </a:extLst>
              </a:tr>
              <a:tr h="216281">
                <a:tc>
                  <a:txBody>
                    <a:bodyPr/>
                    <a:lstStyle/>
                    <a:p>
                      <a:pPr algn="l" fontAlgn="b"/>
                      <a:r>
                        <a:rPr lang="en-US" sz="1200" b="0" i="0" u="none" strike="noStrike">
                          <a:solidFill>
                            <a:srgbClr val="000000"/>
                          </a:solidFill>
                          <a:effectLst/>
                          <a:latin typeface="Calibri" panose="020F0502020204030204" pitchFamily="34" charset="0"/>
                        </a:rPr>
                        <a:t>Gr 11 SAT Math</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Gr 11 Math</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Prior Year </a:t>
                      </a:r>
                      <a:r>
                        <a:rPr lang="en-US" sz="1200" b="0" i="0" u="none" strike="noStrike" dirty="0" err="1">
                          <a:solidFill>
                            <a:srgbClr val="000000"/>
                          </a:solidFill>
                          <a:effectLst/>
                          <a:latin typeface="Calibri" panose="020F0502020204030204" pitchFamily="34" charset="0"/>
                        </a:rPr>
                        <a:t>PSAT</a:t>
                      </a:r>
                      <a:r>
                        <a:rPr lang="en-US" sz="1200" b="0" i="0" u="none" strike="noStrike" dirty="0">
                          <a:solidFill>
                            <a:srgbClr val="000000"/>
                          </a:solidFill>
                          <a:effectLst/>
                          <a:latin typeface="Calibri" panose="020F0502020204030204" pitchFamily="34" charset="0"/>
                        </a:rPr>
                        <a:t> Math</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Gr 11 SAT Math</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4163270"/>
                  </a:ext>
                </a:extLst>
              </a:tr>
              <a:tr h="216281">
                <a:tc>
                  <a:txBody>
                    <a:bodyPr/>
                    <a:lstStyle/>
                    <a:p>
                      <a:pPr algn="l" fontAlgn="b"/>
                      <a:r>
                        <a:rPr lang="en-US" sz="1200" b="0" i="0" u="none" strike="noStrike">
                          <a:solidFill>
                            <a:srgbClr val="000000"/>
                          </a:solidFill>
                          <a:effectLst/>
                          <a:latin typeface="Calibri" panose="020F0502020204030204" pitchFamily="34" charset="0"/>
                        </a:rPr>
                        <a:t>Reading Retakes</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Gr 11-12 Int Reading</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Prior Year FSA ELA</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Met ELA Graduation Requirement</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2564190"/>
                  </a:ext>
                </a:extLst>
              </a:tr>
              <a:tr h="216281">
                <a:tc>
                  <a:txBody>
                    <a:bodyPr/>
                    <a:lstStyle/>
                    <a:p>
                      <a:pPr algn="l" fontAlgn="b"/>
                      <a:r>
                        <a:rPr lang="en-US" sz="1200" b="0" i="0" u="none" strike="noStrike">
                          <a:solidFill>
                            <a:srgbClr val="000000"/>
                          </a:solidFill>
                          <a:effectLst/>
                          <a:latin typeface="Calibri" panose="020F0502020204030204" pitchFamily="34" charset="0"/>
                        </a:rPr>
                        <a:t>AP-IB-AICE</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AP-IB-AICE w/ exam</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Most Recent FSA*</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Passed AP-IB-AICE Exam</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0395429"/>
                  </a:ext>
                </a:extLst>
              </a:tr>
              <a:tr h="216281">
                <a:tc>
                  <a:txBody>
                    <a:bodyPr/>
                    <a:lstStyle/>
                    <a:p>
                      <a:pPr algn="l" fontAlgn="b"/>
                      <a:r>
                        <a:rPr lang="en-US" sz="1200" b="0" i="0" u="none" strike="noStrike">
                          <a:solidFill>
                            <a:srgbClr val="000000"/>
                          </a:solidFill>
                          <a:effectLst/>
                          <a:latin typeface="Calibri" panose="020F0502020204030204" pitchFamily="34" charset="0"/>
                        </a:rPr>
                        <a:t>Industry Certification</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IC w/ exam</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Prior Year FSA ELA</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Passed IC Exam</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7215409"/>
                  </a:ext>
                </a:extLst>
              </a:tr>
              <a:tr h="216281">
                <a:tc rowSpan="3">
                  <a:txBody>
                    <a:bodyPr/>
                    <a:lstStyle/>
                    <a:p>
                      <a:pPr algn="l" fontAlgn="t"/>
                      <a:r>
                        <a:rPr lang="en-US" sz="1200" b="0" i="0" u="none" strike="noStrike" dirty="0">
                          <a:solidFill>
                            <a:srgbClr val="000000"/>
                          </a:solidFill>
                          <a:effectLst/>
                          <a:latin typeface="Calibri" panose="020F0502020204030204" pitchFamily="34" charset="0"/>
                        </a:rPr>
                        <a:t>ELA Standards </a:t>
                      </a:r>
                      <a:r>
                        <a:rPr lang="en-US" sz="1200" b="0" i="0" u="none" strike="noStrike" dirty="0" smtClean="0">
                          <a:solidFill>
                            <a:srgbClr val="000000"/>
                          </a:solidFill>
                          <a:effectLst/>
                          <a:latin typeface="Calibri" panose="020F0502020204030204" pitchFamily="34" charset="0"/>
                        </a:rPr>
                        <a:t>Model (former </a:t>
                      </a:r>
                      <a:r>
                        <a:rPr lang="en-US" sz="1200" b="0" i="0" u="none" strike="noStrike" dirty="0" err="1" smtClean="0">
                          <a:solidFill>
                            <a:srgbClr val="000000"/>
                          </a:solidFill>
                          <a:effectLst/>
                          <a:latin typeface="Calibri" panose="020F0502020204030204" pitchFamily="34" charset="0"/>
                        </a:rPr>
                        <a:t>nonFSA</a:t>
                      </a:r>
                      <a:r>
                        <a:rPr lang="en-US" sz="1200" b="0" i="0" u="none" strike="noStrike" dirty="0" smtClean="0">
                          <a:solidFill>
                            <a:srgbClr val="000000"/>
                          </a:solidFill>
                          <a:effectLst/>
                          <a:latin typeface="Calibri" panose="020F0502020204030204" pitchFamily="34" charset="0"/>
                        </a:rPr>
                        <a:t>)</a:t>
                      </a:r>
                      <a:endParaRPr lang="en-US" sz="1200" b="0" i="0" u="none" strike="noStrike" dirty="0">
                        <a:solidFill>
                          <a:srgbClr val="000000"/>
                        </a:solidFill>
                        <a:effectLst/>
                        <a:latin typeface="Calibri" panose="020F0502020204030204" pitchFamily="34" charset="0"/>
                      </a:endParaRPr>
                    </a:p>
                  </a:txBody>
                  <a:tcPr marL="9065" marR="9065" marT="90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l" fontAlgn="t"/>
                      <a:r>
                        <a:rPr lang="en-US" sz="1200" b="0" i="0" u="none" strike="noStrike" dirty="0">
                          <a:solidFill>
                            <a:srgbClr val="000000"/>
                          </a:solidFill>
                          <a:effectLst/>
                          <a:latin typeface="Calibri" panose="020F0502020204030204" pitchFamily="34" charset="0"/>
                        </a:rPr>
                        <a:t>Other Gr K-11 Teachers Assigned </a:t>
                      </a:r>
                      <a:r>
                        <a:rPr lang="en-US" sz="1200" b="0" i="0" u="none" strike="noStrike" dirty="0" smtClean="0">
                          <a:solidFill>
                            <a:srgbClr val="000000"/>
                          </a:solidFill>
                          <a:effectLst/>
                          <a:latin typeface="Calibri" panose="020F0502020204030204" pitchFamily="34" charset="0"/>
                        </a:rPr>
                        <a:t>10+</a:t>
                      </a:r>
                      <a:r>
                        <a:rPr lang="en-US" sz="1200" b="0" i="0" u="none" strike="noStrike" baseline="0" dirty="0" smtClean="0">
                          <a:solidFill>
                            <a:srgbClr val="000000"/>
                          </a:solidFill>
                          <a:effectLst/>
                          <a:latin typeface="Calibri" panose="020F0502020204030204" pitchFamily="34" charset="0"/>
                        </a:rPr>
                        <a:t> </a:t>
                      </a:r>
                      <a:r>
                        <a:rPr lang="en-US" sz="1200" b="0" i="0" u="none" strike="noStrike" dirty="0" smtClean="0">
                          <a:solidFill>
                            <a:srgbClr val="000000"/>
                          </a:solidFill>
                          <a:effectLst/>
                          <a:latin typeface="Calibri" panose="020F0502020204030204" pitchFamily="34" charset="0"/>
                        </a:rPr>
                        <a:t>Students </a:t>
                      </a:r>
                      <a:endParaRPr lang="en-US" sz="1200" b="0" i="0" u="none" strike="noStrike" dirty="0">
                        <a:solidFill>
                          <a:srgbClr val="000000"/>
                        </a:solidFill>
                        <a:effectLst/>
                        <a:latin typeface="Calibri" panose="020F0502020204030204" pitchFamily="34" charset="0"/>
                      </a:endParaRPr>
                    </a:p>
                  </a:txBody>
                  <a:tcPr marL="9065" marR="9065" marT="90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K-3: Fall </a:t>
                      </a:r>
                      <a:r>
                        <a:rPr lang="en-US" sz="1200" b="0" i="0" u="none" strike="noStrike" dirty="0" err="1">
                          <a:solidFill>
                            <a:srgbClr val="000000"/>
                          </a:solidFill>
                          <a:effectLst/>
                          <a:latin typeface="Calibri" panose="020F0502020204030204" pitchFamily="34" charset="0"/>
                        </a:rPr>
                        <a:t>iReady</a:t>
                      </a:r>
                      <a:r>
                        <a:rPr lang="en-US" sz="1200" b="0" i="0" u="none" strike="noStrike" dirty="0">
                          <a:solidFill>
                            <a:srgbClr val="000000"/>
                          </a:solidFill>
                          <a:effectLst/>
                          <a:latin typeface="Calibri" panose="020F0502020204030204" pitchFamily="34" charset="0"/>
                        </a:rPr>
                        <a:t> Reading  Diagnostic</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Spring </a:t>
                      </a:r>
                      <a:r>
                        <a:rPr lang="en-US" sz="1200" b="0" i="0" u="none" strike="noStrike" dirty="0" err="1">
                          <a:solidFill>
                            <a:srgbClr val="000000"/>
                          </a:solidFill>
                          <a:effectLst/>
                          <a:latin typeface="Calibri" panose="020F0502020204030204" pitchFamily="34" charset="0"/>
                        </a:rPr>
                        <a:t>iReady</a:t>
                      </a:r>
                      <a:r>
                        <a:rPr lang="en-US" sz="1200" b="0" i="0" u="none" strike="noStrike" dirty="0">
                          <a:solidFill>
                            <a:srgbClr val="000000"/>
                          </a:solidFill>
                          <a:effectLst/>
                          <a:latin typeface="Calibri" panose="020F0502020204030204" pitchFamily="34" charset="0"/>
                        </a:rPr>
                        <a:t> Reading  Diagnostic</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0803602"/>
                  </a:ext>
                </a:extLst>
              </a:tr>
              <a:tr h="216281">
                <a:tc vMerge="1">
                  <a:txBody>
                    <a:bodyPr/>
                    <a:lstStyle/>
                    <a:p>
                      <a:endParaRPr lang="en-US"/>
                    </a:p>
                  </a:txBody>
                  <a:tcPr/>
                </a:tc>
                <a:tc vMerge="1">
                  <a:txBody>
                    <a:bodyPr/>
                    <a:lstStyle/>
                    <a:p>
                      <a:endParaRPr lang="en-US"/>
                    </a:p>
                  </a:txBody>
                  <a:tcPr/>
                </a:tc>
                <a:tc>
                  <a:txBody>
                    <a:bodyPr/>
                    <a:lstStyle/>
                    <a:p>
                      <a:pPr algn="l" fontAlgn="b"/>
                      <a:r>
                        <a:rPr lang="en-US" sz="1200" b="0" i="0" u="none" strike="noStrike" dirty="0">
                          <a:solidFill>
                            <a:srgbClr val="000000"/>
                          </a:solidFill>
                          <a:effectLst/>
                          <a:latin typeface="Calibri" panose="020F0502020204030204" pitchFamily="34" charset="0"/>
                        </a:rPr>
                        <a:t>4-10: Prior Year FSA ELA</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Current Year FSA ELA</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1404920"/>
                  </a:ext>
                </a:extLst>
              </a:tr>
              <a:tr h="216281">
                <a:tc vMerge="1">
                  <a:txBody>
                    <a:bodyPr/>
                    <a:lstStyle/>
                    <a:p>
                      <a:endParaRPr lang="en-US"/>
                    </a:p>
                  </a:txBody>
                  <a:tcPr/>
                </a:tc>
                <a:tc vMerge="1">
                  <a:txBody>
                    <a:bodyPr/>
                    <a:lstStyle/>
                    <a:p>
                      <a:endParaRPr lang="en-US"/>
                    </a:p>
                  </a:txBody>
                  <a:tcPr/>
                </a:tc>
                <a:tc>
                  <a:txBody>
                    <a:bodyPr/>
                    <a:lstStyle/>
                    <a:p>
                      <a:pPr algn="l" fontAlgn="b"/>
                      <a:r>
                        <a:rPr lang="en-US" sz="1200" b="0" i="0" u="none" strike="noStrike" dirty="0">
                          <a:solidFill>
                            <a:srgbClr val="000000"/>
                          </a:solidFill>
                          <a:effectLst/>
                          <a:latin typeface="Calibri" panose="020F0502020204030204" pitchFamily="34" charset="0"/>
                        </a:rPr>
                        <a:t>11: Prior Year </a:t>
                      </a:r>
                      <a:r>
                        <a:rPr lang="en-US" sz="1200" b="0" i="0" u="none" strike="noStrike" dirty="0" err="1">
                          <a:solidFill>
                            <a:srgbClr val="000000"/>
                          </a:solidFill>
                          <a:effectLst/>
                          <a:latin typeface="Calibri" panose="020F0502020204030204" pitchFamily="34" charset="0"/>
                        </a:rPr>
                        <a:t>PSAT</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EBRW</a:t>
                      </a:r>
                      <a:endParaRPr lang="en-US" sz="1200" b="0" i="0" u="none" strike="noStrike" dirty="0">
                        <a:solidFill>
                          <a:srgbClr val="000000"/>
                        </a:solidFill>
                        <a:effectLst/>
                        <a:latin typeface="Calibri" panose="020F0502020204030204" pitchFamily="34" charset="0"/>
                      </a:endParaRP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Gr 11 SAT </a:t>
                      </a:r>
                      <a:r>
                        <a:rPr lang="en-US" sz="1200" b="0" i="0" u="none" strike="noStrike" dirty="0" err="1">
                          <a:solidFill>
                            <a:srgbClr val="000000"/>
                          </a:solidFill>
                          <a:effectLst/>
                          <a:latin typeface="Calibri" panose="020F0502020204030204" pitchFamily="34" charset="0"/>
                        </a:rPr>
                        <a:t>EBRW</a:t>
                      </a:r>
                      <a:endParaRPr lang="en-US" sz="1200" b="0" i="0" u="none" strike="noStrike" dirty="0">
                        <a:solidFill>
                          <a:srgbClr val="000000"/>
                        </a:solidFill>
                        <a:effectLst/>
                        <a:latin typeface="Calibri" panose="020F0502020204030204" pitchFamily="34" charset="0"/>
                      </a:endParaRP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9651726"/>
                  </a:ext>
                </a:extLst>
              </a:tr>
              <a:tr h="216281">
                <a:tc>
                  <a:txBody>
                    <a:bodyPr/>
                    <a:lstStyle/>
                    <a:p>
                      <a:pPr algn="l" fontAlgn="t"/>
                      <a:r>
                        <a:rPr lang="en-US" sz="1200" b="0" i="0" u="none" strike="noStrike">
                          <a:solidFill>
                            <a:srgbClr val="000000"/>
                          </a:solidFill>
                          <a:effectLst/>
                          <a:latin typeface="Calibri" panose="020F0502020204030204" pitchFamily="34" charset="0"/>
                        </a:rPr>
                        <a:t>School Score</a:t>
                      </a:r>
                    </a:p>
                  </a:txBody>
                  <a:tcPr marL="9065" marR="9065" marT="90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Teacher &lt;10 Students</a:t>
                      </a:r>
                    </a:p>
                  </a:txBody>
                  <a:tcPr marL="9065" marR="9065" marT="90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 </a:t>
                      </a:r>
                      <a:r>
                        <a:rPr lang="en-US" sz="1200" b="0" i="0" u="none" strike="noStrike" dirty="0" smtClean="0">
                          <a:solidFill>
                            <a:srgbClr val="000000"/>
                          </a:solidFill>
                          <a:effectLst/>
                          <a:latin typeface="Calibri" panose="020F0502020204030204" pitchFamily="34" charset="0"/>
                        </a:rPr>
                        <a:t>NA</a:t>
                      </a:r>
                      <a:endParaRPr lang="en-US" sz="1200" b="0" i="0" u="none" strike="noStrike" dirty="0">
                        <a:solidFill>
                          <a:srgbClr val="000000"/>
                        </a:solidFill>
                        <a:effectLst/>
                        <a:latin typeface="Calibri" panose="020F0502020204030204" pitchFamily="34" charset="0"/>
                      </a:endParaRP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rtl="0">
                        <a:spcBef>
                          <a:spcPts val="0"/>
                        </a:spcBef>
                        <a:spcAft>
                          <a:spcPts val="0"/>
                        </a:spcAft>
                        <a:buNone/>
                      </a:pPr>
                      <a:r>
                        <a:rPr lang="en-US" sz="1200" b="0" i="0" u="none" strike="noStrike" cap="none">
                          <a:solidFill>
                            <a:srgbClr val="000000"/>
                          </a:solidFill>
                          <a:latin typeface="Calibri"/>
                          <a:ea typeface="Calibri"/>
                          <a:cs typeface="Calibri"/>
                          <a:sym typeface="Calibri"/>
                        </a:rPr>
                        <a:t>School VAM</a:t>
                      </a:r>
                      <a:endParaRPr sz="1200" b="0" i="0" u="none" strike="noStrike" cap="none">
                        <a:solidFill>
                          <a:srgbClr val="000000"/>
                        </a:solidFill>
                        <a:latin typeface="Calibri"/>
                        <a:ea typeface="Calibri"/>
                        <a:cs typeface="Calibri"/>
                        <a:sym typeface="Calibri"/>
                      </a:endParaRPr>
                    </a:p>
                  </a:txBody>
                  <a:tcPr marL="9075" marR="9075" marT="90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992794"/>
                  </a:ext>
                </a:extLst>
              </a:tr>
              <a:tr h="216281">
                <a:tc>
                  <a:txBody>
                    <a:bodyPr/>
                    <a:lstStyle/>
                    <a:p>
                      <a:pPr algn="l" fontAlgn="t"/>
                      <a:r>
                        <a:rPr lang="en-US" sz="1200" b="0" i="0" u="none" strike="noStrike">
                          <a:solidFill>
                            <a:srgbClr val="000000"/>
                          </a:solidFill>
                          <a:effectLst/>
                          <a:latin typeface="Calibri" panose="020F0502020204030204" pitchFamily="34" charset="0"/>
                        </a:rPr>
                        <a:t>District Score</a:t>
                      </a:r>
                    </a:p>
                  </a:txBody>
                  <a:tcPr marL="9065" marR="9065" marT="90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Other Inst Staff</a:t>
                      </a:r>
                    </a:p>
                  </a:txBody>
                  <a:tcPr marL="9065" marR="9065" marT="90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 </a:t>
                      </a:r>
                      <a:r>
                        <a:rPr lang="en-US" sz="1200" b="0" i="0" u="none" strike="noStrike" dirty="0" smtClean="0">
                          <a:solidFill>
                            <a:srgbClr val="000000"/>
                          </a:solidFill>
                          <a:effectLst/>
                          <a:latin typeface="Calibri" panose="020F0502020204030204" pitchFamily="34" charset="0"/>
                        </a:rPr>
                        <a:t>NA</a:t>
                      </a:r>
                      <a:endParaRPr lang="en-US" sz="1200" b="0" i="0" u="none" strike="noStrike" dirty="0">
                        <a:solidFill>
                          <a:srgbClr val="000000"/>
                        </a:solidFill>
                        <a:effectLst/>
                        <a:latin typeface="Calibri" panose="020F0502020204030204" pitchFamily="34" charset="0"/>
                      </a:endParaRP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rtl="0">
                        <a:spcBef>
                          <a:spcPts val="0"/>
                        </a:spcBef>
                        <a:spcAft>
                          <a:spcPts val="0"/>
                        </a:spcAft>
                        <a:buNone/>
                      </a:pPr>
                      <a:r>
                        <a:rPr lang="en-US" sz="1200" b="0" i="0" u="none" strike="noStrike" cap="none" dirty="0">
                          <a:solidFill>
                            <a:srgbClr val="000000"/>
                          </a:solidFill>
                          <a:latin typeface="Calibri"/>
                          <a:ea typeface="Calibri"/>
                          <a:cs typeface="Calibri"/>
                          <a:sym typeface="Calibri"/>
                        </a:rPr>
                        <a:t>District </a:t>
                      </a:r>
                      <a:r>
                        <a:rPr lang="en-US" sz="1200" b="0" i="0" u="none" strike="noStrike" cap="none" dirty="0" err="1">
                          <a:solidFill>
                            <a:srgbClr val="000000"/>
                          </a:solidFill>
                          <a:latin typeface="Calibri"/>
                          <a:ea typeface="Calibri"/>
                          <a:cs typeface="Calibri"/>
                          <a:sym typeface="Calibri"/>
                        </a:rPr>
                        <a:t>VAM</a:t>
                      </a:r>
                      <a:endParaRPr sz="1200" b="0" i="0" u="none" strike="noStrike" cap="none" dirty="0">
                        <a:solidFill>
                          <a:srgbClr val="000000"/>
                        </a:solidFill>
                        <a:latin typeface="Calibri"/>
                        <a:ea typeface="Calibri"/>
                        <a:cs typeface="Calibri"/>
                        <a:sym typeface="Calibri"/>
                      </a:endParaRPr>
                    </a:p>
                  </a:txBody>
                  <a:tcPr marL="9075" marR="9075" marT="90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5475736"/>
                  </a:ext>
                </a:extLst>
              </a:tr>
              <a:tr h="216281">
                <a:tc gridSpan="2">
                  <a:txBody>
                    <a:bodyPr/>
                    <a:lstStyle/>
                    <a:p>
                      <a:pPr algn="l" fontAlgn="b"/>
                      <a:r>
                        <a:rPr lang="en-US" sz="1000" b="0" i="0" u="none" strike="noStrike" dirty="0">
                          <a:solidFill>
                            <a:srgbClr val="000000"/>
                          </a:solidFill>
                          <a:effectLst/>
                          <a:latin typeface="Calibri" panose="020F0502020204030204" pitchFamily="34" charset="0"/>
                        </a:rPr>
                        <a:t>*</a:t>
                      </a:r>
                      <a:r>
                        <a:rPr lang="en-US" sz="1000" b="0" i="0" u="none" strike="noStrike" dirty="0" smtClean="0">
                          <a:solidFill>
                            <a:srgbClr val="000000"/>
                          </a:solidFill>
                          <a:effectLst/>
                          <a:latin typeface="Calibri" panose="020F0502020204030204" pitchFamily="34" charset="0"/>
                        </a:rPr>
                        <a:t>ELA, or </a:t>
                      </a:r>
                      <a:r>
                        <a:rPr lang="en-US" sz="1000" b="0" i="0" u="none" strike="noStrike" dirty="0">
                          <a:solidFill>
                            <a:srgbClr val="000000"/>
                          </a:solidFill>
                          <a:effectLst/>
                          <a:latin typeface="Calibri" panose="020F0502020204030204" pitchFamily="34" charset="0"/>
                        </a:rPr>
                        <a:t>Math </a:t>
                      </a:r>
                      <a:r>
                        <a:rPr lang="en-US" sz="1000" b="0" i="0" u="none" strike="noStrike" dirty="0" err="1" smtClean="0">
                          <a:solidFill>
                            <a:srgbClr val="000000"/>
                          </a:solidFill>
                          <a:effectLst/>
                          <a:latin typeface="Calibri" panose="020F0502020204030204" pitchFamily="34" charset="0"/>
                        </a:rPr>
                        <a:t>EOC</a:t>
                      </a:r>
                      <a:r>
                        <a:rPr lang="en-US" sz="1000" b="0" i="0" u="none" strike="noStrike" dirty="0" smtClean="0">
                          <a:solidFill>
                            <a:srgbClr val="000000"/>
                          </a:solidFill>
                          <a:effectLst/>
                          <a:latin typeface="Calibri" panose="020F0502020204030204" pitchFamily="34" charset="0"/>
                        </a:rPr>
                        <a:t> </a:t>
                      </a:r>
                      <a:r>
                        <a:rPr lang="en-US" sz="1000" b="0" i="0" u="none" strike="noStrike" dirty="0">
                          <a:solidFill>
                            <a:srgbClr val="000000"/>
                          </a:solidFill>
                          <a:effectLst/>
                          <a:latin typeface="Calibri" panose="020F0502020204030204" pitchFamily="34" charset="0"/>
                        </a:rPr>
                        <a:t>depending on </a:t>
                      </a:r>
                      <a:r>
                        <a:rPr lang="en-US" sz="1000" b="0" i="0" u="none" strike="noStrike" dirty="0" smtClean="0">
                          <a:solidFill>
                            <a:srgbClr val="000000"/>
                          </a:solidFill>
                          <a:effectLst/>
                          <a:latin typeface="Calibri" panose="020F0502020204030204" pitchFamily="34" charset="0"/>
                        </a:rPr>
                        <a:t>course alignment.</a:t>
                      </a:r>
                      <a:endParaRPr lang="en-US" sz="1000" b="0" i="0" u="none" strike="noStrike" dirty="0">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790064911"/>
                  </a:ext>
                </a:extLst>
              </a:tr>
            </a:tbl>
          </a:graphicData>
        </a:graphic>
      </p:graphicFrame>
    </p:spTree>
    <p:extLst>
      <p:ext uri="{BB962C8B-B14F-4D97-AF65-F5344CB8AC3E}">
        <p14:creationId xmlns:p14="http://schemas.microsoft.com/office/powerpoint/2010/main" val="8052564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720634" y="2089015"/>
            <a:ext cx="7772400" cy="238760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600" dirty="0" smtClean="0"/>
              <a:t>Local Expected </a:t>
            </a:r>
            <a:br>
              <a:rPr lang="en-US" sz="6600" dirty="0" smtClean="0"/>
            </a:br>
            <a:r>
              <a:rPr lang="en-US" sz="6600" dirty="0" smtClean="0"/>
              <a:t>Score Models</a:t>
            </a:r>
            <a:endParaRPr lang="en-US" sz="6600" dirty="0"/>
          </a:p>
        </p:txBody>
      </p:sp>
    </p:spTree>
    <p:custDataLst>
      <p:tags r:id="rId1"/>
    </p:custDataLst>
    <p:extLst>
      <p:ext uri="{BB962C8B-B14F-4D97-AF65-F5344CB8AC3E}">
        <p14:creationId xmlns:p14="http://schemas.microsoft.com/office/powerpoint/2010/main" val="39228084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0" y="0"/>
            <a:ext cx="9144000" cy="1143000"/>
          </a:xfrm>
        </p:spPr>
        <p:txBody>
          <a:bodyPr rtlCol="0">
            <a:noAutofit/>
          </a:bodyPr>
          <a:lstStyle/>
          <a:p>
            <a:pPr eaLnBrk="1" fontAlgn="auto" hangingPunct="1">
              <a:spcAft>
                <a:spcPts val="0"/>
              </a:spcAft>
              <a:defRPr/>
            </a:pPr>
            <a:r>
              <a:rPr lang="en-US" sz="3600" b="1" dirty="0" smtClean="0"/>
              <a:t>Local Expected Score Models</a:t>
            </a:r>
            <a:br>
              <a:rPr lang="en-US" sz="3600" b="1" dirty="0" smtClean="0"/>
            </a:br>
            <a:r>
              <a:rPr lang="en-US" sz="3600" b="1" dirty="0" smtClean="0"/>
              <a:t> Variables determining expected score</a:t>
            </a:r>
          </a:p>
        </p:txBody>
      </p:sp>
      <p:sp>
        <p:nvSpPr>
          <p:cNvPr id="41987" name="Content Placeholder 2"/>
          <p:cNvSpPr>
            <a:spLocks noGrp="1"/>
          </p:cNvSpPr>
          <p:nvPr>
            <p:ph idx="1"/>
          </p:nvPr>
        </p:nvSpPr>
        <p:spPr>
          <a:xfrm>
            <a:off x="190500" y="1226635"/>
            <a:ext cx="8763000" cy="5679764"/>
          </a:xfrm>
        </p:spPr>
        <p:txBody>
          <a:bodyPr>
            <a:normAutofit/>
          </a:bodyPr>
          <a:lstStyle/>
          <a:p>
            <a:pPr eaLnBrk="1" hangingPunct="1">
              <a:spcBef>
                <a:spcPts val="300"/>
              </a:spcBef>
            </a:pPr>
            <a:r>
              <a:rPr lang="en-US" b="1" dirty="0" smtClean="0">
                <a:solidFill>
                  <a:srgbClr val="FF0000"/>
                </a:solidFill>
              </a:rPr>
              <a:t>Aligned Prior Test Scores</a:t>
            </a:r>
            <a:endParaRPr lang="en-US" sz="2800" b="1" dirty="0" smtClean="0">
              <a:solidFill>
                <a:srgbClr val="FF0000"/>
              </a:solidFill>
            </a:endParaRPr>
          </a:p>
          <a:p>
            <a:pPr>
              <a:spcBef>
                <a:spcPts val="300"/>
              </a:spcBef>
            </a:pPr>
            <a:r>
              <a:rPr lang="en-US" dirty="0"/>
              <a:t>Students with Disabilities (</a:t>
            </a:r>
            <a:r>
              <a:rPr lang="en-US" dirty="0" err="1"/>
              <a:t>SWD</a:t>
            </a:r>
            <a:r>
              <a:rPr lang="en-US" dirty="0"/>
              <a:t>) status </a:t>
            </a:r>
          </a:p>
          <a:p>
            <a:pPr>
              <a:spcBef>
                <a:spcPts val="300"/>
              </a:spcBef>
            </a:pPr>
            <a:r>
              <a:rPr lang="en-US" dirty="0"/>
              <a:t>English Language Learner (LY) status </a:t>
            </a:r>
            <a:endParaRPr lang="en-US" dirty="0" smtClean="0"/>
          </a:p>
          <a:p>
            <a:pPr>
              <a:spcBef>
                <a:spcPts val="300"/>
              </a:spcBef>
            </a:pPr>
            <a:r>
              <a:rPr lang="en-US" dirty="0" smtClean="0"/>
              <a:t>Student Free or Reduced Price Lunch (</a:t>
            </a:r>
            <a:r>
              <a:rPr lang="en-US" dirty="0" err="1" smtClean="0"/>
              <a:t>FRL</a:t>
            </a:r>
            <a:r>
              <a:rPr lang="en-US" dirty="0" smtClean="0"/>
              <a:t>) status</a:t>
            </a:r>
            <a:endParaRPr lang="en-US" dirty="0"/>
          </a:p>
          <a:p>
            <a:pPr eaLnBrk="1" hangingPunct="1">
              <a:spcBef>
                <a:spcPts val="300"/>
              </a:spcBef>
            </a:pPr>
            <a:r>
              <a:rPr lang="en-US" sz="2800" dirty="0" smtClean="0"/>
              <a:t>Gifted status </a:t>
            </a:r>
          </a:p>
          <a:p>
            <a:pPr eaLnBrk="1" hangingPunct="1">
              <a:spcBef>
                <a:spcPts val="300"/>
              </a:spcBef>
            </a:pPr>
            <a:r>
              <a:rPr lang="en-US" sz="2800" dirty="0" smtClean="0"/>
              <a:t>Student Attendance (% Days)</a:t>
            </a:r>
          </a:p>
          <a:p>
            <a:pPr eaLnBrk="1" hangingPunct="1">
              <a:spcBef>
                <a:spcPts val="300"/>
              </a:spcBef>
            </a:pPr>
            <a:r>
              <a:rPr lang="en-US" sz="2800" dirty="0" smtClean="0"/>
              <a:t>Difference from modal age in grade </a:t>
            </a:r>
            <a:br>
              <a:rPr lang="en-US" sz="2800" dirty="0" smtClean="0"/>
            </a:br>
            <a:r>
              <a:rPr lang="en-US" sz="2800" dirty="0" smtClean="0"/>
              <a:t>(indicator of retention) </a:t>
            </a:r>
          </a:p>
          <a:p>
            <a:pPr eaLnBrk="1" hangingPunct="1">
              <a:spcBef>
                <a:spcPts val="300"/>
              </a:spcBef>
            </a:pPr>
            <a:endParaRPr lang="en-US" sz="2800" dirty="0" smtClean="0"/>
          </a:p>
          <a:p>
            <a:pPr marL="0" indent="0" eaLnBrk="1" hangingPunct="1">
              <a:spcBef>
                <a:spcPts val="300"/>
              </a:spcBef>
              <a:buNone/>
            </a:pPr>
            <a:r>
              <a:rPr lang="en-US" sz="2800" dirty="0" smtClean="0"/>
              <a:t>The expected score is basically the typical performance of students who were similar on the variables above. </a:t>
            </a:r>
            <a:endParaRPr lang="en-US" sz="2800" dirty="0" smtClean="0"/>
          </a:p>
          <a:p>
            <a:pPr eaLnBrk="1" hangingPunct="1"/>
            <a:endParaRPr lang="en-US" dirty="0" smtClean="0"/>
          </a:p>
          <a:p>
            <a:pPr eaLnBrk="1" hangingPunct="1"/>
            <a:endParaRPr lang="en-US" dirty="0" smtClean="0"/>
          </a:p>
        </p:txBody>
      </p:sp>
    </p:spTree>
    <p:custDataLst>
      <p:tags r:id="rId1"/>
    </p:custDataLst>
    <p:extLst>
      <p:ext uri="{BB962C8B-B14F-4D97-AF65-F5344CB8AC3E}">
        <p14:creationId xmlns:p14="http://schemas.microsoft.com/office/powerpoint/2010/main" val="2653744248"/>
      </p:ext>
    </p:extLst>
  </p:cSld>
  <p:clrMapOvr>
    <a:masterClrMapping/>
  </p:clrMapOvr>
  <p:transition advClick="0">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 calcmode="lin" valueType="num">
                                      <p:cBhvr additive="base">
                                        <p:cTn id="7" dur="500" fill="hold"/>
                                        <p:tgtEl>
                                          <p:spTgt spid="419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19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1987">
                                            <p:txEl>
                                              <p:pRg st="1" end="1"/>
                                            </p:txEl>
                                          </p:spTgt>
                                        </p:tgtEl>
                                        <p:attrNameLst>
                                          <p:attrName>style.visibility</p:attrName>
                                        </p:attrNameLst>
                                      </p:cBhvr>
                                      <p:to>
                                        <p:strVal val="visible"/>
                                      </p:to>
                                    </p:set>
                                    <p:anim calcmode="lin" valueType="num">
                                      <p:cBhvr additive="base">
                                        <p:cTn id="13" dur="500" fill="hold"/>
                                        <p:tgtEl>
                                          <p:spTgt spid="419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19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1987">
                                            <p:txEl>
                                              <p:pRg st="2" end="2"/>
                                            </p:txEl>
                                          </p:spTgt>
                                        </p:tgtEl>
                                        <p:attrNameLst>
                                          <p:attrName>style.visibility</p:attrName>
                                        </p:attrNameLst>
                                      </p:cBhvr>
                                      <p:to>
                                        <p:strVal val="visible"/>
                                      </p:to>
                                    </p:set>
                                    <p:anim calcmode="lin" valueType="num">
                                      <p:cBhvr additive="base">
                                        <p:cTn id="19" dur="500" fill="hold"/>
                                        <p:tgtEl>
                                          <p:spTgt spid="419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19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1987">
                                            <p:txEl>
                                              <p:pRg st="3" end="3"/>
                                            </p:txEl>
                                          </p:spTgt>
                                        </p:tgtEl>
                                        <p:attrNameLst>
                                          <p:attrName>style.visibility</p:attrName>
                                        </p:attrNameLst>
                                      </p:cBhvr>
                                      <p:to>
                                        <p:strVal val="visible"/>
                                      </p:to>
                                    </p:set>
                                    <p:anim calcmode="lin" valueType="num">
                                      <p:cBhvr additive="base">
                                        <p:cTn id="25" dur="500" fill="hold"/>
                                        <p:tgtEl>
                                          <p:spTgt spid="419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198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1987">
                                            <p:txEl>
                                              <p:pRg st="4" end="4"/>
                                            </p:txEl>
                                          </p:spTgt>
                                        </p:tgtEl>
                                        <p:attrNameLst>
                                          <p:attrName>style.visibility</p:attrName>
                                        </p:attrNameLst>
                                      </p:cBhvr>
                                      <p:to>
                                        <p:strVal val="visible"/>
                                      </p:to>
                                    </p:set>
                                    <p:anim calcmode="lin" valueType="num">
                                      <p:cBhvr additive="base">
                                        <p:cTn id="31" dur="500" fill="hold"/>
                                        <p:tgtEl>
                                          <p:spTgt spid="4198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198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1987">
                                            <p:txEl>
                                              <p:pRg st="5" end="5"/>
                                            </p:txEl>
                                          </p:spTgt>
                                        </p:tgtEl>
                                        <p:attrNameLst>
                                          <p:attrName>style.visibility</p:attrName>
                                        </p:attrNameLst>
                                      </p:cBhvr>
                                      <p:to>
                                        <p:strVal val="visible"/>
                                      </p:to>
                                    </p:set>
                                    <p:anim calcmode="lin" valueType="num">
                                      <p:cBhvr additive="base">
                                        <p:cTn id="37" dur="500" fill="hold"/>
                                        <p:tgtEl>
                                          <p:spTgt spid="4198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198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1987">
                                            <p:txEl>
                                              <p:pRg st="6" end="6"/>
                                            </p:txEl>
                                          </p:spTgt>
                                        </p:tgtEl>
                                        <p:attrNameLst>
                                          <p:attrName>style.visibility</p:attrName>
                                        </p:attrNameLst>
                                      </p:cBhvr>
                                      <p:to>
                                        <p:strVal val="visible"/>
                                      </p:to>
                                    </p:set>
                                    <p:anim calcmode="lin" valueType="num">
                                      <p:cBhvr additive="base">
                                        <p:cTn id="43" dur="500" fill="hold"/>
                                        <p:tgtEl>
                                          <p:spTgt spid="4198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198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1987">
                                            <p:txEl>
                                              <p:pRg st="8" end="8"/>
                                            </p:txEl>
                                          </p:spTgt>
                                        </p:tgtEl>
                                        <p:attrNameLst>
                                          <p:attrName>style.visibility</p:attrName>
                                        </p:attrNameLst>
                                      </p:cBhvr>
                                      <p:to>
                                        <p:strVal val="visible"/>
                                      </p:to>
                                    </p:set>
                                    <p:anim calcmode="lin" valueType="num">
                                      <p:cBhvr additive="base">
                                        <p:cTn id="49" dur="500" fill="hold"/>
                                        <p:tgtEl>
                                          <p:spTgt spid="41987">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198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Picture 3" descr="Screen Shot 2016-11-13 at 5.55.19 PM.png"/>
          <p:cNvPicPr>
            <a:picLocks noChangeAspect="1"/>
          </p:cNvPicPr>
          <p:nvPr/>
        </p:nvPicPr>
        <p:blipFill rotWithShape="1">
          <a:blip r:embed="rId3">
            <a:extLst>
              <a:ext uri="{28A0092B-C50C-407E-A947-70E740481C1C}">
                <a14:useLocalDpi xmlns:a14="http://schemas.microsoft.com/office/drawing/2010/main" val="0"/>
              </a:ext>
            </a:extLst>
          </a:blip>
          <a:srcRect t="20857"/>
          <a:stretch/>
        </p:blipFill>
        <p:spPr>
          <a:xfrm>
            <a:off x="0" y="1208947"/>
            <a:ext cx="9144000" cy="4043277"/>
          </a:xfrm>
          <a:prstGeom prst="rect">
            <a:avLst/>
          </a:prstGeom>
        </p:spPr>
      </p:pic>
      <p:pic>
        <p:nvPicPr>
          <p:cNvPr id="17" name="Picture 16" descr="Screen Shot 2016-11-13 at 5.55.19 PM.png"/>
          <p:cNvPicPr>
            <a:picLocks noChangeAspect="1"/>
          </p:cNvPicPr>
          <p:nvPr/>
        </p:nvPicPr>
        <p:blipFill rotWithShape="1">
          <a:blip r:embed="rId3">
            <a:extLst>
              <a:ext uri="{28A0092B-C50C-407E-A947-70E740481C1C}">
                <a14:useLocalDpi xmlns:a14="http://schemas.microsoft.com/office/drawing/2010/main" val="0"/>
              </a:ext>
            </a:extLst>
          </a:blip>
          <a:srcRect l="9682" r="12910" b="93866"/>
          <a:stretch/>
        </p:blipFill>
        <p:spPr>
          <a:xfrm>
            <a:off x="-13299" y="464202"/>
            <a:ext cx="9121078" cy="743499"/>
          </a:xfrm>
          <a:prstGeom prst="rect">
            <a:avLst/>
          </a:prstGeom>
        </p:spPr>
      </p:pic>
      <p:sp>
        <p:nvSpPr>
          <p:cNvPr id="11" name="TextBox 10"/>
          <p:cNvSpPr txBox="1"/>
          <p:nvPr/>
        </p:nvSpPr>
        <p:spPr>
          <a:xfrm>
            <a:off x="3950161" y="5082947"/>
            <a:ext cx="2077311" cy="338554"/>
          </a:xfrm>
          <a:prstGeom prst="rect">
            <a:avLst/>
          </a:prstGeom>
          <a:solidFill>
            <a:schemeClr val="bg1"/>
          </a:solidFill>
        </p:spPr>
        <p:txBody>
          <a:bodyPr wrap="none" rtlCol="0">
            <a:spAutoFit/>
          </a:bodyPr>
          <a:lstStyle/>
          <a:p>
            <a:r>
              <a:rPr lang="en-US" sz="1600" b="1" dirty="0" smtClean="0"/>
              <a:t>EXPECTED SCORE</a:t>
            </a:r>
            <a:endParaRPr lang="en-US" sz="1600" b="1" dirty="0"/>
          </a:p>
        </p:txBody>
      </p:sp>
      <p:sp>
        <p:nvSpPr>
          <p:cNvPr id="18" name="TextBox 17"/>
          <p:cNvSpPr txBox="1"/>
          <p:nvPr/>
        </p:nvSpPr>
        <p:spPr>
          <a:xfrm rot="16200000">
            <a:off x="-648870" y="2570010"/>
            <a:ext cx="1814719" cy="338554"/>
          </a:xfrm>
          <a:prstGeom prst="rect">
            <a:avLst/>
          </a:prstGeom>
          <a:solidFill>
            <a:schemeClr val="bg1"/>
          </a:solidFill>
        </p:spPr>
        <p:txBody>
          <a:bodyPr wrap="none" rtlCol="0">
            <a:spAutoFit/>
          </a:bodyPr>
          <a:lstStyle/>
          <a:p>
            <a:r>
              <a:rPr lang="en-US" sz="1600" b="1" dirty="0" smtClean="0"/>
              <a:t>ACTUAL SCORE</a:t>
            </a:r>
            <a:endParaRPr lang="en-US" sz="1600" b="1" dirty="0"/>
          </a:p>
        </p:txBody>
      </p:sp>
      <p:sp>
        <p:nvSpPr>
          <p:cNvPr id="3" name="TextBox 2"/>
          <p:cNvSpPr txBox="1"/>
          <p:nvPr/>
        </p:nvSpPr>
        <p:spPr>
          <a:xfrm>
            <a:off x="-13298" y="-55"/>
            <a:ext cx="9134375" cy="584775"/>
          </a:xfrm>
          <a:prstGeom prst="rect">
            <a:avLst/>
          </a:prstGeom>
          <a:solidFill>
            <a:schemeClr val="bg1"/>
          </a:solidFill>
        </p:spPr>
        <p:txBody>
          <a:bodyPr wrap="square" rtlCol="0">
            <a:spAutoFit/>
          </a:bodyPr>
          <a:lstStyle/>
          <a:p>
            <a:pPr algn="ctr"/>
            <a:r>
              <a:rPr lang="en-US" sz="3200" dirty="0" smtClean="0"/>
              <a:t>What </a:t>
            </a:r>
            <a:r>
              <a:rPr lang="en-US" sz="3200" dirty="0" smtClean="0"/>
              <a:t>does an expected score model look like?</a:t>
            </a:r>
          </a:p>
        </p:txBody>
      </p:sp>
      <p:sp>
        <p:nvSpPr>
          <p:cNvPr id="5" name="TextBox 4"/>
          <p:cNvSpPr txBox="1"/>
          <p:nvPr/>
        </p:nvSpPr>
        <p:spPr>
          <a:xfrm>
            <a:off x="400996" y="5397710"/>
            <a:ext cx="8292487" cy="1200329"/>
          </a:xfrm>
          <a:prstGeom prst="rect">
            <a:avLst/>
          </a:prstGeom>
          <a:noFill/>
        </p:spPr>
        <p:txBody>
          <a:bodyPr wrap="square" rtlCol="0">
            <a:spAutoFit/>
          </a:bodyPr>
          <a:lstStyle/>
          <a:p>
            <a:r>
              <a:rPr lang="en-US" dirty="0" smtClean="0"/>
              <a:t>The percent of a teacher’s students who met the expected score was used to rank the teachers to determine the model rating.  Teachers at or above the 80</a:t>
            </a:r>
            <a:r>
              <a:rPr lang="en-US" baseline="30000" dirty="0" smtClean="0"/>
              <a:t>th</a:t>
            </a:r>
            <a:r>
              <a:rPr lang="en-US" dirty="0" smtClean="0"/>
              <a:t> percentile were Highly Effective, 20-79 were Effective, 10-19 Needs Improvement/ Developing, and below 10 </a:t>
            </a:r>
            <a:r>
              <a:rPr lang="en-US" smtClean="0"/>
              <a:t>were Unsatisfactory.</a:t>
            </a:r>
            <a:endParaRPr lang="en-US" dirty="0"/>
          </a:p>
        </p:txBody>
      </p:sp>
    </p:spTree>
    <p:extLst>
      <p:ext uri="{BB962C8B-B14F-4D97-AF65-F5344CB8AC3E}">
        <p14:creationId xmlns:p14="http://schemas.microsoft.com/office/powerpoint/2010/main" val="326076758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0" y="156401"/>
            <a:ext cx="9150350" cy="778933"/>
          </a:xfrm>
        </p:spPr>
        <p:txBody>
          <a:bodyPr>
            <a:normAutofit fontScale="90000"/>
          </a:bodyPr>
          <a:lstStyle/>
          <a:p>
            <a:r>
              <a:rPr lang="en-US" sz="3600" dirty="0" smtClean="0"/>
              <a:t>Teachers with Multiple Models </a:t>
            </a:r>
            <a:br>
              <a:rPr lang="en-US" sz="3600" dirty="0" smtClean="0"/>
            </a:br>
            <a:r>
              <a:rPr lang="en-US" sz="3600" dirty="0" smtClean="0"/>
              <a:t>Combined Ratings</a:t>
            </a:r>
            <a:endParaRPr lang="en-US" sz="3600" dirty="0"/>
          </a:p>
        </p:txBody>
      </p:sp>
      <p:graphicFrame>
        <p:nvGraphicFramePr>
          <p:cNvPr id="3" name="Table 2"/>
          <p:cNvGraphicFramePr>
            <a:graphicFrameLocks noGrp="1"/>
          </p:cNvGraphicFramePr>
          <p:nvPr>
            <p:extLst/>
          </p:nvPr>
        </p:nvGraphicFramePr>
        <p:xfrm>
          <a:off x="160867" y="1561445"/>
          <a:ext cx="8610600" cy="1925320"/>
        </p:xfrm>
        <a:graphic>
          <a:graphicData uri="http://schemas.openxmlformats.org/drawingml/2006/table">
            <a:tbl>
              <a:tblPr firstRow="1" bandRow="1"/>
              <a:tblGrid>
                <a:gridCol w="1435100">
                  <a:extLst>
                    <a:ext uri="{9D8B030D-6E8A-4147-A177-3AD203B41FA5}">
                      <a16:colId xmlns:a16="http://schemas.microsoft.com/office/drawing/2014/main" val="20000"/>
                    </a:ext>
                  </a:extLst>
                </a:gridCol>
                <a:gridCol w="1435100">
                  <a:extLst>
                    <a:ext uri="{9D8B030D-6E8A-4147-A177-3AD203B41FA5}">
                      <a16:colId xmlns:a16="http://schemas.microsoft.com/office/drawing/2014/main" val="20001"/>
                    </a:ext>
                  </a:extLst>
                </a:gridCol>
                <a:gridCol w="1435100">
                  <a:extLst>
                    <a:ext uri="{9D8B030D-6E8A-4147-A177-3AD203B41FA5}">
                      <a16:colId xmlns:a16="http://schemas.microsoft.com/office/drawing/2014/main" val="20002"/>
                    </a:ext>
                  </a:extLst>
                </a:gridCol>
                <a:gridCol w="1778276">
                  <a:extLst>
                    <a:ext uri="{9D8B030D-6E8A-4147-A177-3AD203B41FA5}">
                      <a16:colId xmlns:a16="http://schemas.microsoft.com/office/drawing/2014/main" val="20003"/>
                    </a:ext>
                  </a:extLst>
                </a:gridCol>
                <a:gridCol w="1091924">
                  <a:extLst>
                    <a:ext uri="{9D8B030D-6E8A-4147-A177-3AD203B41FA5}">
                      <a16:colId xmlns:a16="http://schemas.microsoft.com/office/drawing/2014/main" val="20004"/>
                    </a:ext>
                  </a:extLst>
                </a:gridCol>
                <a:gridCol w="1435100">
                  <a:extLst>
                    <a:ext uri="{9D8B030D-6E8A-4147-A177-3AD203B41FA5}">
                      <a16:colId xmlns:a16="http://schemas.microsoft.com/office/drawing/2014/main" val="20005"/>
                    </a:ext>
                  </a:extLst>
                </a:gridCol>
              </a:tblGrid>
              <a:tr h="370840">
                <a:tc>
                  <a:txBody>
                    <a:bodyPr/>
                    <a:lstStyle/>
                    <a:p>
                      <a:endParaRPr lang="en-US" dirty="0"/>
                    </a:p>
                  </a:txBody>
                  <a:tcPr/>
                </a:tc>
                <a:tc>
                  <a:txBody>
                    <a:bodyPr/>
                    <a:lstStyle/>
                    <a:p>
                      <a:pPr algn="ctr"/>
                      <a:r>
                        <a:rPr lang="en-US" b="1" dirty="0" smtClean="0"/>
                        <a:t>Rating 1</a:t>
                      </a:r>
                      <a:endParaRPr lang="en-US" b="1" dirty="0"/>
                    </a:p>
                  </a:txBody>
                  <a:tcPr>
                    <a:solidFill>
                      <a:schemeClr val="bg1">
                        <a:lumMod val="85000"/>
                      </a:schemeClr>
                    </a:solidFill>
                  </a:tcPr>
                </a:tc>
                <a:tc>
                  <a:txBody>
                    <a:bodyPr/>
                    <a:lstStyle/>
                    <a:p>
                      <a:pPr algn="ctr"/>
                      <a:r>
                        <a:rPr lang="en-US" b="1" dirty="0" smtClean="0"/>
                        <a:t>Rating</a:t>
                      </a:r>
                      <a:r>
                        <a:rPr lang="en-US" b="1" baseline="0" dirty="0" smtClean="0"/>
                        <a:t> 2</a:t>
                      </a:r>
                      <a:endParaRPr lang="en-US" b="1" dirty="0"/>
                    </a:p>
                  </a:txBody>
                  <a:tcPr>
                    <a:solidFill>
                      <a:schemeClr val="bg1">
                        <a:lumMod val="85000"/>
                      </a:schemeClr>
                    </a:solidFill>
                  </a:tcPr>
                </a:tc>
                <a:tc>
                  <a:txBody>
                    <a:bodyPr/>
                    <a:lstStyle/>
                    <a:p>
                      <a:pPr algn="ctr"/>
                      <a:r>
                        <a:rPr lang="en-US" b="1" dirty="0" smtClean="0"/>
                        <a:t>Rating 3</a:t>
                      </a:r>
                      <a:endParaRPr lang="en-US" b="1" dirty="0"/>
                    </a:p>
                  </a:txBody>
                  <a:tcPr>
                    <a:solidFill>
                      <a:schemeClr val="bg1">
                        <a:lumMod val="85000"/>
                      </a:schemeClr>
                    </a:solidFill>
                  </a:tcPr>
                </a:tc>
                <a:tc>
                  <a:txBody>
                    <a:bodyPr/>
                    <a:lstStyle/>
                    <a:p>
                      <a:pPr algn="ctr"/>
                      <a:r>
                        <a:rPr lang="en-US" b="1" dirty="0" smtClean="0"/>
                        <a:t>Average</a:t>
                      </a:r>
                      <a:endParaRPr lang="en-US" b="1" dirty="0"/>
                    </a:p>
                  </a:txBody>
                  <a:tcPr>
                    <a:solidFill>
                      <a:schemeClr val="bg1">
                        <a:lumMod val="85000"/>
                      </a:schemeClr>
                    </a:solidFill>
                  </a:tcPr>
                </a:tc>
                <a:tc>
                  <a:txBody>
                    <a:bodyPr/>
                    <a:lstStyle/>
                    <a:p>
                      <a:pPr algn="ctr"/>
                      <a:r>
                        <a:rPr lang="en-US" b="1" dirty="0" smtClean="0"/>
                        <a:t>Final Rating</a:t>
                      </a:r>
                      <a:endParaRPr lang="en-US" b="1" dirty="0"/>
                    </a:p>
                  </a:txBody>
                  <a:tcPr>
                    <a:solidFill>
                      <a:schemeClr val="bg1">
                        <a:lumMod val="85000"/>
                      </a:schemeClr>
                    </a:solidFill>
                  </a:tcPr>
                </a:tc>
                <a:extLst>
                  <a:ext uri="{0D108BD9-81ED-4DB2-BD59-A6C34878D82A}">
                    <a16:rowId xmlns:a16="http://schemas.microsoft.com/office/drawing/2014/main" val="10000"/>
                  </a:ext>
                </a:extLst>
              </a:tr>
              <a:tr h="370840">
                <a:tc>
                  <a:txBody>
                    <a:bodyPr/>
                    <a:lstStyle/>
                    <a:p>
                      <a:pPr algn="ctr"/>
                      <a:r>
                        <a:rPr lang="en-US" b="1" dirty="0" smtClean="0"/>
                        <a:t>Teacher 1</a:t>
                      </a:r>
                      <a:endParaRPr lang="en-US" b="1" dirty="0"/>
                    </a:p>
                  </a:txBody>
                  <a:tcPr>
                    <a:solidFill>
                      <a:schemeClr val="bg1">
                        <a:lumMod val="85000"/>
                      </a:schemeClr>
                    </a:solidFill>
                  </a:tcPr>
                </a:tc>
                <a:tc>
                  <a:txBody>
                    <a:bodyPr/>
                    <a:lstStyle/>
                    <a:p>
                      <a:pPr algn="ctr"/>
                      <a:r>
                        <a:rPr lang="en-US" dirty="0" smtClean="0"/>
                        <a:t>Effective </a:t>
                      </a:r>
                    </a:p>
                    <a:p>
                      <a:pPr algn="ctr"/>
                      <a:r>
                        <a:rPr lang="en-US" dirty="0" smtClean="0"/>
                        <a:t>(3) </a:t>
                      </a:r>
                      <a:endParaRPr lang="en-US" dirty="0"/>
                    </a:p>
                  </a:txBody>
                  <a:tcPr/>
                </a:tc>
                <a:tc>
                  <a:txBody>
                    <a:bodyPr/>
                    <a:lstStyle/>
                    <a:p>
                      <a:pPr algn="ctr"/>
                      <a:r>
                        <a:rPr lang="en-US" dirty="0" smtClean="0"/>
                        <a:t>Effective</a:t>
                      </a:r>
                      <a:r>
                        <a:rPr lang="en-US" baseline="0" dirty="0" smtClean="0"/>
                        <a:t> </a:t>
                      </a:r>
                    </a:p>
                    <a:p>
                      <a:pPr algn="ctr"/>
                      <a:r>
                        <a:rPr lang="en-US" baseline="0" dirty="0" smtClean="0"/>
                        <a:t>(3)</a:t>
                      </a:r>
                      <a:endParaRPr lang="en-US" dirty="0"/>
                    </a:p>
                  </a:txBody>
                  <a:tcPr/>
                </a:tc>
                <a:tc>
                  <a:txBody>
                    <a:bodyPr/>
                    <a:lstStyle/>
                    <a:p>
                      <a:pPr algn="ctr"/>
                      <a:r>
                        <a:rPr lang="en-US" dirty="0" smtClean="0"/>
                        <a:t>Unsatisfactory </a:t>
                      </a:r>
                    </a:p>
                    <a:p>
                      <a:pPr algn="ctr"/>
                      <a:r>
                        <a:rPr lang="en-US" dirty="0" smtClean="0"/>
                        <a:t>(1) </a:t>
                      </a:r>
                      <a:endParaRPr lang="en-US" dirty="0"/>
                    </a:p>
                  </a:txBody>
                  <a:tcPr/>
                </a:tc>
                <a:tc>
                  <a:txBody>
                    <a:bodyPr/>
                    <a:lstStyle/>
                    <a:p>
                      <a:pPr algn="ctr"/>
                      <a:r>
                        <a:rPr lang="en-US" dirty="0" smtClean="0"/>
                        <a:t>7/3 = 2.3</a:t>
                      </a:r>
                      <a:endParaRPr lang="en-US" dirty="0"/>
                    </a:p>
                  </a:txBody>
                  <a:tcPr/>
                </a:tc>
                <a:tc>
                  <a:txBody>
                    <a:bodyPr/>
                    <a:lstStyle/>
                    <a:p>
                      <a:pPr algn="ctr"/>
                      <a:r>
                        <a:rPr lang="en-US" i="1" dirty="0" smtClean="0"/>
                        <a:t>Needs Improvement</a:t>
                      </a:r>
                      <a:endParaRPr lang="en-US" i="1" dirty="0"/>
                    </a:p>
                  </a:txBody>
                  <a:tcPr/>
                </a:tc>
                <a:extLst>
                  <a:ext uri="{0D108BD9-81ED-4DB2-BD59-A6C34878D82A}">
                    <a16:rowId xmlns:a16="http://schemas.microsoft.com/office/drawing/2014/main" val="10001"/>
                  </a:ext>
                </a:extLst>
              </a:tr>
              <a:tr h="370840">
                <a:tc>
                  <a:txBody>
                    <a:bodyPr/>
                    <a:lstStyle/>
                    <a:p>
                      <a:pPr algn="ctr"/>
                      <a:r>
                        <a:rPr lang="en-US" b="1" dirty="0" smtClean="0"/>
                        <a:t>Teacher 3</a:t>
                      </a:r>
                      <a:endParaRPr lang="en-US" b="1" dirty="0"/>
                    </a:p>
                  </a:txBody>
                  <a:tcPr>
                    <a:solidFill>
                      <a:schemeClr val="bg1">
                        <a:lumMod val="85000"/>
                      </a:schemeClr>
                    </a:solidFill>
                  </a:tcPr>
                </a:tc>
                <a:tc>
                  <a:txBody>
                    <a:bodyPr/>
                    <a:lstStyle/>
                    <a:p>
                      <a:pPr algn="ctr"/>
                      <a:r>
                        <a:rPr lang="en-US" dirty="0" smtClean="0"/>
                        <a:t>Highly</a:t>
                      </a:r>
                      <a:r>
                        <a:rPr lang="en-US" baseline="0" dirty="0" smtClean="0"/>
                        <a:t> </a:t>
                      </a:r>
                      <a:r>
                        <a:rPr lang="en-US" dirty="0" smtClean="0"/>
                        <a:t>Effective</a:t>
                      </a:r>
                    </a:p>
                    <a:p>
                      <a:pPr algn="ctr"/>
                      <a:r>
                        <a:rPr lang="en-US" dirty="0" smtClean="0"/>
                        <a:t>(4)</a:t>
                      </a:r>
                      <a:endParaRPr lang="en-US" dirty="0"/>
                    </a:p>
                  </a:txBody>
                  <a:tcPr/>
                </a:tc>
                <a:tc>
                  <a:txBody>
                    <a:bodyPr/>
                    <a:lstStyle/>
                    <a:p>
                      <a:pPr algn="ctr"/>
                      <a:r>
                        <a:rPr lang="en-US" dirty="0" smtClean="0"/>
                        <a:t>Effective</a:t>
                      </a:r>
                    </a:p>
                    <a:p>
                      <a:pPr algn="ctr"/>
                      <a:r>
                        <a:rPr lang="en-US" dirty="0" smtClean="0"/>
                        <a:t>(3)</a:t>
                      </a:r>
                      <a:endParaRPr lang="en-US" dirty="0"/>
                    </a:p>
                  </a:txBody>
                  <a:tcPr/>
                </a:tc>
                <a:tc>
                  <a:txBody>
                    <a:bodyPr/>
                    <a:lstStyle/>
                    <a:p>
                      <a:pPr algn="ctr"/>
                      <a:endParaRPr lang="en-US" dirty="0"/>
                    </a:p>
                  </a:txBody>
                  <a:tcPr>
                    <a:solidFill>
                      <a:schemeClr val="bg1">
                        <a:lumMod val="95000"/>
                      </a:schemeClr>
                    </a:solidFill>
                  </a:tcPr>
                </a:tc>
                <a:tc>
                  <a:txBody>
                    <a:bodyPr/>
                    <a:lstStyle/>
                    <a:p>
                      <a:pPr algn="ctr"/>
                      <a:r>
                        <a:rPr lang="en-US" dirty="0" smtClean="0"/>
                        <a:t>7/2 = 3.5</a:t>
                      </a:r>
                      <a:endParaRPr lang="en-US" dirty="0"/>
                    </a:p>
                  </a:txBody>
                  <a:tcPr/>
                </a:tc>
                <a:tc>
                  <a:txBody>
                    <a:bodyPr/>
                    <a:lstStyle/>
                    <a:p>
                      <a:pPr algn="ctr"/>
                      <a:r>
                        <a:rPr lang="en-US" i="1" dirty="0" smtClean="0"/>
                        <a:t>Highly</a:t>
                      </a:r>
                      <a:r>
                        <a:rPr lang="en-US" i="1" baseline="0" dirty="0" smtClean="0"/>
                        <a:t> Effective</a:t>
                      </a:r>
                      <a:endParaRPr lang="en-US" i="1" dirty="0"/>
                    </a:p>
                  </a:txBody>
                  <a:tcPr/>
                </a:tc>
                <a:extLst>
                  <a:ext uri="{0D108BD9-81ED-4DB2-BD59-A6C34878D82A}">
                    <a16:rowId xmlns:a16="http://schemas.microsoft.com/office/drawing/2014/main" val="10003"/>
                  </a:ext>
                </a:extLst>
              </a:tr>
            </a:tbl>
          </a:graphicData>
        </a:graphic>
      </p:graphicFrame>
      <p:sp>
        <p:nvSpPr>
          <p:cNvPr id="6" name="TextBox 5"/>
          <p:cNvSpPr txBox="1"/>
          <p:nvPr/>
        </p:nvSpPr>
        <p:spPr>
          <a:xfrm>
            <a:off x="1902371" y="1253668"/>
            <a:ext cx="4801314" cy="307777"/>
          </a:xfrm>
          <a:prstGeom prst="rect">
            <a:avLst/>
          </a:prstGeom>
          <a:noFill/>
        </p:spPr>
        <p:txBody>
          <a:bodyPr wrap="none" rtlCol="0">
            <a:spAutoFit/>
          </a:bodyPr>
          <a:lstStyle/>
          <a:p>
            <a:r>
              <a:rPr lang="en-US" dirty="0" smtClean="0"/>
              <a:t>Student Performance Score Rating - Combination Models </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505647283"/>
              </p:ext>
            </p:extLst>
          </p:nvPr>
        </p:nvGraphicFramePr>
        <p:xfrm>
          <a:off x="160867" y="3655702"/>
          <a:ext cx="4929353" cy="2062480"/>
        </p:xfrm>
        <a:graphic>
          <a:graphicData uri="http://schemas.openxmlformats.org/drawingml/2006/table">
            <a:tbl>
              <a:tblPr firstRow="1" bandRow="1"/>
              <a:tblGrid>
                <a:gridCol w="3195146">
                  <a:extLst>
                    <a:ext uri="{9D8B030D-6E8A-4147-A177-3AD203B41FA5}">
                      <a16:colId xmlns:a16="http://schemas.microsoft.com/office/drawing/2014/main" val="20000"/>
                    </a:ext>
                  </a:extLst>
                </a:gridCol>
                <a:gridCol w="1734207">
                  <a:extLst>
                    <a:ext uri="{9D8B030D-6E8A-4147-A177-3AD203B41FA5}">
                      <a16:colId xmlns:a16="http://schemas.microsoft.com/office/drawing/2014/main" val="20001"/>
                    </a:ext>
                  </a:extLst>
                </a:gridCol>
              </a:tblGrid>
              <a:tr h="370840">
                <a:tc>
                  <a:txBody>
                    <a:bodyPr/>
                    <a:lstStyle/>
                    <a:p>
                      <a:pPr algn="ctr"/>
                      <a:r>
                        <a:rPr lang="en-US" sz="1600" b="1" dirty="0" smtClean="0"/>
                        <a:t>Student Performance Score Combination Ratings</a:t>
                      </a:r>
                      <a:endParaRPr lang="en-US" sz="1600" b="1" dirty="0"/>
                    </a:p>
                  </a:txBody>
                  <a:tcPr>
                    <a:solidFill>
                      <a:schemeClr val="bg1">
                        <a:lumMod val="95000"/>
                      </a:schemeClr>
                    </a:solidFill>
                  </a:tcPr>
                </a:tc>
                <a:tc>
                  <a:txBody>
                    <a:bodyPr/>
                    <a:lstStyle/>
                    <a:p>
                      <a:pPr algn="ctr"/>
                      <a:r>
                        <a:rPr lang="en-US" sz="1600" b="1" dirty="0" smtClean="0"/>
                        <a:t>Average</a:t>
                      </a:r>
                      <a:endParaRPr lang="en-US" sz="1600" b="1" dirty="0"/>
                    </a:p>
                  </a:txBody>
                  <a:tcPr>
                    <a:solidFill>
                      <a:schemeClr val="bg1">
                        <a:lumMod val="95000"/>
                      </a:schemeClr>
                    </a:solidFill>
                  </a:tcPr>
                </a:tc>
                <a:extLst>
                  <a:ext uri="{0D108BD9-81ED-4DB2-BD59-A6C34878D82A}">
                    <a16:rowId xmlns:a16="http://schemas.microsoft.com/office/drawing/2014/main" val="10000"/>
                  </a:ext>
                </a:extLst>
              </a:tr>
              <a:tr h="370840">
                <a:tc>
                  <a:txBody>
                    <a:bodyPr/>
                    <a:lstStyle/>
                    <a:p>
                      <a:r>
                        <a:rPr lang="en-US" sz="1600" dirty="0" smtClean="0"/>
                        <a:t>Highly Effective</a:t>
                      </a:r>
                      <a:r>
                        <a:rPr lang="en-US" sz="1600" baseline="0" dirty="0" smtClean="0"/>
                        <a:t> (4)</a:t>
                      </a:r>
                      <a:endParaRPr lang="en-US" sz="1600" dirty="0"/>
                    </a:p>
                  </a:txBody>
                  <a:tcPr/>
                </a:tc>
                <a:tc>
                  <a:txBody>
                    <a:bodyPr/>
                    <a:lstStyle/>
                    <a:p>
                      <a:r>
                        <a:rPr lang="en-US" sz="1600" dirty="0" smtClean="0"/>
                        <a:t>3.5 – 4.0</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Effective (3)</a:t>
                      </a:r>
                      <a:endParaRPr lang="en-US" sz="1600" dirty="0"/>
                    </a:p>
                  </a:txBody>
                  <a:tcPr/>
                </a:tc>
                <a:tc>
                  <a:txBody>
                    <a:bodyPr/>
                    <a:lstStyle/>
                    <a:p>
                      <a:r>
                        <a:rPr lang="en-US" sz="1600" dirty="0" smtClean="0"/>
                        <a:t>2.5 - 3.4</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Needs Improvement/Dev (2)</a:t>
                      </a:r>
                      <a:endParaRPr lang="en-US" sz="1600" dirty="0"/>
                    </a:p>
                  </a:txBody>
                  <a:tcPr/>
                </a:tc>
                <a:tc>
                  <a:txBody>
                    <a:bodyPr/>
                    <a:lstStyle/>
                    <a:p>
                      <a:r>
                        <a:rPr lang="en-US" sz="1600" dirty="0" smtClean="0"/>
                        <a:t>1.5 - 2.4</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Unsatisfactory (1)</a:t>
                      </a:r>
                      <a:endParaRPr lang="en-US" sz="1600" dirty="0"/>
                    </a:p>
                  </a:txBody>
                  <a:tcPr/>
                </a:tc>
                <a:tc>
                  <a:txBody>
                    <a:bodyPr/>
                    <a:lstStyle/>
                    <a:p>
                      <a:r>
                        <a:rPr lang="en-US" sz="1600" dirty="0" smtClean="0"/>
                        <a:t>1.0 -1.4</a:t>
                      </a:r>
                      <a:endParaRPr lang="en-US" sz="160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82728120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1"/>
            <a:ext cx="7886700" cy="678180"/>
          </a:xfrm>
        </p:spPr>
        <p:txBody>
          <a:bodyPr>
            <a:normAutofit fontScale="90000"/>
          </a:bodyPr>
          <a:lstStyle/>
          <a:p>
            <a:pPr algn="ctr"/>
            <a:r>
              <a:rPr lang="en-US" dirty="0"/>
              <a:t>FY </a:t>
            </a:r>
            <a:r>
              <a:rPr lang="en-US" dirty="0" smtClean="0"/>
              <a:t>18 </a:t>
            </a:r>
            <a:r>
              <a:rPr lang="en-US" dirty="0"/>
              <a:t>Evaluation Rating Possibilities</a:t>
            </a:r>
          </a:p>
        </p:txBody>
      </p:sp>
      <p:graphicFrame>
        <p:nvGraphicFramePr>
          <p:cNvPr id="8" name="Content Placeholder 7"/>
          <p:cNvGraphicFramePr>
            <a:graphicFrameLocks noGrp="1"/>
          </p:cNvGraphicFramePr>
          <p:nvPr>
            <p:ph sz="half" idx="1"/>
            <p:extLst>
              <p:ext uri="{D42A27DB-BD31-4B8C-83A1-F6EECF244321}">
                <p14:modId xmlns:p14="http://schemas.microsoft.com/office/powerpoint/2010/main" val="846879780"/>
              </p:ext>
            </p:extLst>
          </p:nvPr>
        </p:nvGraphicFramePr>
        <p:xfrm>
          <a:off x="440042" y="1116966"/>
          <a:ext cx="3781438" cy="5546002"/>
        </p:xfrm>
        <a:graphic>
          <a:graphicData uri="http://schemas.openxmlformats.org/drawingml/2006/table">
            <a:tbl>
              <a:tblPr/>
              <a:tblGrid>
                <a:gridCol w="855358">
                  <a:extLst>
                    <a:ext uri="{9D8B030D-6E8A-4147-A177-3AD203B41FA5}">
                      <a16:colId xmlns:a16="http://schemas.microsoft.com/office/drawing/2014/main" val="20000"/>
                    </a:ext>
                  </a:extLst>
                </a:gridCol>
                <a:gridCol w="1005840">
                  <a:extLst>
                    <a:ext uri="{9D8B030D-6E8A-4147-A177-3AD203B41FA5}">
                      <a16:colId xmlns:a16="http://schemas.microsoft.com/office/drawing/2014/main" val="20001"/>
                    </a:ext>
                  </a:extLst>
                </a:gridCol>
                <a:gridCol w="1043940">
                  <a:extLst>
                    <a:ext uri="{9D8B030D-6E8A-4147-A177-3AD203B41FA5}">
                      <a16:colId xmlns:a16="http://schemas.microsoft.com/office/drawing/2014/main" val="20002"/>
                    </a:ext>
                  </a:extLst>
                </a:gridCol>
                <a:gridCol w="876300">
                  <a:extLst>
                    <a:ext uri="{9D8B030D-6E8A-4147-A177-3AD203B41FA5}">
                      <a16:colId xmlns:a16="http://schemas.microsoft.com/office/drawing/2014/main" val="20003"/>
                    </a:ext>
                  </a:extLst>
                </a:gridCol>
              </a:tblGrid>
              <a:tr h="470290">
                <a:tc>
                  <a:txBody>
                    <a:bodyPr/>
                    <a:lstStyle/>
                    <a:p>
                      <a:pPr algn="ctr" fontAlgn="ctr"/>
                      <a:r>
                        <a:rPr lang="en-US" sz="1000" b="1" i="0" u="none" strike="noStrike" dirty="0">
                          <a:effectLst/>
                          <a:latin typeface="Calibri" panose="020F0502020204030204" pitchFamily="34" charset="0"/>
                        </a:rPr>
                        <a:t>Inst. Practice </a:t>
                      </a:r>
                      <a:r>
                        <a:rPr lang="en-US" sz="1000" b="1" i="0" u="none" strike="noStrike" dirty="0" smtClean="0">
                          <a:effectLst/>
                          <a:latin typeface="Calibri" panose="020F0502020204030204" pitchFamily="34" charset="0"/>
                        </a:rPr>
                        <a:t>(33.4%)</a:t>
                      </a:r>
                      <a:endParaRPr lang="en-US" sz="1000" b="1" i="0" u="none" strike="noStrike" dirty="0">
                        <a:effectLst/>
                        <a:latin typeface="Calibri" panose="020F0502020204030204" pitchFamily="34" charset="0"/>
                      </a:endParaRPr>
                    </a:p>
                  </a:txBody>
                  <a:tcPr marL="6216" marR="6216" marT="6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effectLst/>
                          <a:latin typeface="Calibri" panose="020F0502020204030204" pitchFamily="34" charset="0"/>
                        </a:rPr>
                        <a:t>Student Performance (</a:t>
                      </a:r>
                      <a:r>
                        <a:rPr lang="en-US" sz="1000" b="1" i="0" u="none" strike="noStrike" dirty="0" smtClean="0">
                          <a:effectLst/>
                          <a:latin typeface="Calibri" panose="020F0502020204030204" pitchFamily="34" charset="0"/>
                        </a:rPr>
                        <a:t>33.3%)</a:t>
                      </a:r>
                      <a:endParaRPr lang="en-US" sz="1000" b="1" i="0" u="none" strike="noStrike" dirty="0">
                        <a:effectLst/>
                        <a:latin typeface="Calibri" panose="020F0502020204030204" pitchFamily="34" charset="0"/>
                      </a:endParaRPr>
                    </a:p>
                  </a:txBody>
                  <a:tcPr marL="6216" marR="6216" marT="6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effectLst/>
                          <a:latin typeface="Calibri" panose="020F0502020204030204" pitchFamily="34" charset="0"/>
                        </a:rPr>
                        <a:t>Deliberate </a:t>
                      </a:r>
                    </a:p>
                    <a:p>
                      <a:pPr algn="ctr" fontAlgn="ctr"/>
                      <a:r>
                        <a:rPr lang="en-US" sz="1000" b="1" i="0" u="none" strike="noStrike" dirty="0">
                          <a:effectLst/>
                          <a:latin typeface="Calibri" panose="020F0502020204030204" pitchFamily="34" charset="0"/>
                        </a:rPr>
                        <a:t>Practice </a:t>
                      </a:r>
                      <a:r>
                        <a:rPr lang="en-US" sz="1000" b="1" i="0" u="none" strike="noStrike" dirty="0" smtClean="0">
                          <a:effectLst/>
                          <a:latin typeface="Calibri" panose="020F0502020204030204" pitchFamily="34" charset="0"/>
                        </a:rPr>
                        <a:t>(33.3%)</a:t>
                      </a:r>
                      <a:endParaRPr lang="en-US" sz="1000" b="1" i="0" u="none" strike="noStrike" dirty="0">
                        <a:effectLst/>
                        <a:latin typeface="Calibri" panose="020F0502020204030204" pitchFamily="34" charset="0"/>
                      </a:endParaRPr>
                    </a:p>
                  </a:txBody>
                  <a:tcPr marL="6216" marR="6216" marT="6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effectLst/>
                          <a:latin typeface="Calibri" panose="020F0502020204030204" pitchFamily="34" charset="0"/>
                        </a:rPr>
                        <a:t>Overall </a:t>
                      </a:r>
                    </a:p>
                    <a:p>
                      <a:pPr algn="ctr" fontAlgn="ctr"/>
                      <a:r>
                        <a:rPr lang="en-US" sz="1000" b="1" i="0" u="none" strike="noStrike" dirty="0">
                          <a:effectLst/>
                          <a:latin typeface="Calibri" panose="020F0502020204030204" pitchFamily="34" charset="0"/>
                        </a:rPr>
                        <a:t>Score</a:t>
                      </a:r>
                    </a:p>
                  </a:txBody>
                  <a:tcPr marL="6216" marR="6216" marT="6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56763">
                <a:tc>
                  <a:txBody>
                    <a:bodyPr/>
                    <a:lstStyle/>
                    <a:p>
                      <a:pPr algn="ctr" fontAlgn="b"/>
                      <a:r>
                        <a:rPr lang="en-US" sz="1000" b="0" i="0" u="none" strike="noStrike" dirty="0">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4.0</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10001"/>
                  </a:ext>
                </a:extLst>
              </a:tr>
              <a:tr h="156763">
                <a:tc>
                  <a:txBody>
                    <a:bodyPr/>
                    <a:lstStyle/>
                    <a:p>
                      <a:pPr algn="ctr" fontAlgn="b"/>
                      <a:r>
                        <a:rPr lang="en-US" sz="1000" b="0" i="0" u="none" strike="noStrike" dirty="0">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3.9</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10002"/>
                  </a:ext>
                </a:extLst>
              </a:tr>
              <a:tr h="156763">
                <a:tc>
                  <a:txBody>
                    <a:bodyPr/>
                    <a:lstStyle/>
                    <a:p>
                      <a:pPr algn="ctr" fontAlgn="b"/>
                      <a:r>
                        <a:rPr lang="en-US" sz="1000" b="0" i="0" u="none" strike="noStrike" dirty="0">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3.8</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10003"/>
                  </a:ext>
                </a:extLst>
              </a:tr>
              <a:tr h="156763">
                <a:tc>
                  <a:txBody>
                    <a:bodyPr/>
                    <a:lstStyle/>
                    <a:p>
                      <a:pPr algn="ctr" fontAlgn="b"/>
                      <a:r>
                        <a:rPr lang="en-US" sz="1000" b="0" i="0" u="none" strike="noStrike" dirty="0">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3.7</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10004"/>
                  </a:ext>
                </a:extLst>
              </a:tr>
              <a:tr h="156763">
                <a:tc>
                  <a:txBody>
                    <a:bodyPr/>
                    <a:lstStyle/>
                    <a:p>
                      <a:pPr algn="ctr" fontAlgn="b"/>
                      <a:r>
                        <a:rPr lang="en-US" sz="1000" b="0" i="0" u="none" strike="noStrike" dirty="0">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3.7</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10005"/>
                  </a:ext>
                </a:extLst>
              </a:tr>
              <a:tr h="156763">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3.6</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10006"/>
                  </a:ext>
                </a:extLst>
              </a:tr>
              <a:tr h="156763">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3.5</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10007"/>
                  </a:ext>
                </a:extLst>
              </a:tr>
              <a:tr h="156763">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10008"/>
                  </a:ext>
                </a:extLst>
              </a:tr>
              <a:tr h="156763">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10009"/>
                  </a:ext>
                </a:extLst>
              </a:tr>
              <a:tr h="156763">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10010"/>
                  </a:ext>
                </a:extLst>
              </a:tr>
              <a:tr h="156763">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1"/>
                  </a:ext>
                </a:extLst>
              </a:tr>
              <a:tr h="156763">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3.0</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2"/>
                  </a:ext>
                </a:extLst>
              </a:tr>
              <a:tr h="156763">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3.0</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3"/>
                  </a:ext>
                </a:extLst>
              </a:tr>
              <a:tr h="156763">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2.9</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4"/>
                  </a:ext>
                </a:extLst>
              </a:tr>
              <a:tr h="156763">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2.8</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5"/>
                  </a:ext>
                </a:extLst>
              </a:tr>
              <a:tr h="156763">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2.7</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6"/>
                  </a:ext>
                </a:extLst>
              </a:tr>
              <a:tr h="156763">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10017"/>
                  </a:ext>
                </a:extLst>
              </a:tr>
              <a:tr h="156763">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10018"/>
                  </a:ext>
                </a:extLst>
              </a:tr>
              <a:tr h="156763">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10019"/>
                  </a:ext>
                </a:extLst>
              </a:tr>
              <a:tr h="156763">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20"/>
                  </a:ext>
                </a:extLst>
              </a:tr>
              <a:tr h="156763">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21"/>
                  </a:ext>
                </a:extLst>
              </a:tr>
              <a:tr h="156763">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3.0</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22"/>
                  </a:ext>
                </a:extLst>
              </a:tr>
              <a:tr h="156763">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2.9</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23"/>
                  </a:ext>
                </a:extLst>
              </a:tr>
              <a:tr h="156763">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2.8</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24"/>
                  </a:ext>
                </a:extLst>
              </a:tr>
              <a:tr h="156763">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2.8</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25"/>
                  </a:ext>
                </a:extLst>
              </a:tr>
              <a:tr h="156763">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2.7</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26"/>
                  </a:ext>
                </a:extLst>
              </a:tr>
              <a:tr h="156763">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2.6</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27"/>
                  </a:ext>
                </a:extLst>
              </a:tr>
              <a:tr h="156763">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2.5</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28"/>
                  </a:ext>
                </a:extLst>
              </a:tr>
              <a:tr h="156763">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2.4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29"/>
                  </a:ext>
                </a:extLst>
              </a:tr>
              <a:tr h="156763">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2.3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30"/>
                  </a:ext>
                </a:extLst>
              </a:tr>
              <a:tr h="156763">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2.2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31"/>
                  </a:ext>
                </a:extLst>
              </a:tr>
              <a:tr h="156763">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2.1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32"/>
                  </a:ext>
                </a:extLst>
              </a:tr>
            </a:tbl>
          </a:graphicData>
        </a:graphic>
      </p:graphicFrame>
      <p:graphicFrame>
        <p:nvGraphicFramePr>
          <p:cNvPr id="9" name="Content Placeholder 8"/>
          <p:cNvGraphicFramePr>
            <a:graphicFrameLocks noGrp="1"/>
          </p:cNvGraphicFramePr>
          <p:nvPr>
            <p:ph sz="half" idx="2"/>
            <p:extLst>
              <p:ext uri="{D42A27DB-BD31-4B8C-83A1-F6EECF244321}">
                <p14:modId xmlns:p14="http://schemas.microsoft.com/office/powerpoint/2010/main" val="1315798292"/>
              </p:ext>
            </p:extLst>
          </p:nvPr>
        </p:nvGraphicFramePr>
        <p:xfrm>
          <a:off x="4989182" y="1116964"/>
          <a:ext cx="3766198" cy="5550166"/>
        </p:xfrm>
        <a:graphic>
          <a:graphicData uri="http://schemas.openxmlformats.org/drawingml/2006/table">
            <a:tbl>
              <a:tblPr/>
              <a:tblGrid>
                <a:gridCol w="847738">
                  <a:extLst>
                    <a:ext uri="{9D8B030D-6E8A-4147-A177-3AD203B41FA5}">
                      <a16:colId xmlns:a16="http://schemas.microsoft.com/office/drawing/2014/main" val="20000"/>
                    </a:ext>
                  </a:extLst>
                </a:gridCol>
                <a:gridCol w="1013460">
                  <a:extLst>
                    <a:ext uri="{9D8B030D-6E8A-4147-A177-3AD203B41FA5}">
                      <a16:colId xmlns:a16="http://schemas.microsoft.com/office/drawing/2014/main" val="20001"/>
                    </a:ext>
                  </a:extLst>
                </a:gridCol>
                <a:gridCol w="1013460">
                  <a:extLst>
                    <a:ext uri="{9D8B030D-6E8A-4147-A177-3AD203B41FA5}">
                      <a16:colId xmlns:a16="http://schemas.microsoft.com/office/drawing/2014/main" val="20002"/>
                    </a:ext>
                  </a:extLst>
                </a:gridCol>
                <a:gridCol w="891540">
                  <a:extLst>
                    <a:ext uri="{9D8B030D-6E8A-4147-A177-3AD203B41FA5}">
                      <a16:colId xmlns:a16="http://schemas.microsoft.com/office/drawing/2014/main" val="20003"/>
                    </a:ext>
                  </a:extLst>
                </a:gridCol>
              </a:tblGrid>
              <a:tr h="474454">
                <a:tc>
                  <a:txBody>
                    <a:bodyPr/>
                    <a:lstStyle/>
                    <a:p>
                      <a:pPr algn="ctr" fontAlgn="ctr"/>
                      <a:r>
                        <a:rPr lang="en-US" sz="1000" b="1" i="0" u="none" strike="noStrike" dirty="0">
                          <a:effectLst/>
                          <a:latin typeface="Calibri" panose="020F0502020204030204" pitchFamily="34" charset="0"/>
                        </a:rPr>
                        <a:t>Inst. Practice </a:t>
                      </a:r>
                      <a:r>
                        <a:rPr lang="en-US" sz="1000" b="1" i="0" u="none" strike="noStrike" dirty="0" smtClean="0">
                          <a:effectLst/>
                          <a:latin typeface="Calibri" panose="020F0502020204030204" pitchFamily="34" charset="0"/>
                        </a:rPr>
                        <a:t>(33.4%)</a:t>
                      </a:r>
                      <a:endParaRPr lang="en-US" sz="1000" b="1" i="0" u="none" strike="noStrike" dirty="0">
                        <a:effectLst/>
                        <a:latin typeface="Calibri" panose="020F0502020204030204" pitchFamily="34" charset="0"/>
                      </a:endParaRPr>
                    </a:p>
                  </a:txBody>
                  <a:tcPr marL="6216" marR="6216" marT="6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effectLst/>
                          <a:latin typeface="Calibri" panose="020F0502020204030204" pitchFamily="34" charset="0"/>
                        </a:rPr>
                        <a:t>Student Performance (</a:t>
                      </a:r>
                      <a:r>
                        <a:rPr lang="en-US" sz="1000" b="1" i="0" u="none" strike="noStrike" dirty="0" smtClean="0">
                          <a:effectLst/>
                          <a:latin typeface="Calibri" panose="020F0502020204030204" pitchFamily="34" charset="0"/>
                        </a:rPr>
                        <a:t>33.3</a:t>
                      </a:r>
                      <a:r>
                        <a:rPr lang="en-US" sz="1000" b="1" i="0" u="none" strike="noStrike" dirty="0">
                          <a:effectLst/>
                          <a:latin typeface="Calibri" panose="020F0502020204030204" pitchFamily="34" charset="0"/>
                        </a:rPr>
                        <a:t>%)</a:t>
                      </a:r>
                    </a:p>
                  </a:txBody>
                  <a:tcPr marL="6216" marR="6216" marT="6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effectLst/>
                          <a:latin typeface="Calibri" panose="020F0502020204030204" pitchFamily="34" charset="0"/>
                        </a:rPr>
                        <a:t>Deliberate </a:t>
                      </a:r>
                    </a:p>
                    <a:p>
                      <a:pPr algn="ctr" fontAlgn="ctr"/>
                      <a:r>
                        <a:rPr lang="en-US" sz="1000" b="1" i="0" u="none" strike="noStrike" dirty="0">
                          <a:effectLst/>
                          <a:latin typeface="Calibri" panose="020F0502020204030204" pitchFamily="34" charset="0"/>
                        </a:rPr>
                        <a:t>Practice </a:t>
                      </a:r>
                      <a:r>
                        <a:rPr lang="en-US" sz="1000" b="1" i="0" u="none" strike="noStrike" dirty="0" smtClean="0">
                          <a:effectLst/>
                          <a:latin typeface="Calibri" panose="020F0502020204030204" pitchFamily="34" charset="0"/>
                        </a:rPr>
                        <a:t>(33.3%)</a:t>
                      </a:r>
                      <a:endParaRPr lang="en-US" sz="1000" b="1" i="0" u="none" strike="noStrike" dirty="0">
                        <a:effectLst/>
                        <a:latin typeface="Calibri" panose="020F0502020204030204" pitchFamily="34" charset="0"/>
                      </a:endParaRPr>
                    </a:p>
                  </a:txBody>
                  <a:tcPr marL="6216" marR="6216" marT="6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effectLst/>
                          <a:latin typeface="Calibri" panose="020F0502020204030204" pitchFamily="34" charset="0"/>
                        </a:rPr>
                        <a:t>Overall </a:t>
                      </a:r>
                    </a:p>
                    <a:p>
                      <a:pPr algn="ctr" fontAlgn="ctr"/>
                      <a:r>
                        <a:rPr lang="en-US" sz="1000" b="1" i="0" u="none" strike="noStrike" dirty="0">
                          <a:effectLst/>
                          <a:latin typeface="Calibri" panose="020F0502020204030204" pitchFamily="34" charset="0"/>
                        </a:rPr>
                        <a:t>Score</a:t>
                      </a:r>
                    </a:p>
                  </a:txBody>
                  <a:tcPr marL="6216" marR="6216" marT="6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58151">
                <a:tc>
                  <a:txBody>
                    <a:bodyPr/>
                    <a:lstStyle/>
                    <a:p>
                      <a:pPr algn="ctr" fontAlgn="b"/>
                      <a:r>
                        <a:rPr lang="en-US" sz="1000" b="0" i="0" u="none" strike="noStrike" dirty="0">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2.9</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1"/>
                  </a:ext>
                </a:extLst>
              </a:tr>
              <a:tr h="158151">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2.8</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2"/>
                  </a:ext>
                </a:extLst>
              </a:tr>
              <a:tr h="158151">
                <a:tc>
                  <a:txBody>
                    <a:bodyPr/>
                    <a:lstStyle/>
                    <a:p>
                      <a:pPr algn="ctr" fontAlgn="b"/>
                      <a:r>
                        <a:rPr lang="en-US" sz="1000" b="0" i="0" u="none" strike="noStrike" dirty="0">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2.7</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3"/>
                  </a:ext>
                </a:extLst>
              </a:tr>
              <a:tr h="158151">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2.6</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4"/>
                  </a:ext>
                </a:extLst>
              </a:tr>
              <a:tr h="158151">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2.5</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5"/>
                  </a:ext>
                </a:extLst>
              </a:tr>
              <a:tr h="158151">
                <a:tc>
                  <a:txBody>
                    <a:bodyPr/>
                    <a:lstStyle/>
                    <a:p>
                      <a:pPr algn="ctr" fontAlgn="b"/>
                      <a:r>
                        <a:rPr lang="en-US" sz="1000" b="0" i="0" u="none" strike="noStrike" dirty="0">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6"/>
                  </a:ext>
                </a:extLst>
              </a:tr>
              <a:tr h="158151">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7"/>
                  </a:ext>
                </a:extLst>
              </a:tr>
              <a:tr h="158151">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8"/>
                  </a:ext>
                </a:extLst>
              </a:tr>
              <a:tr h="158151">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9"/>
                  </a:ext>
                </a:extLst>
              </a:tr>
              <a:tr h="158151">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0"/>
                  </a:ext>
                </a:extLst>
              </a:tr>
              <a:tr h="158151">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2.0</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11"/>
                  </a:ext>
                </a:extLst>
              </a:tr>
              <a:tr h="158151">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1.9</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12"/>
                  </a:ext>
                </a:extLst>
              </a:tr>
              <a:tr h="158151">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1.9</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13"/>
                  </a:ext>
                </a:extLst>
              </a:tr>
              <a:tr h="158151">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1.8</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14"/>
                  </a:ext>
                </a:extLst>
              </a:tr>
              <a:tr h="158151">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1.7</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15"/>
                  </a:ext>
                </a:extLst>
              </a:tr>
              <a:tr h="158151">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1.6</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16"/>
                  </a:ext>
                </a:extLst>
              </a:tr>
              <a:tr h="158151">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7"/>
                  </a:ext>
                </a:extLst>
              </a:tr>
              <a:tr h="158151">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8"/>
                  </a:ext>
                </a:extLst>
              </a:tr>
              <a:tr h="158151">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9"/>
                  </a:ext>
                </a:extLst>
              </a:tr>
              <a:tr h="158151">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2.0</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20"/>
                  </a:ext>
                </a:extLst>
              </a:tr>
              <a:tr h="158151">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2.0</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21"/>
                  </a:ext>
                </a:extLst>
              </a:tr>
              <a:tr h="158151">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1.9</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22"/>
                  </a:ext>
                </a:extLst>
              </a:tr>
              <a:tr h="158151">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1.8</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23"/>
                  </a:ext>
                </a:extLst>
              </a:tr>
              <a:tr h="158151">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1.7</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24"/>
                  </a:ext>
                </a:extLst>
              </a:tr>
              <a:tr h="158151">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1.6</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25"/>
                  </a:ext>
                </a:extLst>
              </a:tr>
              <a:tr h="158151">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1.5</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26"/>
                  </a:ext>
                </a:extLst>
              </a:tr>
              <a:tr h="158151">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1.4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27"/>
                  </a:ext>
                </a:extLst>
              </a:tr>
              <a:tr h="158151">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1.3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28"/>
                  </a:ext>
                </a:extLst>
              </a:tr>
              <a:tr h="158151">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1.3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29"/>
                  </a:ext>
                </a:extLst>
              </a:tr>
              <a:tr h="158151">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1.2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30"/>
                  </a:ext>
                </a:extLst>
              </a:tr>
              <a:tr h="158151">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1.1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031"/>
                  </a:ext>
                </a:extLst>
              </a:tr>
              <a:tr h="158151">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1.0</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032"/>
                  </a:ext>
                </a:extLst>
              </a:tr>
            </a:tbl>
          </a:graphicData>
        </a:graphic>
      </p:graphicFrame>
      <p:graphicFrame>
        <p:nvGraphicFramePr>
          <p:cNvPr id="10" name="Table 9"/>
          <p:cNvGraphicFramePr>
            <a:graphicFrameLocks noGrp="1"/>
          </p:cNvGraphicFramePr>
          <p:nvPr>
            <p:extLst/>
          </p:nvPr>
        </p:nvGraphicFramePr>
        <p:xfrm>
          <a:off x="2854960" y="678181"/>
          <a:ext cx="3403600" cy="381000"/>
        </p:xfrm>
        <a:graphic>
          <a:graphicData uri="http://schemas.openxmlformats.org/drawingml/2006/table">
            <a:tbl>
              <a:tblPr/>
              <a:tblGrid>
                <a:gridCol w="850900">
                  <a:extLst>
                    <a:ext uri="{9D8B030D-6E8A-4147-A177-3AD203B41FA5}">
                      <a16:colId xmlns:a16="http://schemas.microsoft.com/office/drawing/2014/main" val="20000"/>
                    </a:ext>
                  </a:extLst>
                </a:gridCol>
                <a:gridCol w="850900">
                  <a:extLst>
                    <a:ext uri="{9D8B030D-6E8A-4147-A177-3AD203B41FA5}">
                      <a16:colId xmlns:a16="http://schemas.microsoft.com/office/drawing/2014/main" val="20001"/>
                    </a:ext>
                  </a:extLst>
                </a:gridCol>
                <a:gridCol w="850900">
                  <a:extLst>
                    <a:ext uri="{9D8B030D-6E8A-4147-A177-3AD203B41FA5}">
                      <a16:colId xmlns:a16="http://schemas.microsoft.com/office/drawing/2014/main" val="20002"/>
                    </a:ext>
                  </a:extLst>
                </a:gridCol>
                <a:gridCol w="850900">
                  <a:extLst>
                    <a:ext uri="{9D8B030D-6E8A-4147-A177-3AD203B41FA5}">
                      <a16:colId xmlns:a16="http://schemas.microsoft.com/office/drawing/2014/main" val="20003"/>
                    </a:ext>
                  </a:extLst>
                </a:gridCol>
              </a:tblGrid>
              <a:tr h="190500">
                <a:tc>
                  <a:txBody>
                    <a:bodyPr/>
                    <a:lstStyle/>
                    <a:p>
                      <a:pPr algn="ctr" fontAlgn="b"/>
                      <a:r>
                        <a:rPr lang="en-US" sz="1100" b="0" i="0" u="none" strike="noStrike">
                          <a:effectLst/>
                          <a:latin typeface="Calibri" panose="020F0502020204030204" pitchFamily="34" charset="0"/>
                        </a:rPr>
                        <a:t>HE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b"/>
                      <a:r>
                        <a:rPr lang="en-US" sz="1100" b="0" i="0" u="none" strike="noStrike">
                          <a:effectLst/>
                          <a:latin typeface="Calibri" panose="020F0502020204030204" pitchFamily="34" charset="0"/>
                        </a:rPr>
                        <a: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100" b="0" i="0" u="none" strike="noStrike">
                          <a:effectLst/>
                          <a:latin typeface="Calibri" panose="020F0502020204030204" pitchFamily="34" charset="0"/>
                        </a:rPr>
                        <a:t>NI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a:effectLst/>
                          <a:latin typeface="Calibri" panose="020F0502020204030204" pitchFamily="34" charset="0"/>
                        </a:rPr>
                        <a:t>U</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000"/>
                  </a:ext>
                </a:extLst>
              </a:tr>
              <a:tr h="190500">
                <a:tc>
                  <a:txBody>
                    <a:bodyPr/>
                    <a:lstStyle/>
                    <a:p>
                      <a:pPr algn="ctr" fontAlgn="b"/>
                      <a:r>
                        <a:rPr lang="en-US" sz="1100" b="0" i="0" u="none" strike="noStrike">
                          <a:effectLst/>
                          <a:latin typeface="Calibri" panose="020F0502020204030204" pitchFamily="34" charset="0"/>
                        </a:rPr>
                        <a:t>3.2-4.0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effectLst/>
                          <a:latin typeface="Calibri" panose="020F0502020204030204" pitchFamily="34" charset="0"/>
                        </a:rPr>
                        <a:t>2.1-3.1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effectLst/>
                          <a:latin typeface="Calibri" panose="020F0502020204030204" pitchFamily="34" charset="0"/>
                        </a:rPr>
                        <a:t>1.2-2.0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effectLst/>
                          <a:latin typeface="Calibri" panose="020F0502020204030204" pitchFamily="34" charset="0"/>
                        </a:rPr>
                        <a:t>1.0-1.1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34492829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howardm\AppData\Local\Temp\PR\data\asimages\{FD568C45-FC91-4CAB-B3DC-F1DFDFAB3E39}_4.png&quot;/&gt;&lt;left val=&quot;2&quot;/&gt;&lt;top val=&quot;495&quot;/&gt;&lt;width val=&quot;564&quot;/&gt;&lt;height val=&quot;39&quot;/&gt;&lt;hasText val=&quot;1&quot;/&gt;&lt;/Image&gt;&lt;/ThreeDShapeInfo&gt;"/>
  <p:tag name="PRESENTER_SHAPETEXTINFO" val="&lt;ShapeTextInfo&gt;&lt;TableIndex row=&quot;-1&quot; col=&quot;-1&quot;&gt;&lt;linesCount val=&quot;1&quot;/&gt;&lt;lineCharCount val=&quot;47&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1.xml><?xml version="1.0" encoding="utf-8"?>
<p:tagLst xmlns:a="http://schemas.openxmlformats.org/drawingml/2006/main" xmlns:r="http://schemas.openxmlformats.org/officeDocument/2006/relationships" xmlns:p="http://schemas.openxmlformats.org/presentationml/2006/main">
  <p:tag name="PPSNARRATION" val="16,139090245,C:\Users\howardm\Desktop\VAM Vodcast\VAMforHSprincipalsv07_pptx\Media.ppcx"/>
</p:tagLst>
</file>

<file path=ppt/tags/tag1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6.xml><?xml version="1.0" encoding="utf-8"?>
<p:tagLst xmlns:a="http://schemas.openxmlformats.org/drawingml/2006/main" xmlns:r="http://schemas.openxmlformats.org/officeDocument/2006/relationships" xmlns:p="http://schemas.openxmlformats.org/presentationml/2006/main">
  <p:tag name="PPSNARRATION" val="54,130931742,Q:\R&amp;D\VAM\FY2016\PLA-Roadshow\FY16 Teacher Evaluation Presentation v02_pptx\Media.ppcx"/>
</p:tagLst>
</file>

<file path=ppt/tags/tag17.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howardm\AppData\Local\Temp\PR\data\asimages\{7BD0FDAC-5A5D-401A-8970-AA73C367AC6C}_55.png&quot;/&gt;&lt;left val=&quot;0&quot;/&gt;&lt;top val=&quot;-14&quot;/&gt;&lt;width val=&quot;721&quot;/&gt;&lt;height val=&quot;128&quot;/&gt;&lt;hasText val=&quot;1&quot;/&gt;&lt;/Image&gt;&lt;/ThreeDShapeInfo&gt;"/>
  <p:tag name="PRESENTER_SHAPETEXTINFO" val="&lt;ShapeTextInfo&gt;&lt;TableIndex row=&quot;-1&quot; col=&quot;-1&quot;&gt;&lt;linesCount val=&quot;2&quot;/&gt;&lt;lineCharCount val=&quot;28&quot;/&gt;&lt;lineCharCount val=&quot;15&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howardm\AppData\Local\Temp\PR\data\asimages\{7C6BA910-7841-4959-93B4-223F2BCC679A}_55.png&quot;/&gt;&lt;left val=&quot;27&quot;/&gt;&lt;top val=&quot;117&quot;/&gt;&lt;width val=&quot;665&quot;/&gt;&lt;height val=&quot;321&quot;/&gt;&lt;hasText val=&quot;1&quot;/&gt;&lt;/Image&gt;&lt;/ThreeDShapeInfo&gt;"/>
  <p:tag name="PRESENTER_SHAPETEXTINFO" val="&lt;ShapeTextInfo&gt;&lt;TableIndex row=&quot;-1&quot; col=&quot;-1&quot;&gt;&lt;linesCount val=&quot;6&quot;/&gt;&lt;lineCharCount val=&quot;56&quot;/&gt;&lt;lineCharCount val=&quot;58&quot;/&gt;&lt;lineCharCount val=&quot;52&quot;/&gt;&lt;lineCharCount val=&quot;44&quot;/&gt;&lt;lineCharCount val=&quot;55&quot;/&gt;&lt;lineCharCount val=&quot;38&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PPSNARRATION" val="6,130931742,Q:\R&amp;D\VAM\FY2016\PLA-Roadshow\FY16 Teacher Evaluation Presentation v02_pptx\Media.ppcx"/>
</p:tagLst>
</file>

<file path=ppt/tags/tag20.xml><?xml version="1.0" encoding="utf-8"?>
<p:tagLst xmlns:a="http://schemas.openxmlformats.org/drawingml/2006/main" xmlns:r="http://schemas.openxmlformats.org/officeDocument/2006/relationships" xmlns:p="http://schemas.openxmlformats.org/presentationml/2006/main">
  <p:tag name="PPSNARRATION" val="55,130931742,Q:\R&amp;D\VAM\FY2016\PLA-Roadshow\FY16 Teacher Evaluation Presentation v02_pptx\Media.ppcx"/>
</p:tagLst>
</file>

<file path=ppt/tags/tag2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2.xml><?xml version="1.0" encoding="utf-8"?>
<p:tagLst xmlns:a="http://schemas.openxmlformats.org/drawingml/2006/main" xmlns:r="http://schemas.openxmlformats.org/officeDocument/2006/relationships" xmlns:p="http://schemas.openxmlformats.org/presentationml/2006/main">
  <p:tag name="PPSNARRATION" val="57,130931742,Q:\R&amp;D\VAM\FY2016\PLA-Roadshow\FY16 Teacher Evaluation Presentation v02_pptx\Media.ppcx"/>
</p:tagLst>
</file>

<file path=ppt/tags/tag23.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howardm\AppData\Local\Temp\PR\data\asimages\{1F8FB6FE-2E75-40EE-AD21-D3FC55204D1B}_58.png&quot;/&gt;&lt;left val=&quot;0&quot;/&gt;&lt;top val=&quot;-8&quot;/&gt;&lt;width val=&quot;721&quot;/&gt;&lt;height val=&quot;85&quot;/&gt;&lt;hasText val=&quot;1&quot;/&gt;&lt;/Image&gt;&lt;/ThreeDShapeInfo&gt;"/>
  <p:tag name="PRESENTER_SHAPETEXTINFO" val="&lt;ShapeTextInfo&gt;&lt;TableIndex row=&quot;-1&quot; col=&quot;-1&quot;&gt;&lt;linesCount val=&quot;1&quot;/&gt;&lt;lineCharCount val=&quot;33&quot;/&gt;&lt;/TableIndex&gt;&lt;/ShapeTextInfo&gt;"/>
</p:tagLst>
</file>

<file path=ppt/tags/tag24.xml><?xml version="1.0" encoding="utf-8"?>
<p:tagLst xmlns:a="http://schemas.openxmlformats.org/drawingml/2006/main" xmlns:r="http://schemas.openxmlformats.org/officeDocument/2006/relationships" xmlns:p="http://schemas.openxmlformats.org/presentationml/2006/main">
  <p:tag name="PRESENTER_SHAPEINFO" val="&lt;ThreeDShapeInfo&gt;&lt;uuid val=&quot;{DDC97092-A2DF-4607-BE3E-013354FAE767}&quot;/&gt;&lt;isInvalidForFieldText val=&quot;0&quot;/&gt;&lt;Image&gt;&lt;filename val=&quot;C:\Users\howardm\AppData\Local\Temp\PR\data\asimages\{DDC97092-A2DF-4607-BE3E-013354FAE767}_58.png&quot;/&gt;&lt;left val=&quot;0&quot;/&gt;&lt;top val=&quot;59&quot;/&gt;&lt;width val=&quot;720&quot;/&gt;&lt;height val=&quot;485&quot;/&gt;&lt;hasText val=&quot;1&quot;/&gt;&lt;/Image&gt;&lt;/ThreeDShape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9.xml><?xml version="1.0" encoding="utf-8"?>
<p:tagLst xmlns:a="http://schemas.openxmlformats.org/drawingml/2006/main" xmlns:r="http://schemas.openxmlformats.org/officeDocument/2006/relationships" xmlns:p="http://schemas.openxmlformats.org/presentationml/2006/main">
  <p:tag name="PPSNARRATION" val="59,130931742,Q:\R&amp;D\VAM\FY2016\PLA-Roadshow\FY16 Teacher Evaluation Presentation v02_pptx\Media.ppcx"/>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0.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howardm\AppData\Local\Temp\PR\data\asimages\{ABB2D115-544E-4C0F-9539-889860F744D3}_60.png&quot;/&gt;&lt;left val=&quot;35&quot;/&gt;&lt;top val=&quot;32&quot;/&gt;&lt;width val=&quot;657&quot;/&gt;&lt;height val=&quot;51&quot;/&gt;&lt;hasText val=&quot;1&quot;/&gt;&lt;/Image&gt;&lt;/ThreeDShapeInfo&gt;"/>
  <p:tag name="PRESENTER_SHAPETEXTINFO" val="&lt;ShapeTextInfo&gt;&lt;TableIndex row=&quot;-1&quot; col=&quot;-1&quot;&gt;&lt;linesCount val=&quot;1&quot;/&gt;&lt;lineCharCount val=&quot;21&quot;/&gt;&lt;/TableIndex&gt;&lt;/ShapeTextInfo&gt;"/>
</p:tagLst>
</file>

<file path=ppt/tags/tag31.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howardm\AppData\Local\Temp\PR\data\asimages\{D3550865-E296-41AF-BB6D-1753C15DAFB5}_60.png&quot;/&gt;&lt;left val=&quot;30&quot;/&gt;&lt;top val=&quot;111&quot;/&gt;&lt;width val=&quot;662&quot;/&gt;&lt;height val=&quot;398&quot;/&gt;&lt;hasText val=&quot;1&quot;/&gt;&lt;/Image&gt;&lt;/ThreeDShapeInfo&gt;"/>
  <p:tag name="PRESENTER_SHAPETEXTINFO" val="&lt;ShapeTextInfo&gt;&lt;TableIndex row=&quot;-1&quot; col=&quot;-1&quot;&gt;&lt;linesCount val=&quot;15&quot;/&gt;&lt;lineCharCount val=&quot;28&quot;/&gt;&lt;lineCharCount val=&quot;55&quot;/&gt;&lt;lineCharCount val=&quot;20&quot;/&gt;&lt;lineCharCount val=&quot;61&quot;/&gt;&lt;lineCharCount val=&quot;12&quot;/&gt;&lt;lineCharCount val=&quot;46&quot;/&gt;&lt;lineCharCount val=&quot;61&quot;/&gt;&lt;lineCharCount val=&quot;20&quot;/&gt;&lt;lineCharCount val=&quot;62&quot;/&gt;&lt;lineCharCount val=&quot;16&quot;/&gt;&lt;lineCharCount val=&quot;48&quot;/&gt;&lt;lineCharCount val=&quot;54&quot;/&gt;&lt;lineCharCount val=&quot;37&quot;/&gt;&lt;lineCharCount val=&quot;1&quot;/&gt;&lt;lineCharCount val=&quot;1&quot;/&gt;&lt;/TableIndex&gt;&lt;/ShapeTextInfo&gt;"/>
</p:tagLst>
</file>

<file path=ppt/tags/tag3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PPSNARRATION" val="6,130931742,Q:\R&amp;D\VAM\FY2016\PLA-Roadshow\FY16 Teacher Evaluation Presentation v02_pptx\Media.ppcx"/>
</p:tagLst>
</file>

<file path=ppt/tags/tag5.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howardm\AppData\Local\Temp\PR\data\asimages\{B7DCCA2E-2143-40E2-92DC-9C7F8D3F0680}_6.png&quot;/&gt;&lt;left val=&quot;0&quot;/&gt;&lt;top val=&quot;-8&quot;/&gt;&lt;width val=&quot;721&quot;/&gt;&lt;height val=&quot;128&quot;/&gt;&lt;hasText val=&quot;1&quot;/&gt;&lt;/Image&gt;&lt;/ThreeDShapeInfo&gt;"/>
  <p:tag name="PRESENTER_SHAPETEXTINFO" val="&lt;ShapeTextInfo&gt;&lt;TableIndex row=&quot;-1&quot; col=&quot;-1&quot;&gt;&lt;linesCount val=&quot;2&quot;/&gt;&lt;lineCharCount val=&quot;32&quot;/&gt;&lt;lineCharCount val=&quot;29&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howardm\AppData\Local\Temp\PR\data\asimages\{6BE0E078-5936-4B75-8F35-175AC69C0AED}_6.png&quot;/&gt;&lt;left val=&quot;22&quot;/&gt;&lt;top val=&quot;142&quot;/&gt;&lt;width val=&quot;657&quot;/&gt;&lt;height val=&quot;248&quot;/&gt;&lt;hasText val=&quot;1&quot;/&gt;&lt;/Image&gt;&lt;/ThreeDShapeInfo&gt;"/>
  <p:tag name="PRESENTER_SHAPETEXTINFO" val="&lt;ShapeTextInfo&gt;&lt;TableIndex row=&quot;-1&quot; col=&quot;-1&quot;&gt;&lt;linesCount val=&quot;4&quot;/&gt;&lt;lineCharCount val=&quot;44&quot;/&gt;&lt;lineCharCount val=&quot;40&quot;/&gt;&lt;lineCharCount val=&quot;41&quot;/&gt;&lt;lineCharCount val=&quot;30&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INFO" val="&lt;ThreeDShapeInfo&gt;&lt;uuid val=&quot;{082BE804-8681-423A-A63B-7D2147D5C989}&quot;/&gt;&lt;isInvalidForFieldText val=&quot;0&quot;/&gt;&lt;Image&gt;&lt;filename val=&quot;C:\Users\howardm\AppData\Local\Temp\PR\data\asimages\{082BE804-8681-423A-A63B-7D2147D5C989}_6.png&quot;/&gt;&lt;left val=&quot;48&quot;/&gt;&lt;top val=&quot;285&quot;/&gt;&lt;width val=&quot;625&quot;/&gt;&lt;height val=&quot;13&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PPSNARRATION" val="6,130931742,Q:\R&amp;D\VAM\FY2016\PLA-Roadshow\FY16 Teacher Evaluation Presentation v02_pptx\Media.ppcx"/>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1052</TotalTime>
  <Words>1746</Words>
  <Application>Microsoft Office PowerPoint</Application>
  <PresentationFormat>On-screen Show (4:3)</PresentationFormat>
  <Paragraphs>499</Paragraphs>
  <Slides>13</Slides>
  <Notes>12</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Overlock</vt:lpstr>
      <vt:lpstr>Source Sans Pro</vt:lpstr>
      <vt:lpstr>Office Theme</vt:lpstr>
      <vt:lpstr>PowerPoint Presentation</vt:lpstr>
      <vt:lpstr>FY19 Final Teacher Evaluation Rating Components and Weights</vt:lpstr>
      <vt:lpstr>PowerPoint Presentation</vt:lpstr>
      <vt:lpstr>FY19 Models, Teachers, and Measures</vt:lpstr>
      <vt:lpstr>PowerPoint Presentation</vt:lpstr>
      <vt:lpstr>Local Expected Score Models  Variables determining expected score</vt:lpstr>
      <vt:lpstr>PowerPoint Presentation</vt:lpstr>
      <vt:lpstr>Teachers with Multiple Models  Combined Ratings</vt:lpstr>
      <vt:lpstr>FY 18 Evaluation Rating Possibilities</vt:lpstr>
      <vt:lpstr>Teacher Reports</vt:lpstr>
      <vt:lpstr>PowerPoint Presentation</vt:lpstr>
      <vt:lpstr>Cohort Model Teacher Roster Example</vt:lpstr>
      <vt:lpstr>PowerPoint Presentation</vt:lpstr>
    </vt:vector>
  </TitlesOfParts>
  <Company>School District of Palm Beach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FY17 Teacher Evaluation Distribution</dc:title>
  <dc:creator>Windows User</dc:creator>
  <cp:lastModifiedBy>Windows User</cp:lastModifiedBy>
  <cp:revision>78</cp:revision>
  <cp:lastPrinted>2019-09-25T16:37:23Z</cp:lastPrinted>
  <dcterms:created xsi:type="dcterms:W3CDTF">2017-10-30T11:40:50Z</dcterms:created>
  <dcterms:modified xsi:type="dcterms:W3CDTF">2019-10-30T11:29:50Z</dcterms:modified>
</cp:coreProperties>
</file>