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7.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8.xml" ContentType="application/vnd.openxmlformats-officedocument.presentationml.notesSlide+xml"/>
  <Override PartName="/ppt/tags/tag19.xml" ContentType="application/vnd.openxmlformats-officedocument.presentationml.tags+xml"/>
  <Override PartName="/ppt/notesSlides/notesSlide9.xml" ContentType="application/vnd.openxmlformats-officedocument.presentationml.notesSlide+xml"/>
  <Override PartName="/ppt/tags/tag20.xml" ContentType="application/vnd.openxmlformats-officedocument.presentationml.tags+xml"/>
  <Override PartName="/ppt/notesSlides/notesSlide10.xml" ContentType="application/vnd.openxmlformats-officedocument.presentationml.notesSlide+xml"/>
  <Override PartName="/ppt/tags/tag21.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2.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3.xml" ContentType="application/vnd.openxmlformats-officedocument.presentationml.notesSlide+xml"/>
  <Override PartName="/ppt/tags/tag28.xml" ContentType="application/vnd.openxmlformats-officedocument.presentationml.tags+xml"/>
  <Override PartName="/ppt/notesSlides/notesSlide1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15.xml" ContentType="application/vnd.openxmlformats-officedocument.presentationml.notesSlide+xml"/>
  <Override PartName="/ppt/tags/tag37.xml" ContentType="application/vnd.openxmlformats-officedocument.presentationml.tags+xml"/>
  <Override PartName="/ppt/notesSlides/notesSlide16.xml" ContentType="application/vnd.openxmlformats-officedocument.presentationml.notesSlide+xml"/>
  <Override PartName="/ppt/tags/tag38.xml" ContentType="application/vnd.openxmlformats-officedocument.presentationml.tags+xml"/>
  <Override PartName="/ppt/notesSlides/notesSlide17.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8.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9.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20.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21.xml" ContentType="application/vnd.openxmlformats-officedocument.presentationml.notesSlide+xml"/>
  <Override PartName="/ppt/tags/tag6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85" r:id="rId2"/>
    <p:sldId id="264" r:id="rId3"/>
    <p:sldId id="265" r:id="rId4"/>
    <p:sldId id="260" r:id="rId5"/>
    <p:sldId id="286" r:id="rId6"/>
    <p:sldId id="273" r:id="rId7"/>
    <p:sldId id="274" r:id="rId8"/>
    <p:sldId id="276" r:id="rId9"/>
    <p:sldId id="279" r:id="rId10"/>
    <p:sldId id="280" r:id="rId11"/>
    <p:sldId id="281" r:id="rId12"/>
    <p:sldId id="263" r:id="rId13"/>
    <p:sldId id="287" r:id="rId14"/>
    <p:sldId id="283" r:id="rId15"/>
    <p:sldId id="262" r:id="rId16"/>
    <p:sldId id="284" r:id="rId17"/>
    <p:sldId id="272" r:id="rId18"/>
    <p:sldId id="266" r:id="rId19"/>
    <p:sldId id="267" r:id="rId20"/>
    <p:sldId id="269" r:id="rId21"/>
    <p:sldId id="270" r:id="rId22"/>
  </p:sldIdLst>
  <p:sldSz cx="9144000" cy="6858000" type="screen4x3"/>
  <p:notesSz cx="6858000" cy="9239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205" autoAdjust="0"/>
    <p:restoredTop sz="79632" autoAdjust="0"/>
  </p:normalViewPr>
  <p:slideViewPr>
    <p:cSldViewPr snapToGrid="0">
      <p:cViewPr varScale="1">
        <p:scale>
          <a:sx n="93" d="100"/>
          <a:sy n="93" d="100"/>
        </p:scale>
        <p:origin x="1746"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567"/>
          </a:xfrm>
          <a:prstGeom prst="rect">
            <a:avLst/>
          </a:prstGeom>
        </p:spPr>
        <p:txBody>
          <a:bodyPr vert="horz" lIns="91973" tIns="45987" rIns="91973" bIns="45987" rtlCol="0"/>
          <a:lstStyle>
            <a:lvl1pPr algn="l">
              <a:defRPr sz="1200"/>
            </a:lvl1pPr>
          </a:lstStyle>
          <a:p>
            <a:endParaRPr lang="en-US"/>
          </a:p>
        </p:txBody>
      </p:sp>
      <p:sp>
        <p:nvSpPr>
          <p:cNvPr id="3" name="Date Placeholder 2"/>
          <p:cNvSpPr>
            <a:spLocks noGrp="1"/>
          </p:cNvSpPr>
          <p:nvPr>
            <p:ph type="dt" idx="1"/>
          </p:nvPr>
        </p:nvSpPr>
        <p:spPr>
          <a:xfrm>
            <a:off x="3884613" y="0"/>
            <a:ext cx="2971800" cy="463567"/>
          </a:xfrm>
          <a:prstGeom prst="rect">
            <a:avLst/>
          </a:prstGeom>
        </p:spPr>
        <p:txBody>
          <a:bodyPr vert="horz" lIns="91973" tIns="45987" rIns="91973" bIns="45987" rtlCol="0"/>
          <a:lstStyle>
            <a:lvl1pPr algn="r">
              <a:defRPr sz="1200"/>
            </a:lvl1pPr>
          </a:lstStyle>
          <a:p>
            <a:fld id="{642A982C-B7E1-4E4B-9B53-B3553B78A0DC}" type="datetimeFigureOut">
              <a:rPr lang="en-US" smtClean="0"/>
              <a:t>11/27/2017</a:t>
            </a:fld>
            <a:endParaRPr lang="en-US"/>
          </a:p>
        </p:txBody>
      </p:sp>
      <p:sp>
        <p:nvSpPr>
          <p:cNvPr id="4" name="Slide Image Placeholder 3"/>
          <p:cNvSpPr>
            <a:spLocks noGrp="1" noRot="1" noChangeAspect="1"/>
          </p:cNvSpPr>
          <p:nvPr>
            <p:ph type="sldImg" idx="2"/>
          </p:nvPr>
        </p:nvSpPr>
        <p:spPr>
          <a:xfrm>
            <a:off x="1349375" y="1154113"/>
            <a:ext cx="4159250" cy="3119437"/>
          </a:xfrm>
          <a:prstGeom prst="rect">
            <a:avLst/>
          </a:prstGeom>
          <a:noFill/>
          <a:ln w="12700">
            <a:solidFill>
              <a:prstClr val="black"/>
            </a:solidFill>
          </a:ln>
        </p:spPr>
        <p:txBody>
          <a:bodyPr vert="horz" lIns="91973" tIns="45987" rIns="91973" bIns="45987" rtlCol="0" anchor="ctr"/>
          <a:lstStyle/>
          <a:p>
            <a:endParaRPr lang="en-US"/>
          </a:p>
        </p:txBody>
      </p:sp>
      <p:sp>
        <p:nvSpPr>
          <p:cNvPr id="5" name="Notes Placeholder 4"/>
          <p:cNvSpPr>
            <a:spLocks noGrp="1"/>
          </p:cNvSpPr>
          <p:nvPr>
            <p:ph type="body" sz="quarter" idx="3"/>
          </p:nvPr>
        </p:nvSpPr>
        <p:spPr>
          <a:xfrm>
            <a:off x="685800" y="4446389"/>
            <a:ext cx="5486400" cy="3637955"/>
          </a:xfrm>
          <a:prstGeom prst="rect">
            <a:avLst/>
          </a:prstGeom>
        </p:spPr>
        <p:txBody>
          <a:bodyPr vert="horz" lIns="91973" tIns="45987" rIns="91973" bIns="45987"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5684"/>
            <a:ext cx="2971800" cy="463566"/>
          </a:xfrm>
          <a:prstGeom prst="rect">
            <a:avLst/>
          </a:prstGeom>
        </p:spPr>
        <p:txBody>
          <a:bodyPr vert="horz" lIns="91973" tIns="45987" rIns="91973" bIns="45987"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5684"/>
            <a:ext cx="2971800" cy="463566"/>
          </a:xfrm>
          <a:prstGeom prst="rect">
            <a:avLst/>
          </a:prstGeom>
        </p:spPr>
        <p:txBody>
          <a:bodyPr vert="horz" lIns="91973" tIns="45987" rIns="91973" bIns="45987" rtlCol="0" anchor="b"/>
          <a:lstStyle>
            <a:lvl1pPr algn="r">
              <a:defRPr sz="1200"/>
            </a:lvl1pPr>
          </a:lstStyle>
          <a:p>
            <a:fld id="{8623DB1B-D6C9-477F-B62B-7FA4EFAB8BFF}" type="slidenum">
              <a:rPr lang="en-US" smtClean="0"/>
              <a:t>‹#›</a:t>
            </a:fld>
            <a:endParaRPr lang="en-US"/>
          </a:p>
        </p:txBody>
      </p:sp>
    </p:spTree>
    <p:extLst>
      <p:ext uri="{BB962C8B-B14F-4D97-AF65-F5344CB8AC3E}">
        <p14:creationId xmlns:p14="http://schemas.microsoft.com/office/powerpoint/2010/main" val="4058820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29.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37.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38.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39.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43.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54.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61.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65.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a:t>
            </a:r>
            <a:r>
              <a:rPr lang="en-US" baseline="0" dirty="0" smtClean="0"/>
              <a:t> you for taking the time to view this explanation of the 2017 Teacher Evaluation System.  This presentation will review the general components of the Evaluation System. If you have specific questions, please feel free to use the link on your teacher letter in PeopleSoft to submit an inquiry.</a:t>
            </a:r>
            <a:endParaRPr lang="en-US" dirty="0"/>
          </a:p>
        </p:txBody>
      </p:sp>
      <p:sp>
        <p:nvSpPr>
          <p:cNvPr id="4" name="TextBox 3"/>
          <p:cNvSpPr txBox="1"/>
          <p:nvPr>
            <p:custDataLst>
              <p:tags r:id="rId1"/>
            </p:custDataLst>
          </p:nvPr>
        </p:nvSpPr>
        <p:spPr>
          <a:xfrm>
            <a:off x="0" y="0"/>
            <a:ext cx="3810000" cy="369871"/>
          </a:xfrm>
          <a:prstGeom prst="rect">
            <a:avLst/>
          </a:prstGeom>
          <a:noFill/>
        </p:spPr>
        <p:txBody>
          <a:bodyPr vert="horz" lIns="91973" tIns="45987" rIns="91973" bIns="45987" rtlCol="0">
            <a:spAutoFit/>
          </a:bodyPr>
          <a:lstStyle/>
          <a:p>
            <a:endParaRPr lang="en-US"/>
          </a:p>
        </p:txBody>
      </p:sp>
    </p:spTree>
    <p:extLst>
      <p:ext uri="{BB962C8B-B14F-4D97-AF65-F5344CB8AC3E}">
        <p14:creationId xmlns:p14="http://schemas.microsoft.com/office/powerpoint/2010/main" val="1552240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VAM score is not based on the percent of students who meet the expected score but the extent to which each student met or failed to meet their expected score. The difference between each student’s actual and expected score represents the student’s learning growth score.</a:t>
            </a:r>
          </a:p>
          <a:p>
            <a:endParaRPr lang="en-US" dirty="0"/>
          </a:p>
          <a:p>
            <a:r>
              <a:rPr lang="en-US" dirty="0" smtClean="0"/>
              <a:t>The average of these</a:t>
            </a:r>
            <a:r>
              <a:rPr lang="en-US" baseline="0" dirty="0" smtClean="0"/>
              <a:t> differences represents a teacher’s score. </a:t>
            </a:r>
            <a:endParaRPr lang="en-US" dirty="0"/>
          </a:p>
        </p:txBody>
      </p:sp>
      <p:sp>
        <p:nvSpPr>
          <p:cNvPr id="4" name="TextBox 3"/>
          <p:cNvSpPr txBox="1"/>
          <p:nvPr>
            <p:custDataLst>
              <p:tags r:id="rId1"/>
            </p:custDataLst>
          </p:nvPr>
        </p:nvSpPr>
        <p:spPr>
          <a:xfrm>
            <a:off x="0" y="0"/>
            <a:ext cx="3810000" cy="369871"/>
          </a:xfrm>
          <a:prstGeom prst="rect">
            <a:avLst/>
          </a:prstGeom>
          <a:noFill/>
        </p:spPr>
        <p:txBody>
          <a:bodyPr vert="horz" lIns="91973" tIns="45987" rIns="91973" bIns="45987" rtlCol="0">
            <a:spAutoFit/>
          </a:bodyPr>
          <a:lstStyle/>
          <a:p>
            <a:endParaRPr lang="en-US"/>
          </a:p>
        </p:txBody>
      </p:sp>
    </p:spTree>
    <p:extLst>
      <p:ext uri="{BB962C8B-B14F-4D97-AF65-F5344CB8AC3E}">
        <p14:creationId xmlns:p14="http://schemas.microsoft.com/office/powerpoint/2010/main" val="33977358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teacher’s VAM score is</a:t>
            </a:r>
            <a:r>
              <a:rPr lang="en-US" baseline="0" dirty="0" smtClean="0"/>
              <a:t> not the sole determinant of a teacher’s Student Performance Rating.  To determine the teacher’s Student Performance Rating FDOE also uses the confidence interval around the VAM score to rate the teacher as Highly Effective through Unsatisfactory.  </a:t>
            </a:r>
          </a:p>
          <a:p>
            <a:endParaRPr lang="en-US" baseline="0" dirty="0" smtClean="0"/>
          </a:p>
          <a:p>
            <a:r>
              <a:rPr lang="en-US" baseline="0" dirty="0" smtClean="0"/>
              <a:t>A confidence interval is a statistical measure of certainty that if the measure were repeated the score would fall within a set range of the actual score. The confidence interval is dependent on the number students and the variability of test scores.  A larger sample with similar scores leads to a smaller confidence interval.</a:t>
            </a:r>
            <a:endParaRPr lang="en-US" dirty="0"/>
          </a:p>
        </p:txBody>
      </p:sp>
      <p:sp>
        <p:nvSpPr>
          <p:cNvPr id="4" name="TextBox 3"/>
          <p:cNvSpPr txBox="1"/>
          <p:nvPr>
            <p:custDataLst>
              <p:tags r:id="rId1"/>
            </p:custDataLst>
          </p:nvPr>
        </p:nvSpPr>
        <p:spPr>
          <a:xfrm>
            <a:off x="0" y="0"/>
            <a:ext cx="3810000" cy="369871"/>
          </a:xfrm>
          <a:prstGeom prst="rect">
            <a:avLst/>
          </a:prstGeom>
          <a:noFill/>
        </p:spPr>
        <p:txBody>
          <a:bodyPr vert="horz" lIns="91973" tIns="45987" rIns="91973" bIns="45987" rtlCol="0">
            <a:spAutoFit/>
          </a:bodyPr>
          <a:lstStyle/>
          <a:p>
            <a:endParaRPr lang="en-US"/>
          </a:p>
        </p:txBody>
      </p:sp>
    </p:spTree>
    <p:extLst>
      <p:ext uri="{BB962C8B-B14F-4D97-AF65-F5344CB8AC3E}">
        <p14:creationId xmlns:p14="http://schemas.microsoft.com/office/powerpoint/2010/main" val="4040500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determine a teacher’s rating, the</a:t>
            </a:r>
            <a:r>
              <a:rPr lang="en-US" baseline="0" dirty="0" smtClean="0"/>
              <a:t> FDOE uses the VAM score and the 68 and 95% confidence intervals.  In this depiction </a:t>
            </a:r>
          </a:p>
          <a:p>
            <a:r>
              <a:rPr lang="en-US" baseline="0" dirty="0" smtClean="0"/>
              <a:t>	the black line represents the Standard Aggregate Score of 0 which is the state average teacher impact.  </a:t>
            </a:r>
          </a:p>
          <a:p>
            <a:r>
              <a:rPr lang="en-US" baseline="0" dirty="0" smtClean="0"/>
              <a:t>	the purple diamond represents the teacher’s VAM score</a:t>
            </a:r>
          </a:p>
          <a:p>
            <a:r>
              <a:rPr lang="en-US" baseline="0" dirty="0" smtClean="0"/>
              <a:t>	the red bar represents the 68% confidence interval, or 68% certainty</a:t>
            </a:r>
          </a:p>
          <a:p>
            <a:r>
              <a:rPr lang="en-US" baseline="0" dirty="0" smtClean="0"/>
              <a:t>	the orange bar represents the 95% confidence interval or 95% certainty</a:t>
            </a:r>
          </a:p>
          <a:p>
            <a:endParaRPr lang="en-US" baseline="0" dirty="0" smtClean="0"/>
          </a:p>
          <a:p>
            <a:pPr defTabSz="919731">
              <a:defRPr/>
            </a:pPr>
            <a:r>
              <a:rPr lang="en-US" altLang="en-US" dirty="0">
                <a:solidFill>
                  <a:srgbClr val="92D050"/>
                </a:solidFill>
              </a:rPr>
              <a:t>For a teacher to be rated Highly Effective: the VAM score and both 68% and 95% Confidence Intervals are above 0.</a:t>
            </a:r>
          </a:p>
          <a:p>
            <a:pPr defTabSz="919731">
              <a:defRPr/>
            </a:pPr>
            <a:r>
              <a:rPr lang="en-US" altLang="en-US" dirty="0">
                <a:solidFill>
                  <a:srgbClr val="92D050"/>
                </a:solidFill>
              </a:rPr>
              <a:t>For a teacher to be rated </a:t>
            </a:r>
            <a:r>
              <a:rPr lang="en-US" altLang="en-US" dirty="0">
                <a:solidFill>
                  <a:schemeClr val="accent1">
                    <a:lumMod val="50000"/>
                  </a:schemeClr>
                </a:solidFill>
              </a:rPr>
              <a:t>Effective: the VAM score can be above or below 0 with some portion of the 68% confidence interval above 0 and some portion of the 95% confidence interval below 0.</a:t>
            </a:r>
          </a:p>
          <a:p>
            <a:pPr defTabSz="919731">
              <a:defRPr/>
            </a:pPr>
            <a:r>
              <a:rPr lang="en-US" altLang="en-US" dirty="0">
                <a:solidFill>
                  <a:srgbClr val="92D050"/>
                </a:solidFill>
              </a:rPr>
              <a:t>For a teacher to be rated </a:t>
            </a:r>
            <a:r>
              <a:rPr lang="en-US" dirty="0">
                <a:solidFill>
                  <a:schemeClr val="accent2">
                    <a:lumMod val="75000"/>
                  </a:schemeClr>
                </a:solidFill>
              </a:rPr>
              <a:t>Needs Improvement: the VAM Score is less than 0, the entire 68% Confidence Interval is below 0, but some portion of the 95% Confidence Interval lies above 0.</a:t>
            </a:r>
          </a:p>
          <a:p>
            <a:pPr defTabSz="919731">
              <a:defRPr/>
            </a:pPr>
            <a:r>
              <a:rPr lang="en-US" altLang="en-US" dirty="0">
                <a:solidFill>
                  <a:srgbClr val="92D050"/>
                </a:solidFill>
              </a:rPr>
              <a:t>For a teacher to be rated </a:t>
            </a:r>
            <a:r>
              <a:rPr lang="en-US" altLang="en-US" dirty="0">
                <a:solidFill>
                  <a:srgbClr val="FF0000"/>
                </a:solidFill>
              </a:rPr>
              <a:t>Unsatisfactory: </a:t>
            </a:r>
            <a:r>
              <a:rPr lang="en-US" altLang="en-US" dirty="0">
                <a:solidFill>
                  <a:srgbClr val="92D050"/>
                </a:solidFill>
              </a:rPr>
              <a:t>the VAM score and b</a:t>
            </a:r>
            <a:r>
              <a:rPr lang="en-US" altLang="en-US" dirty="0">
                <a:solidFill>
                  <a:srgbClr val="FF0000"/>
                </a:solidFill>
              </a:rPr>
              <a:t>oth 68% and 95% Confidence Intervals are below 0.</a:t>
            </a:r>
          </a:p>
          <a:p>
            <a:pPr defTabSz="919731">
              <a:defRPr/>
            </a:pPr>
            <a:endParaRPr lang="en-US" altLang="en-US" b="1" dirty="0">
              <a:solidFill>
                <a:schemeClr val="accent2">
                  <a:lumMod val="75000"/>
                </a:schemeClr>
              </a:solidFill>
            </a:endParaRPr>
          </a:p>
          <a:p>
            <a:pPr defTabSz="919731">
              <a:defRPr/>
            </a:pPr>
            <a:endParaRPr lang="en-US" altLang="en-US" b="1" dirty="0">
              <a:solidFill>
                <a:schemeClr val="accent1">
                  <a:lumMod val="50000"/>
                </a:schemeClr>
              </a:solidFill>
            </a:endParaRPr>
          </a:p>
          <a:p>
            <a:endParaRPr lang="en-US" dirty="0"/>
          </a:p>
        </p:txBody>
      </p:sp>
      <p:sp>
        <p:nvSpPr>
          <p:cNvPr id="4" name="TextBox 3"/>
          <p:cNvSpPr txBox="1"/>
          <p:nvPr>
            <p:custDataLst>
              <p:tags r:id="rId1"/>
            </p:custDataLst>
          </p:nvPr>
        </p:nvSpPr>
        <p:spPr>
          <a:xfrm>
            <a:off x="0" y="0"/>
            <a:ext cx="3810000" cy="369871"/>
          </a:xfrm>
          <a:prstGeom prst="rect">
            <a:avLst/>
          </a:prstGeom>
          <a:noFill/>
        </p:spPr>
        <p:txBody>
          <a:bodyPr vert="horz" lIns="91973" tIns="45987" rIns="91973" bIns="45987" rtlCol="0">
            <a:spAutoFit/>
          </a:bodyPr>
          <a:lstStyle/>
          <a:p>
            <a:endParaRPr lang="en-US"/>
          </a:p>
        </p:txBody>
      </p:sp>
    </p:spTree>
    <p:extLst>
      <p:ext uri="{BB962C8B-B14F-4D97-AF65-F5344CB8AC3E}">
        <p14:creationId xmlns:p14="http://schemas.microsoft.com/office/powerpoint/2010/main" val="3394989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state VAM models</a:t>
            </a:r>
            <a:r>
              <a:rPr lang="en-US" baseline="0" dirty="0" smtClean="0"/>
              <a:t> apply to approximately one third of District teachers.  For the remainder of the Student Performance Rating the district uses locally developed cohort models.</a:t>
            </a:r>
            <a:endParaRPr lang="en-US" dirty="0"/>
          </a:p>
        </p:txBody>
      </p:sp>
      <p:sp>
        <p:nvSpPr>
          <p:cNvPr id="4" name="TextBox 3"/>
          <p:cNvSpPr txBox="1"/>
          <p:nvPr>
            <p:custDataLst>
              <p:tags r:id="rId1"/>
            </p:custDataLst>
          </p:nvPr>
        </p:nvSpPr>
        <p:spPr>
          <a:xfrm>
            <a:off x="0" y="0"/>
            <a:ext cx="3810000" cy="369871"/>
          </a:xfrm>
          <a:prstGeom prst="rect">
            <a:avLst/>
          </a:prstGeom>
          <a:noFill/>
        </p:spPr>
        <p:txBody>
          <a:bodyPr vert="horz" lIns="91973" tIns="45987" rIns="91973" bIns="45987" rtlCol="0">
            <a:spAutoFit/>
          </a:bodyPr>
          <a:lstStyle/>
          <a:p>
            <a:endParaRPr lang="en-US"/>
          </a:p>
        </p:txBody>
      </p:sp>
    </p:spTree>
    <p:extLst>
      <p:ext uri="{BB962C8B-B14F-4D97-AF65-F5344CB8AC3E}">
        <p14:creationId xmlns:p14="http://schemas.microsoft.com/office/powerpoint/2010/main" val="244203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Teachers are</a:t>
            </a:r>
            <a:r>
              <a:rPr lang="en-US" baseline="0" dirty="0" smtClean="0"/>
              <a:t> assigned students of differing levels of achievement.  As such it would be unfair to compare teachers with high achieving students to those of low achieving students.  The local models groups teachers into cohorts based on the average prior achievement, based on the identified pre-test, of the students they were assigned both Survey 2 and 3.  </a:t>
            </a:r>
          </a:p>
          <a:p>
            <a:endParaRPr lang="en-US" baseline="0" dirty="0" smtClean="0"/>
          </a:p>
          <a:p>
            <a:r>
              <a:rPr lang="en-US" baseline="0" dirty="0" smtClean="0"/>
              <a:t>In the example here these four teachers would be assigned to different cohorts.</a:t>
            </a:r>
            <a:endParaRPr lang="en-US" dirty="0"/>
          </a:p>
        </p:txBody>
      </p:sp>
      <p:sp>
        <p:nvSpPr>
          <p:cNvPr id="4" name="TextBox 3"/>
          <p:cNvSpPr txBox="1"/>
          <p:nvPr>
            <p:custDataLst>
              <p:tags r:id="rId1"/>
            </p:custDataLst>
          </p:nvPr>
        </p:nvSpPr>
        <p:spPr>
          <a:xfrm>
            <a:off x="0" y="0"/>
            <a:ext cx="3810000" cy="369871"/>
          </a:xfrm>
          <a:prstGeom prst="rect">
            <a:avLst/>
          </a:prstGeom>
          <a:noFill/>
        </p:spPr>
        <p:txBody>
          <a:bodyPr vert="horz" lIns="91973" tIns="45987" rIns="91973" bIns="45987" rtlCol="0">
            <a:spAutoFit/>
          </a:bodyPr>
          <a:lstStyle/>
          <a:p>
            <a:endParaRPr lang="en-US"/>
          </a:p>
        </p:txBody>
      </p:sp>
    </p:spTree>
    <p:extLst>
      <p:ext uri="{BB962C8B-B14F-4D97-AF65-F5344CB8AC3E}">
        <p14:creationId xmlns:p14="http://schemas.microsoft.com/office/powerpoint/2010/main" val="3237457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Each of the local models includes 4 cohorts with the exception of the AP, IB, and AICE model which uses 3 cohorts due to the limited</a:t>
            </a:r>
            <a:r>
              <a:rPr lang="en-US" sz="1000" baseline="0" dirty="0" smtClean="0"/>
              <a:t> range of prior student achievement for students enrolling in these courses.  </a:t>
            </a:r>
          </a:p>
          <a:p>
            <a:r>
              <a:rPr lang="en-US" sz="1000" baseline="0" dirty="0" smtClean="0"/>
              <a:t>Once </a:t>
            </a:r>
            <a:r>
              <a:rPr lang="en-US" sz="1000" baseline="0" dirty="0" smtClean="0"/>
              <a:t>the teacher’s are assigned to cohorts, they are then ranked within the cohort based on their students’ average achievement on the post test.</a:t>
            </a:r>
          </a:p>
          <a:p>
            <a:r>
              <a:rPr lang="en-US" sz="1000" baseline="0" dirty="0" smtClean="0"/>
              <a:t>While </a:t>
            </a:r>
            <a:r>
              <a:rPr lang="en-US" sz="1000" baseline="0" dirty="0" smtClean="0"/>
              <a:t>the general rules are similar, the Kindergarten to Grade 2 </a:t>
            </a:r>
            <a:r>
              <a:rPr lang="en-US" sz="1000" baseline="0" dirty="0" err="1" smtClean="0"/>
              <a:t>iReady</a:t>
            </a:r>
            <a:r>
              <a:rPr lang="en-US" sz="1000" baseline="0" dirty="0" smtClean="0"/>
              <a:t> and AP, IB, and AICE models have slight differences:</a:t>
            </a:r>
          </a:p>
          <a:p>
            <a:r>
              <a:rPr lang="en-US" sz="1000" baseline="0" dirty="0" smtClean="0"/>
              <a:t>	The </a:t>
            </a:r>
            <a:r>
              <a:rPr lang="en-US" sz="1000" baseline="0" dirty="0" err="1" smtClean="0"/>
              <a:t>iReady</a:t>
            </a:r>
            <a:r>
              <a:rPr lang="en-US" sz="1000" baseline="0" dirty="0" smtClean="0"/>
              <a:t> model is ranked based on the average student growth between the fall and spring diagnostics.</a:t>
            </a:r>
          </a:p>
          <a:p>
            <a:r>
              <a:rPr lang="en-US" sz="1000" baseline="0" dirty="0" smtClean="0"/>
              <a:t>	The AP, IB, and AICE model is ranked based on the difference between the teacher and district pass rate for each test. In addition, teachers with 100% pass rates are rated Highly Effective regardless of ranking.</a:t>
            </a:r>
          </a:p>
          <a:p>
            <a:r>
              <a:rPr lang="en-US" sz="1000" baseline="0" dirty="0" smtClean="0"/>
              <a:t>A </a:t>
            </a:r>
            <a:r>
              <a:rPr lang="en-US" sz="1000" baseline="0" dirty="0" smtClean="0"/>
              <a:t>teacher’s rank is used to rate their impact relative to other teachers with similar students based on the average prior achievement of their students.  The proportion of teachers assigned each rank is based on the proportion of teachers with each rating, Highly effective through Unsatisfactory, based on the FDOE VAM model. Of each cohort approximately</a:t>
            </a:r>
          </a:p>
          <a:p>
            <a:r>
              <a:rPr lang="en-US" sz="1000" baseline="0" dirty="0" smtClean="0"/>
              <a:t>	the top 18% are highly effective</a:t>
            </a:r>
          </a:p>
          <a:p>
            <a:r>
              <a:rPr lang="en-US" sz="1000" dirty="0" smtClean="0"/>
              <a:t>	63% are effective</a:t>
            </a:r>
          </a:p>
          <a:p>
            <a:r>
              <a:rPr lang="en-US" sz="1000" dirty="0" smtClean="0"/>
              <a:t>	9.5% are Needs Improvement</a:t>
            </a:r>
          </a:p>
          <a:p>
            <a:r>
              <a:rPr lang="en-US" sz="1000" dirty="0" smtClean="0"/>
              <a:t>	the bottom 9.5% are Unsatisfactory</a:t>
            </a:r>
            <a:endParaRPr lang="en-US" sz="1000" dirty="0"/>
          </a:p>
        </p:txBody>
      </p:sp>
      <p:sp>
        <p:nvSpPr>
          <p:cNvPr id="4" name="TextBox 3"/>
          <p:cNvSpPr txBox="1"/>
          <p:nvPr>
            <p:custDataLst>
              <p:tags r:id="rId1"/>
            </p:custDataLst>
          </p:nvPr>
        </p:nvSpPr>
        <p:spPr>
          <a:xfrm>
            <a:off x="0" y="0"/>
            <a:ext cx="3810000" cy="369871"/>
          </a:xfrm>
          <a:prstGeom prst="rect">
            <a:avLst/>
          </a:prstGeom>
          <a:noFill/>
        </p:spPr>
        <p:txBody>
          <a:bodyPr vert="horz" lIns="91973" tIns="45987" rIns="91973" bIns="45987" rtlCol="0">
            <a:spAutoFit/>
          </a:bodyPr>
          <a:lstStyle/>
          <a:p>
            <a:endParaRPr lang="en-US"/>
          </a:p>
        </p:txBody>
      </p:sp>
    </p:spTree>
    <p:extLst>
      <p:ext uri="{BB962C8B-B14F-4D97-AF65-F5344CB8AC3E}">
        <p14:creationId xmlns:p14="http://schemas.microsoft.com/office/powerpoint/2010/main" val="1899816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teachers</a:t>
            </a:r>
            <a:r>
              <a:rPr lang="en-US" baseline="0" dirty="0" smtClean="0"/>
              <a:t> with multiple models, the numeric ratings within each model are averaged to determine the final Student Performance Rating for the teacher.  The numeric value of each rating are:</a:t>
            </a:r>
          </a:p>
          <a:p>
            <a:r>
              <a:rPr lang="en-US" baseline="0" dirty="0" smtClean="0"/>
              <a:t>	4 for Highly Effective</a:t>
            </a:r>
          </a:p>
          <a:p>
            <a:r>
              <a:rPr lang="en-US" baseline="0" dirty="0" smtClean="0"/>
              <a:t>	3 for Effective</a:t>
            </a:r>
          </a:p>
          <a:p>
            <a:r>
              <a:rPr lang="en-US" baseline="0" dirty="0" smtClean="0"/>
              <a:t>	2 for Needs Improvement</a:t>
            </a:r>
          </a:p>
          <a:p>
            <a:r>
              <a:rPr lang="en-US" baseline="0" dirty="0" smtClean="0"/>
              <a:t>	1 for Unsatisfactory </a:t>
            </a:r>
          </a:p>
          <a:p>
            <a:endParaRPr lang="en-US" baseline="0" dirty="0" smtClean="0"/>
          </a:p>
          <a:p>
            <a:r>
              <a:rPr lang="en-US" baseline="0" dirty="0" smtClean="0"/>
              <a:t>For example, a grade 5 classroom teacher has a rating based on the ELA and Math VAM score.  In addition, this teacher would have a rating based on the science local cohort model. If this teacher were rated Highly Effective, 4, on one model and Needs Improvement, 2, on the other model the final Student Performance Rating would average out to a 3 or Effective.</a:t>
            </a:r>
            <a:endParaRPr lang="en-US" dirty="0"/>
          </a:p>
        </p:txBody>
      </p:sp>
      <p:sp>
        <p:nvSpPr>
          <p:cNvPr id="4" name="TextBox 3"/>
          <p:cNvSpPr txBox="1"/>
          <p:nvPr>
            <p:custDataLst>
              <p:tags r:id="rId1"/>
            </p:custDataLst>
          </p:nvPr>
        </p:nvSpPr>
        <p:spPr>
          <a:xfrm>
            <a:off x="0" y="0"/>
            <a:ext cx="3810000" cy="369871"/>
          </a:xfrm>
          <a:prstGeom prst="rect">
            <a:avLst/>
          </a:prstGeom>
          <a:noFill/>
        </p:spPr>
        <p:txBody>
          <a:bodyPr vert="horz" lIns="91973" tIns="45987" rIns="91973" bIns="45987" rtlCol="0">
            <a:spAutoFit/>
          </a:bodyPr>
          <a:lstStyle/>
          <a:p>
            <a:endParaRPr lang="en-US"/>
          </a:p>
        </p:txBody>
      </p:sp>
    </p:spTree>
    <p:extLst>
      <p:ext uri="{BB962C8B-B14F-4D97-AF65-F5344CB8AC3E}">
        <p14:creationId xmlns:p14="http://schemas.microsoft.com/office/powerpoint/2010/main" val="41133178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The numeric values of the Instructional Practice,</a:t>
            </a:r>
            <a:r>
              <a:rPr lang="en-US" baseline="0" dirty="0" smtClean="0"/>
              <a:t> </a:t>
            </a:r>
            <a:r>
              <a:rPr lang="en-US" dirty="0" smtClean="0"/>
              <a:t>Student Performance, and Professional</a:t>
            </a:r>
            <a:r>
              <a:rPr lang="en-US" baseline="0" dirty="0" smtClean="0"/>
              <a:t> Growth Ratings are combined to create the final evaluation score.  This final evaluation scores equate to ratings as follows:</a:t>
            </a:r>
          </a:p>
          <a:p>
            <a:r>
              <a:rPr lang="en-US" baseline="0" dirty="0" smtClean="0"/>
              <a:t>	3.2 to 4.0 are Highly Effective</a:t>
            </a:r>
          </a:p>
          <a:p>
            <a:r>
              <a:rPr lang="en-US" baseline="0" dirty="0" smtClean="0"/>
              <a:t>	2.1 to 3.1 are Effective</a:t>
            </a:r>
          </a:p>
          <a:p>
            <a:r>
              <a:rPr lang="en-US" baseline="0" dirty="0" smtClean="0"/>
              <a:t>	1.2 to 2.0 are Needs Improvement</a:t>
            </a:r>
          </a:p>
          <a:p>
            <a:r>
              <a:rPr lang="en-US" baseline="0" dirty="0" smtClean="0"/>
              <a:t>	1.0 to 1.1 are Unsatisfactory</a:t>
            </a:r>
          </a:p>
          <a:p>
            <a:endParaRPr lang="en-US" baseline="0" dirty="0" smtClean="0"/>
          </a:p>
          <a:p>
            <a:r>
              <a:rPr lang="en-US" baseline="0" dirty="0" smtClean="0"/>
              <a:t>This slide provides the different combinations of </a:t>
            </a:r>
            <a:r>
              <a:rPr lang="en-US" dirty="0" smtClean="0"/>
              <a:t>Instructional Practice,</a:t>
            </a:r>
            <a:r>
              <a:rPr lang="en-US" baseline="0" dirty="0" smtClean="0"/>
              <a:t> </a:t>
            </a:r>
            <a:r>
              <a:rPr lang="en-US" dirty="0" smtClean="0"/>
              <a:t>Student Performance, and Professional</a:t>
            </a:r>
            <a:r>
              <a:rPr lang="en-US" baseline="0" dirty="0" smtClean="0"/>
              <a:t> Growth that result in the possible final scores.</a:t>
            </a:r>
            <a:endParaRPr lang="en-US" dirty="0"/>
          </a:p>
        </p:txBody>
      </p:sp>
      <p:sp>
        <p:nvSpPr>
          <p:cNvPr id="4" name="Slide Number Placeholder 3"/>
          <p:cNvSpPr>
            <a:spLocks noGrp="1"/>
          </p:cNvSpPr>
          <p:nvPr>
            <p:ph type="sldNum" sz="quarter" idx="10"/>
          </p:nvPr>
        </p:nvSpPr>
        <p:spPr/>
        <p:txBody>
          <a:bodyPr/>
          <a:lstStyle/>
          <a:p>
            <a:fld id="{C9E1CEFC-9C4C-4598-BB69-A8AF08EA587F}" type="slidenum">
              <a:rPr lang="en-US" smtClean="0"/>
              <a:t>17</a:t>
            </a:fld>
            <a:endParaRPr lang="en-US"/>
          </a:p>
        </p:txBody>
      </p:sp>
    </p:spTree>
    <p:extLst>
      <p:ext uri="{BB962C8B-B14F-4D97-AF65-F5344CB8AC3E}">
        <p14:creationId xmlns:p14="http://schemas.microsoft.com/office/powerpoint/2010/main" val="1711133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the information posted to PeopleSoft there are several resources posted for principals</a:t>
            </a:r>
            <a:r>
              <a:rPr lang="en-US" baseline="0" dirty="0" smtClean="0"/>
              <a:t> in SharePoint.</a:t>
            </a:r>
            <a:endParaRPr lang="en-US" dirty="0"/>
          </a:p>
        </p:txBody>
      </p:sp>
      <p:sp>
        <p:nvSpPr>
          <p:cNvPr id="4" name="TextBox 3"/>
          <p:cNvSpPr txBox="1"/>
          <p:nvPr>
            <p:custDataLst>
              <p:tags r:id="rId1"/>
            </p:custDataLst>
          </p:nvPr>
        </p:nvSpPr>
        <p:spPr>
          <a:xfrm>
            <a:off x="0" y="0"/>
            <a:ext cx="3810000" cy="369871"/>
          </a:xfrm>
          <a:prstGeom prst="rect">
            <a:avLst/>
          </a:prstGeom>
          <a:noFill/>
        </p:spPr>
        <p:txBody>
          <a:bodyPr vert="horz" lIns="91973" tIns="45987" rIns="91973" bIns="45987" rtlCol="0">
            <a:spAutoFit/>
          </a:bodyPr>
          <a:lstStyle/>
          <a:p>
            <a:endParaRPr lang="en-US"/>
          </a:p>
        </p:txBody>
      </p:sp>
    </p:spTree>
    <p:extLst>
      <p:ext uri="{BB962C8B-B14F-4D97-AF65-F5344CB8AC3E}">
        <p14:creationId xmlns:p14="http://schemas.microsoft.com/office/powerpoint/2010/main" val="19970079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an example of the letter that informs the teacher as to their rating in each of the three components of the evaluation and for each applicable model in the Student Performance Rating.  This letter is posted to both PeopleSoft for the Teacher and SharePoint for the Principal.  In addition to the teacher specific information the letter includes links to resources and the link to submit a question to district staff.</a:t>
            </a:r>
            <a:endParaRPr lang="en-US" dirty="0"/>
          </a:p>
        </p:txBody>
      </p:sp>
      <p:sp>
        <p:nvSpPr>
          <p:cNvPr id="4" name="TextBox 3"/>
          <p:cNvSpPr txBox="1"/>
          <p:nvPr>
            <p:custDataLst>
              <p:tags r:id="rId1"/>
            </p:custDataLst>
          </p:nvPr>
        </p:nvSpPr>
        <p:spPr>
          <a:xfrm>
            <a:off x="0" y="0"/>
            <a:ext cx="3810000" cy="369871"/>
          </a:xfrm>
          <a:prstGeom prst="rect">
            <a:avLst/>
          </a:prstGeom>
          <a:noFill/>
        </p:spPr>
        <p:txBody>
          <a:bodyPr vert="horz" lIns="91973" tIns="45987" rIns="91973" bIns="45987" rtlCol="0">
            <a:spAutoFit/>
          </a:bodyPr>
          <a:lstStyle/>
          <a:p>
            <a:endParaRPr lang="en-US"/>
          </a:p>
        </p:txBody>
      </p:sp>
    </p:spTree>
    <p:extLst>
      <p:ext uri="{BB962C8B-B14F-4D97-AF65-F5344CB8AC3E}">
        <p14:creationId xmlns:p14="http://schemas.microsoft.com/office/powerpoint/2010/main" val="3871027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Teacher Evaluation is divided into three components: </a:t>
            </a:r>
          </a:p>
          <a:p>
            <a:pPr defTabSz="919731">
              <a:defRPr/>
            </a:pPr>
            <a:r>
              <a:rPr lang="en-US" dirty="0" smtClean="0"/>
              <a:t>	The Instructional Practice Rating which includes the teacher observations and represents 57% of the </a:t>
            </a:r>
            <a:r>
              <a:rPr lang="en-US" baseline="0" dirty="0" smtClean="0"/>
              <a:t>total evaluation score.</a:t>
            </a:r>
            <a:endParaRPr lang="en-US" dirty="0" smtClean="0"/>
          </a:p>
          <a:p>
            <a:pPr defTabSz="919731">
              <a:defRPr/>
            </a:pPr>
            <a:r>
              <a:rPr lang="en-US" dirty="0" smtClean="0"/>
              <a:t>	The Student Performance Rating which includes</a:t>
            </a:r>
            <a:r>
              <a:rPr lang="en-US" baseline="0" dirty="0" smtClean="0"/>
              <a:t> VAM and the local Cohort Models of Student outcomes and represents 33% of the total evaluation score.</a:t>
            </a:r>
          </a:p>
          <a:p>
            <a:r>
              <a:rPr lang="en-US" baseline="0" dirty="0" smtClean="0"/>
              <a:t>	The Professional Growth Rating which includes teacher improvement on their Professional Growth Plan and represents 10% of the total evaluation score.</a:t>
            </a:r>
            <a:endParaRPr lang="en-US" dirty="0"/>
          </a:p>
        </p:txBody>
      </p:sp>
      <p:sp>
        <p:nvSpPr>
          <p:cNvPr id="4" name="TextBox 3"/>
          <p:cNvSpPr txBox="1"/>
          <p:nvPr>
            <p:custDataLst>
              <p:tags r:id="rId1"/>
            </p:custDataLst>
          </p:nvPr>
        </p:nvSpPr>
        <p:spPr>
          <a:xfrm>
            <a:off x="0" y="0"/>
            <a:ext cx="3810000" cy="369871"/>
          </a:xfrm>
          <a:prstGeom prst="rect">
            <a:avLst/>
          </a:prstGeom>
          <a:noFill/>
        </p:spPr>
        <p:txBody>
          <a:bodyPr vert="horz" lIns="91973" tIns="45987" rIns="91973" bIns="45987" rtlCol="0">
            <a:spAutoFit/>
          </a:bodyPr>
          <a:lstStyle/>
          <a:p>
            <a:endParaRPr lang="en-US"/>
          </a:p>
        </p:txBody>
      </p:sp>
    </p:spTree>
    <p:extLst>
      <p:ext uri="{BB962C8B-B14F-4D97-AF65-F5344CB8AC3E}">
        <p14:creationId xmlns:p14="http://schemas.microsoft.com/office/powerpoint/2010/main" val="75332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Rosters of students included in the Student</a:t>
            </a:r>
            <a:r>
              <a:rPr lang="en-US" baseline="0" dirty="0" smtClean="0"/>
              <a:t> Performance Rating are also provided for teachers through the Principal and available on SharePoint. The rosters, include the teacher’s cohort, average performance, rank and model rating as well as a list of students included. Principals should share the rosters with teachers.  If a teacher has not been provide the roster they may request it from their principals.</a:t>
            </a:r>
            <a:endParaRPr lang="en-US" dirty="0"/>
          </a:p>
        </p:txBody>
      </p:sp>
      <p:sp>
        <p:nvSpPr>
          <p:cNvPr id="4" name="TextBox 3"/>
          <p:cNvSpPr txBox="1"/>
          <p:nvPr>
            <p:custDataLst>
              <p:tags r:id="rId1"/>
            </p:custDataLst>
          </p:nvPr>
        </p:nvSpPr>
        <p:spPr>
          <a:xfrm>
            <a:off x="0" y="0"/>
            <a:ext cx="3810000" cy="369871"/>
          </a:xfrm>
          <a:prstGeom prst="rect">
            <a:avLst/>
          </a:prstGeom>
          <a:noFill/>
        </p:spPr>
        <p:txBody>
          <a:bodyPr vert="horz" lIns="91973" tIns="45987" rIns="91973" bIns="45987" rtlCol="0">
            <a:spAutoFit/>
          </a:bodyPr>
          <a:lstStyle/>
          <a:p>
            <a:endParaRPr lang="en-US"/>
          </a:p>
        </p:txBody>
      </p:sp>
    </p:spTree>
    <p:extLst>
      <p:ext uri="{BB962C8B-B14F-4D97-AF65-F5344CB8AC3E}">
        <p14:creationId xmlns:p14="http://schemas.microsoft.com/office/powerpoint/2010/main" val="7642373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listening, additional information may be found at these links.  Again, specific questions may be submitted through</a:t>
            </a:r>
            <a:r>
              <a:rPr lang="en-US" baseline="0" dirty="0" smtClean="0"/>
              <a:t> the link included on the </a:t>
            </a:r>
            <a:r>
              <a:rPr lang="en-US" baseline="0" smtClean="0"/>
              <a:t>teacher’s letter.</a:t>
            </a:r>
            <a:endParaRPr lang="en-US"/>
          </a:p>
        </p:txBody>
      </p:sp>
      <p:sp>
        <p:nvSpPr>
          <p:cNvPr id="4" name="TextBox 3"/>
          <p:cNvSpPr txBox="1"/>
          <p:nvPr>
            <p:custDataLst>
              <p:tags r:id="rId1"/>
            </p:custDataLst>
          </p:nvPr>
        </p:nvSpPr>
        <p:spPr>
          <a:xfrm>
            <a:off x="0" y="0"/>
            <a:ext cx="3810000" cy="369871"/>
          </a:xfrm>
          <a:prstGeom prst="rect">
            <a:avLst/>
          </a:prstGeom>
          <a:noFill/>
        </p:spPr>
        <p:txBody>
          <a:bodyPr vert="horz" lIns="91973" tIns="45987" rIns="91973" bIns="45987" rtlCol="0">
            <a:spAutoFit/>
          </a:bodyPr>
          <a:lstStyle/>
          <a:p>
            <a:endParaRPr lang="en-US"/>
          </a:p>
        </p:txBody>
      </p:sp>
    </p:spTree>
    <p:extLst>
      <p:ext uri="{BB962C8B-B14F-4D97-AF65-F5344CB8AC3E}">
        <p14:creationId xmlns:p14="http://schemas.microsoft.com/office/powerpoint/2010/main" val="1141949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Instruction</a:t>
            </a:r>
            <a:r>
              <a:rPr lang="en-US" baseline="0" dirty="0" smtClean="0"/>
              <a:t> Practice Score is based on the Palm Beach Model of Instruction and focuses on Marzano Domain 1; design questions 2, 3, &amp; 4. Teachers in Category 1A is based on 15 and Category 1B and 2 are based on 10 data marks throughout the year.</a:t>
            </a:r>
          </a:p>
          <a:p>
            <a:endParaRPr lang="en-US" baseline="0" dirty="0" smtClean="0"/>
          </a:p>
          <a:p>
            <a:r>
              <a:rPr lang="en-US" baseline="0" dirty="0" smtClean="0"/>
              <a:t>The Student Performance Rating is based on students assigned to a teacher both survey 2 and 3, with the exception of the AP,IB, &amp; AICE semester long courses, and who have both the pre and post test scores for at least 10 students. This year the state computed VAM scores are based on students assigned to teachers in both the 2016 and 2017 school years. The two-year VAM is used to increase the number of students contributing to a teacher’s VAM score to make for a more accurate measure of Teacher impact on students.</a:t>
            </a:r>
          </a:p>
          <a:p>
            <a:endParaRPr lang="en-US" baseline="0" dirty="0" smtClean="0"/>
          </a:p>
          <a:p>
            <a:r>
              <a:rPr lang="en-US" baseline="0" dirty="0" smtClean="0"/>
              <a:t>The Professional Growth Score is based on a teacher’s growth in Deliberate Practice. Teachers are rated on their selected element as:</a:t>
            </a:r>
          </a:p>
          <a:p>
            <a:r>
              <a:rPr lang="en-US" baseline="0" dirty="0" smtClean="0"/>
              <a:t>	Unsatisfactory if the element is not rated</a:t>
            </a:r>
          </a:p>
          <a:p>
            <a:r>
              <a:rPr lang="en-US" baseline="0" dirty="0" smtClean="0"/>
              <a:t>	Needs Improvement/ Developing if there is no growth on the element</a:t>
            </a:r>
          </a:p>
          <a:p>
            <a:r>
              <a:rPr lang="en-US" baseline="0" dirty="0" smtClean="0"/>
              <a:t>	Effective if the teacher improves one level</a:t>
            </a:r>
          </a:p>
          <a:p>
            <a:r>
              <a:rPr lang="en-US" baseline="0" dirty="0" smtClean="0"/>
              <a:t>	Highly Effective if the teacher grows two levels or is rated as Innovating</a:t>
            </a:r>
            <a:endParaRPr lang="en-US" dirty="0"/>
          </a:p>
        </p:txBody>
      </p:sp>
      <p:sp>
        <p:nvSpPr>
          <p:cNvPr id="4" name="TextBox 3"/>
          <p:cNvSpPr txBox="1"/>
          <p:nvPr>
            <p:custDataLst>
              <p:tags r:id="rId1"/>
            </p:custDataLst>
          </p:nvPr>
        </p:nvSpPr>
        <p:spPr>
          <a:xfrm>
            <a:off x="0" y="0"/>
            <a:ext cx="3810000" cy="369871"/>
          </a:xfrm>
          <a:prstGeom prst="rect">
            <a:avLst/>
          </a:prstGeom>
          <a:noFill/>
        </p:spPr>
        <p:txBody>
          <a:bodyPr vert="horz" lIns="91973" tIns="45987" rIns="91973" bIns="45987" rtlCol="0">
            <a:spAutoFit/>
          </a:bodyPr>
          <a:lstStyle/>
          <a:p>
            <a:endParaRPr lang="en-US"/>
          </a:p>
        </p:txBody>
      </p:sp>
    </p:spTree>
    <p:extLst>
      <p:ext uri="{BB962C8B-B14F-4D97-AF65-F5344CB8AC3E}">
        <p14:creationId xmlns:p14="http://schemas.microsoft.com/office/powerpoint/2010/main" val="3661674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There are several different assessments used in</a:t>
            </a:r>
            <a:r>
              <a:rPr lang="en-US" sz="1000" baseline="0" dirty="0" smtClean="0"/>
              <a:t> the Student Performance Rating in order to capture teacher impact on students as completely as possible. As in prior years, Grade 4-10 ELA, 3-8 Math, and 8-9 Algebra teachers have a VAM score computed by the Florida Department of Education.  As mentioned earlier the ELA and Math VAM scores are based on both 2016 and 2017. For most of the remaining teachers the assessments used in 2016 were also used in 2017. However, Kindergarten and Grades 1 and 2 used the </a:t>
            </a:r>
            <a:r>
              <a:rPr lang="en-US" sz="1000" baseline="0" dirty="0" err="1" smtClean="0"/>
              <a:t>iReady</a:t>
            </a:r>
            <a:r>
              <a:rPr lang="en-US" sz="1000" baseline="0" dirty="0" smtClean="0"/>
              <a:t> assessment for the first time this year.</a:t>
            </a:r>
          </a:p>
          <a:p>
            <a:r>
              <a:rPr lang="en-US" sz="1000" baseline="0" dirty="0" smtClean="0"/>
              <a:t>For </a:t>
            </a:r>
            <a:r>
              <a:rPr lang="en-US" sz="1000" baseline="0" dirty="0" err="1" smtClean="0"/>
              <a:t>iReady</a:t>
            </a:r>
            <a:r>
              <a:rPr lang="en-US" sz="1000" baseline="0" dirty="0" smtClean="0"/>
              <a:t> the local cohort model was used to determine the Student Performance Rating. For Kindergarten through Grade 2, teachers were grouped into cohorts based on their students average performance on the fall </a:t>
            </a:r>
            <a:r>
              <a:rPr lang="en-US" sz="1000" baseline="0" dirty="0" err="1" smtClean="0"/>
              <a:t>iReady</a:t>
            </a:r>
            <a:r>
              <a:rPr lang="en-US" sz="1000" baseline="0" dirty="0" smtClean="0"/>
              <a:t> Diagnostic.  Within these cohorts, teachers were ranked based on their students’ average scale score growth between the fall and spring </a:t>
            </a:r>
            <a:r>
              <a:rPr lang="en-US" sz="1000" baseline="0" dirty="0" err="1" smtClean="0"/>
              <a:t>iReady</a:t>
            </a:r>
            <a:r>
              <a:rPr lang="en-US" sz="1000" baseline="0" dirty="0" smtClean="0"/>
              <a:t> Diagnostics.</a:t>
            </a:r>
          </a:p>
          <a:p>
            <a:r>
              <a:rPr lang="en-US" sz="1000" baseline="0" dirty="0" smtClean="0"/>
              <a:t>For </a:t>
            </a:r>
            <a:r>
              <a:rPr lang="en-US" sz="1000" baseline="0" dirty="0" smtClean="0"/>
              <a:t>Grade 3, the fall </a:t>
            </a:r>
            <a:r>
              <a:rPr lang="en-US" sz="1000" baseline="0" dirty="0" err="1" smtClean="0"/>
              <a:t>iReady</a:t>
            </a:r>
            <a:r>
              <a:rPr lang="en-US" sz="1000" baseline="0" dirty="0" smtClean="0"/>
              <a:t> Diagnostic was used to group the teachers into cohorts and then within the cohorts the teachers were ranked based on the average scale score of their students on the Grade 3 FSA.</a:t>
            </a:r>
          </a:p>
          <a:p>
            <a:r>
              <a:rPr lang="en-US" sz="1000" baseline="0" dirty="0" smtClean="0"/>
              <a:t>For </a:t>
            </a:r>
            <a:r>
              <a:rPr lang="en-US" sz="1000" baseline="0" dirty="0" smtClean="0"/>
              <a:t>those teachers who do not have a test available receive either the non FSA VAM which is based on the percent of students who met their expected score.  </a:t>
            </a:r>
          </a:p>
          <a:p>
            <a:r>
              <a:rPr lang="en-US" sz="1000" baseline="0" dirty="0" smtClean="0"/>
              <a:t>Teachers </a:t>
            </a:r>
            <a:r>
              <a:rPr lang="en-US" sz="1000" baseline="0" dirty="0" smtClean="0"/>
              <a:t>with fewer than 10 students in any of the models will receive the school VAM rating, teachers in district departments receive the district VAM rating. </a:t>
            </a:r>
          </a:p>
          <a:p>
            <a:endParaRPr lang="en-US" baseline="0" dirty="0" smtClean="0"/>
          </a:p>
        </p:txBody>
      </p:sp>
      <p:sp>
        <p:nvSpPr>
          <p:cNvPr id="4" name="Slide Number Placeholder 3"/>
          <p:cNvSpPr>
            <a:spLocks noGrp="1"/>
          </p:cNvSpPr>
          <p:nvPr>
            <p:ph type="sldNum" sz="quarter" idx="10"/>
          </p:nvPr>
        </p:nvSpPr>
        <p:spPr/>
        <p:txBody>
          <a:bodyPr/>
          <a:lstStyle/>
          <a:p>
            <a:fld id="{8623DB1B-D6C9-477F-B62B-7FA4EFAB8BFF}" type="slidenum">
              <a:rPr lang="en-US" smtClean="0"/>
              <a:t>4</a:t>
            </a:fld>
            <a:endParaRPr lang="en-US"/>
          </a:p>
        </p:txBody>
      </p:sp>
    </p:spTree>
    <p:extLst>
      <p:ext uri="{BB962C8B-B14F-4D97-AF65-F5344CB8AC3E}">
        <p14:creationId xmlns:p14="http://schemas.microsoft.com/office/powerpoint/2010/main" val="3616590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now explain the state Value Added Model (VAM).</a:t>
            </a:r>
            <a:endParaRPr lang="en-US" dirty="0"/>
          </a:p>
        </p:txBody>
      </p:sp>
      <p:sp>
        <p:nvSpPr>
          <p:cNvPr id="4" name="TextBox 3"/>
          <p:cNvSpPr txBox="1"/>
          <p:nvPr>
            <p:custDataLst>
              <p:tags r:id="rId1"/>
            </p:custDataLst>
          </p:nvPr>
        </p:nvSpPr>
        <p:spPr>
          <a:xfrm>
            <a:off x="0" y="0"/>
            <a:ext cx="3810000" cy="369871"/>
          </a:xfrm>
          <a:prstGeom prst="rect">
            <a:avLst/>
          </a:prstGeom>
          <a:noFill/>
        </p:spPr>
        <p:txBody>
          <a:bodyPr vert="horz" lIns="91973" tIns="45987" rIns="91973" bIns="45987" rtlCol="0">
            <a:spAutoFit/>
          </a:bodyPr>
          <a:lstStyle/>
          <a:p>
            <a:endParaRPr lang="en-US"/>
          </a:p>
        </p:txBody>
      </p:sp>
    </p:spTree>
    <p:extLst>
      <p:ext uri="{BB962C8B-B14F-4D97-AF65-F5344CB8AC3E}">
        <p14:creationId xmlns:p14="http://schemas.microsoft.com/office/powerpoint/2010/main" val="3609328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US" sz="1600" dirty="0"/>
              <a:t>The state VAM model is intended to determine the teachers’ impact on the change in student achievement.</a:t>
            </a:r>
          </a:p>
          <a:p>
            <a:endParaRPr lang="en-US" sz="1600" dirty="0"/>
          </a:p>
          <a:p>
            <a:r>
              <a:rPr lang="en-US" sz="1600" dirty="0"/>
              <a:t>The model is based on a statistical measure of students learning growth compared to the average growth of similar students.</a:t>
            </a:r>
          </a:p>
          <a:p>
            <a:endParaRPr lang="en-US" sz="1600" dirty="0"/>
          </a:p>
          <a:p>
            <a:r>
              <a:rPr lang="en-US" sz="1600" dirty="0"/>
              <a:t>For this year the model includes 2 years of student </a:t>
            </a:r>
            <a:r>
              <a:rPr lang="en-US" sz="1600" dirty="0"/>
              <a:t>test </a:t>
            </a:r>
            <a:r>
              <a:rPr lang="en-US" sz="1600" dirty="0"/>
              <a:t>scores, when available, </a:t>
            </a:r>
            <a:r>
              <a:rPr lang="en-US" sz="1600" dirty="0"/>
              <a:t>in order to more accurately measure teacher impact.</a:t>
            </a:r>
          </a:p>
          <a:p>
            <a:endParaRPr lang="en-US" sz="1600" dirty="0"/>
          </a:p>
          <a:p>
            <a:r>
              <a:rPr lang="en-US" sz="1600" dirty="0"/>
              <a:t>While based on a complex statistical model, the VAM score can be explained simply…</a:t>
            </a:r>
          </a:p>
        </p:txBody>
      </p:sp>
      <p:sp>
        <p:nvSpPr>
          <p:cNvPr id="4" name="Slide Number Placeholder 3"/>
          <p:cNvSpPr>
            <a:spLocks noGrp="1"/>
          </p:cNvSpPr>
          <p:nvPr>
            <p:ph type="sldNum" sz="quarter" idx="5"/>
          </p:nvPr>
        </p:nvSpPr>
        <p:spPr>
          <a:xfrm>
            <a:off x="3970938" y="8851569"/>
            <a:ext cx="3037840" cy="466291"/>
          </a:xfrm>
          <a:prstGeom prst="rect">
            <a:avLst/>
          </a:prstGeom>
        </p:spPr>
        <p:txBody>
          <a:bodyPr/>
          <a:lstStyle/>
          <a:p>
            <a:pPr>
              <a:defRPr/>
            </a:pPr>
            <a:fld id="{A69DBB5D-1395-447C-AEAE-EB565ECEA65C}" type="slidenum">
              <a:rPr lang="en-US" smtClean="0"/>
              <a:pPr>
                <a:defRPr/>
              </a:pPr>
              <a:t>6</a:t>
            </a:fld>
            <a:endParaRPr lang="en-US" dirty="0"/>
          </a:p>
        </p:txBody>
      </p:sp>
    </p:spTree>
    <p:extLst>
      <p:ext uri="{BB962C8B-B14F-4D97-AF65-F5344CB8AC3E}">
        <p14:creationId xmlns:p14="http://schemas.microsoft.com/office/powerpoint/2010/main" val="1843090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US" sz="1800" dirty="0"/>
              <a:t>…as the difference between a student ‘s current test score and expected test score.</a:t>
            </a:r>
          </a:p>
          <a:p>
            <a:endParaRPr lang="en-US" sz="1800" dirty="0"/>
          </a:p>
          <a:p>
            <a:r>
              <a:rPr lang="en-US" sz="1800" dirty="0"/>
              <a:t>What is the student’s Expected Score?</a:t>
            </a:r>
          </a:p>
          <a:p>
            <a:endParaRPr lang="en-US" sz="1800" dirty="0"/>
          </a:p>
          <a:p>
            <a:r>
              <a:rPr lang="en-US" sz="1800" dirty="0"/>
              <a:t>The Expected Score is based  on a student’s prior test scores, as well as other information about the student.</a:t>
            </a:r>
          </a:p>
          <a:p>
            <a:endParaRPr lang="en-US" sz="1800" dirty="0"/>
          </a:p>
          <a:p>
            <a:r>
              <a:rPr lang="en-US" sz="1800" dirty="0"/>
              <a:t>What other information is used to determine the Expected Score?</a:t>
            </a:r>
          </a:p>
          <a:p>
            <a:endParaRPr lang="en-US" sz="1800" dirty="0"/>
          </a:p>
        </p:txBody>
      </p:sp>
      <p:sp>
        <p:nvSpPr>
          <p:cNvPr id="4" name="Slide Number Placeholder 3"/>
          <p:cNvSpPr>
            <a:spLocks noGrp="1"/>
          </p:cNvSpPr>
          <p:nvPr>
            <p:ph type="sldNum" sz="quarter" idx="5"/>
          </p:nvPr>
        </p:nvSpPr>
        <p:spPr>
          <a:xfrm>
            <a:off x="3970938" y="8851569"/>
            <a:ext cx="3037840" cy="466291"/>
          </a:xfrm>
          <a:prstGeom prst="rect">
            <a:avLst/>
          </a:prstGeom>
        </p:spPr>
        <p:txBody>
          <a:bodyPr/>
          <a:lstStyle/>
          <a:p>
            <a:pPr>
              <a:defRPr/>
            </a:pPr>
            <a:fld id="{AEECDD9D-889A-4B68-8C19-45EE2839F1F0}" type="slidenum">
              <a:rPr lang="en-US" smtClean="0"/>
              <a:pPr>
                <a:defRPr/>
              </a:pPr>
              <a:t>7</a:t>
            </a:fld>
            <a:endParaRPr lang="en-US" dirty="0"/>
          </a:p>
        </p:txBody>
      </p:sp>
    </p:spTree>
    <p:extLst>
      <p:ext uri="{BB962C8B-B14F-4D97-AF65-F5344CB8AC3E}">
        <p14:creationId xmlns:p14="http://schemas.microsoft.com/office/powerpoint/2010/main" val="4180674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US" sz="1300" dirty="0"/>
              <a:t>In addition to up to two years of prior test scores, the Expected Score is based on:</a:t>
            </a:r>
          </a:p>
          <a:p>
            <a:r>
              <a:rPr lang="en-US" sz="1300" dirty="0"/>
              <a:t>	a student’s Gifted Status</a:t>
            </a:r>
          </a:p>
          <a:p>
            <a:r>
              <a:rPr lang="en-US" sz="1300" dirty="0"/>
              <a:t>	the number of students in a student’s subject- relevant courses</a:t>
            </a:r>
          </a:p>
          <a:p>
            <a:r>
              <a:rPr lang="en-US" sz="1300" dirty="0"/>
              <a:t>	a student’s daily attendance record</a:t>
            </a:r>
          </a:p>
          <a:p>
            <a:r>
              <a:rPr lang="en-US" sz="1300" dirty="0"/>
              <a:t>	a student’s mobility (number of school transitions)</a:t>
            </a:r>
          </a:p>
          <a:p>
            <a:r>
              <a:rPr lang="en-US" sz="1300" dirty="0"/>
              <a:t>	a student’s age difference from what is normal for the grade</a:t>
            </a:r>
          </a:p>
          <a:p>
            <a:r>
              <a:rPr lang="en-US" sz="1300" dirty="0"/>
              <a:t>	the count of subject- relevant courses on the student’s schedule</a:t>
            </a:r>
          </a:p>
          <a:p>
            <a:r>
              <a:rPr lang="en-US" sz="1300" dirty="0"/>
              <a:t>	the similarity student’s prior achievement to those in their subject- relevant courses</a:t>
            </a:r>
          </a:p>
          <a:p>
            <a:r>
              <a:rPr lang="en-US" sz="1300" dirty="0"/>
              <a:t>	a student’s disability status</a:t>
            </a:r>
          </a:p>
          <a:p>
            <a:r>
              <a:rPr lang="en-US" sz="1300" dirty="0"/>
              <a:t>	a student’s English Learner status if LY</a:t>
            </a:r>
          </a:p>
          <a:p>
            <a:r>
              <a:rPr lang="en-US" sz="1300" dirty="0"/>
              <a:t>These </a:t>
            </a:r>
            <a:r>
              <a:rPr lang="en-US" sz="1300" dirty="0"/>
              <a:t>factors are examined statewide to determine the Expected score for each student based on the average performance of students who are similar on these factors.</a:t>
            </a:r>
          </a:p>
        </p:txBody>
      </p:sp>
      <p:sp>
        <p:nvSpPr>
          <p:cNvPr id="4" name="Slide Number Placeholder 3"/>
          <p:cNvSpPr>
            <a:spLocks noGrp="1"/>
          </p:cNvSpPr>
          <p:nvPr>
            <p:ph type="sldNum" sz="quarter" idx="5"/>
          </p:nvPr>
        </p:nvSpPr>
        <p:spPr>
          <a:xfrm>
            <a:off x="3970938" y="8851569"/>
            <a:ext cx="3037840" cy="466291"/>
          </a:xfrm>
          <a:prstGeom prst="rect">
            <a:avLst/>
          </a:prstGeom>
        </p:spPr>
        <p:txBody>
          <a:bodyPr/>
          <a:lstStyle/>
          <a:p>
            <a:pPr>
              <a:defRPr/>
            </a:pPr>
            <a:fld id="{E4C8AEDB-63CE-4E2B-841D-6D9FB79D77F5}" type="slidenum">
              <a:rPr lang="en-US" smtClean="0"/>
              <a:pPr>
                <a:defRPr/>
              </a:pPr>
              <a:t>8</a:t>
            </a:fld>
            <a:endParaRPr lang="en-US" dirty="0"/>
          </a:p>
        </p:txBody>
      </p:sp>
    </p:spTree>
    <p:extLst>
      <p:ext uri="{BB962C8B-B14F-4D97-AF65-F5344CB8AC3E}">
        <p14:creationId xmlns:p14="http://schemas.microsoft.com/office/powerpoint/2010/main" val="3038354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are often asked to provide a student’s expected score at the beginning of the school year.  However, this is not possible because it is not a predicted score. Since the expected score is based on the average performance of similar students statewide it is not set until after the test is given.</a:t>
            </a:r>
          </a:p>
          <a:p>
            <a:endParaRPr lang="en-US" baseline="0" dirty="0" smtClean="0"/>
          </a:p>
          <a:p>
            <a:r>
              <a:rPr lang="en-US" baseline="0" dirty="0" smtClean="0"/>
              <a:t>A teacher’s students will all perform differently relative to their expected score.  Some students’ actual score will fail to meet the expectation, and others will meet or exceed the expectation.  This will provide a percentage of students whose actual score met their expected score, however, this percentage does not represent the VAM score.</a:t>
            </a:r>
            <a:endParaRPr lang="en-US" dirty="0"/>
          </a:p>
        </p:txBody>
      </p:sp>
      <p:sp>
        <p:nvSpPr>
          <p:cNvPr id="4" name="TextBox 3"/>
          <p:cNvSpPr txBox="1"/>
          <p:nvPr>
            <p:custDataLst>
              <p:tags r:id="rId1"/>
            </p:custDataLst>
          </p:nvPr>
        </p:nvSpPr>
        <p:spPr>
          <a:xfrm>
            <a:off x="0" y="0"/>
            <a:ext cx="3810000" cy="369871"/>
          </a:xfrm>
          <a:prstGeom prst="rect">
            <a:avLst/>
          </a:prstGeom>
          <a:noFill/>
        </p:spPr>
        <p:txBody>
          <a:bodyPr vert="horz" lIns="91973" tIns="45987" rIns="91973" bIns="45987" rtlCol="0">
            <a:spAutoFit/>
          </a:bodyPr>
          <a:lstStyle/>
          <a:p>
            <a:endParaRPr lang="en-US"/>
          </a:p>
        </p:txBody>
      </p:sp>
    </p:spTree>
    <p:extLst>
      <p:ext uri="{BB962C8B-B14F-4D97-AF65-F5344CB8AC3E}">
        <p14:creationId xmlns:p14="http://schemas.microsoft.com/office/powerpoint/2010/main" val="870539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A4968E-D58E-4D89-ABA0-EDA021678472}"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2659789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A4968E-D58E-4D89-ABA0-EDA021678472}"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1284475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A4968E-D58E-4D89-ABA0-EDA021678472}"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2588146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Shape 47"/>
        <p:cNvGrpSpPr/>
        <p:nvPr/>
      </p:nvGrpSpPr>
      <p:grpSpPr>
        <a:xfrm>
          <a:off x="0" y="0"/>
          <a:ext cx="0" cy="0"/>
          <a:chOff x="0" y="0"/>
          <a:chExt cx="0" cy="0"/>
        </a:xfrm>
      </p:grpSpPr>
      <p:pic>
        <p:nvPicPr>
          <p:cNvPr id="48" name="Shape 48"/>
          <p:cNvPicPr preferRelativeResize="0"/>
          <p:nvPr/>
        </p:nvPicPr>
        <p:blipFill rotWithShape="1">
          <a:blip r:embed="rId3">
            <a:alphaModFix/>
          </a:blip>
          <a:srcRect t="66437"/>
          <a:stretch/>
        </p:blipFill>
        <p:spPr>
          <a:xfrm>
            <a:off x="-6349" y="4556233"/>
            <a:ext cx="9150348" cy="2301765"/>
          </a:xfrm>
          <a:prstGeom prst="rect">
            <a:avLst/>
          </a:prstGeom>
          <a:noFill/>
          <a:ln>
            <a:noFill/>
          </a:ln>
        </p:spPr>
      </p:pic>
      <p:pic>
        <p:nvPicPr>
          <p:cNvPr id="49" name="Shape 49"/>
          <p:cNvPicPr preferRelativeResize="0"/>
          <p:nvPr/>
        </p:nvPicPr>
        <p:blipFill rotWithShape="1">
          <a:blip r:embed="rId4">
            <a:alphaModFix/>
          </a:blip>
          <a:srcRect/>
          <a:stretch/>
        </p:blipFill>
        <p:spPr>
          <a:xfrm>
            <a:off x="5573110" y="6049805"/>
            <a:ext cx="3289741" cy="635174"/>
          </a:xfrm>
          <a:prstGeom prst="rect">
            <a:avLst/>
          </a:prstGeom>
          <a:noFill/>
          <a:ln>
            <a:noFill/>
          </a:ln>
        </p:spPr>
      </p:pic>
      <p:sp>
        <p:nvSpPr>
          <p:cNvPr id="50" name="Shape 50"/>
          <p:cNvSpPr txBox="1"/>
          <p:nvPr>
            <p:custDataLst>
              <p:tags r:id="rId1"/>
            </p:custDataLst>
          </p:nvPr>
        </p:nvSpPr>
        <p:spPr>
          <a:xfrm>
            <a:off x="78828" y="6321971"/>
            <a:ext cx="7102365"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a:solidFill>
                  <a:schemeClr val="lt1"/>
                </a:solidFill>
                <a:latin typeface="Calibri"/>
                <a:ea typeface="Calibri"/>
                <a:cs typeface="Calibri"/>
                <a:sym typeface="Calibri"/>
              </a:rPr>
              <a:t>Top-performing urban school district in Florida</a:t>
            </a:r>
          </a:p>
        </p:txBody>
      </p:sp>
    </p:spTree>
    <p:extLst>
      <p:ext uri="{BB962C8B-B14F-4D97-AF65-F5344CB8AC3E}">
        <p14:creationId xmlns:p14="http://schemas.microsoft.com/office/powerpoint/2010/main" val="1160722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A4968E-D58E-4D89-ABA0-EDA021678472}"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1318010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A4968E-D58E-4D89-ABA0-EDA021678472}"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4936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A4968E-D58E-4D89-ABA0-EDA021678472}"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2044813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A4968E-D58E-4D89-ABA0-EDA021678472}" type="datetimeFigureOut">
              <a:rPr lang="en-US" smtClean="0"/>
              <a:t>11/27/2017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3021105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A4968E-D58E-4D89-ABA0-EDA021678472}" type="datetimeFigureOut">
              <a:rPr lang="en-US" smtClean="0"/>
              <a:t>11/27/2017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35180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4968E-D58E-4D89-ABA0-EDA021678472}" type="datetimeFigureOut">
              <a:rPr lang="en-US" smtClean="0"/>
              <a:t>11/27/2017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880001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A4968E-D58E-4D89-ABA0-EDA021678472}"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616550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A4968E-D58E-4D89-ABA0-EDA021678472}"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C7B46-9111-454C-9DF4-C3F3123E9528}" type="slidenum">
              <a:rPr lang="en-US" smtClean="0"/>
              <a:t>‹#›</a:t>
            </a:fld>
            <a:endParaRPr lang="en-US"/>
          </a:p>
        </p:txBody>
      </p:sp>
    </p:spTree>
    <p:extLst>
      <p:ext uri="{BB962C8B-B14F-4D97-AF65-F5344CB8AC3E}">
        <p14:creationId xmlns:p14="http://schemas.microsoft.com/office/powerpoint/2010/main" val="3154747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4968E-D58E-4D89-ABA0-EDA021678472}" type="datetimeFigureOut">
              <a:rPr lang="en-US" smtClean="0"/>
              <a:t>11/27/2017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3C7B46-9111-454C-9DF4-C3F3123E9528}" type="slidenum">
              <a:rPr lang="en-US" smtClean="0"/>
              <a:t>‹#›</a:t>
            </a:fld>
            <a:endParaRPr lang="en-US"/>
          </a:p>
        </p:txBody>
      </p:sp>
    </p:spTree>
    <p:extLst>
      <p:ext uri="{BB962C8B-B14F-4D97-AF65-F5344CB8AC3E}">
        <p14:creationId xmlns:p14="http://schemas.microsoft.com/office/powerpoint/2010/main" val="16146183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10.png"/><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2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2.xml"/><Relationship Id="rId7" Type="http://schemas.openxmlformats.org/officeDocument/2006/relationships/tags" Target="../tags/tag36.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9"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notesSlide" Target="../notesSlides/notesSlide18.xml"/><Relationship Id="rId4"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8" Type="http://schemas.openxmlformats.org/officeDocument/2006/relationships/tags" Target="../tags/tag51.xml"/><Relationship Id="rId13" Type="http://schemas.openxmlformats.org/officeDocument/2006/relationships/image" Target="../media/image11.png"/><Relationship Id="rId3" Type="http://schemas.openxmlformats.org/officeDocument/2006/relationships/tags" Target="../tags/tag46.xml"/><Relationship Id="rId7" Type="http://schemas.openxmlformats.org/officeDocument/2006/relationships/tags" Target="../tags/tag50.xml"/><Relationship Id="rId12" Type="http://schemas.openxmlformats.org/officeDocument/2006/relationships/notesSlide" Target="../notesSlides/notesSlide19.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11" Type="http://schemas.openxmlformats.org/officeDocument/2006/relationships/slideLayout" Target="../slideLayouts/slideLayout12.xml"/><Relationship Id="rId5" Type="http://schemas.openxmlformats.org/officeDocument/2006/relationships/tags" Target="../tags/tag48.xml"/><Relationship Id="rId10" Type="http://schemas.openxmlformats.org/officeDocument/2006/relationships/tags" Target="../tags/tag53.xml"/><Relationship Id="rId4" Type="http://schemas.openxmlformats.org/officeDocument/2006/relationships/tags" Target="../tags/tag47.xml"/><Relationship Id="rId9" Type="http://schemas.openxmlformats.org/officeDocument/2006/relationships/tags" Target="../tags/tag52.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notesSlide" Target="../notesSlides/notesSlide2.xml"/><Relationship Id="rId5" Type="http://schemas.openxmlformats.org/officeDocument/2006/relationships/slideLayout" Target="../slideLayouts/slideLayout12.xml"/><Relationship Id="rId4" Type="http://schemas.openxmlformats.org/officeDocument/2006/relationships/tags" Target="../tags/tag7.xml"/></Relationships>
</file>

<file path=ppt/slides/_rels/slide20.xml.rels><?xml version="1.0" encoding="UTF-8" standalone="yes"?>
<Relationships xmlns="http://schemas.openxmlformats.org/package/2006/relationships"><Relationship Id="rId8" Type="http://schemas.openxmlformats.org/officeDocument/2006/relationships/notesSlide" Target="../notesSlides/notesSlide20.xml"/><Relationship Id="rId3" Type="http://schemas.openxmlformats.org/officeDocument/2006/relationships/tags" Target="../tags/tag57.xml"/><Relationship Id="rId7" Type="http://schemas.openxmlformats.org/officeDocument/2006/relationships/slideLayout" Target="../slideLayouts/slideLayout12.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tags" Target="../tags/tag60.xml"/><Relationship Id="rId5" Type="http://schemas.openxmlformats.org/officeDocument/2006/relationships/tags" Target="../tags/tag59.xml"/><Relationship Id="rId4" Type="http://schemas.openxmlformats.org/officeDocument/2006/relationships/tags" Target="../tags/tag58.xml"/><Relationship Id="rId9" Type="http://schemas.openxmlformats.org/officeDocument/2006/relationships/image" Target="../media/image12.png"/></Relationships>
</file>

<file path=ppt/slides/_rels/slide21.xml.rels><?xml version="1.0" encoding="UTF-8" standalone="yes"?>
<Relationships xmlns="http://schemas.openxmlformats.org/package/2006/relationships"><Relationship Id="rId8" Type="http://schemas.openxmlformats.org/officeDocument/2006/relationships/hyperlink" Target="https://www.palmbeachschools.org/staffdev/teacherevaluation/" TargetMode="External"/><Relationship Id="rId3" Type="http://schemas.openxmlformats.org/officeDocument/2006/relationships/tags" Target="../tags/tag64.xml"/><Relationship Id="rId7" Type="http://schemas.openxmlformats.org/officeDocument/2006/relationships/hyperlink" Target="http://www.fldoe.org/teaching/performance-evaluation/student-growth.stml" TargetMode="Externa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hyperlink" Target="http://www.fldoe.org/teaching/performance-evaluation/" TargetMode="External"/><Relationship Id="rId11" Type="http://schemas.openxmlformats.org/officeDocument/2006/relationships/hyperlink" Target="https://growth.palmbeachschools.org/" TargetMode="External"/><Relationship Id="rId5" Type="http://schemas.openxmlformats.org/officeDocument/2006/relationships/notesSlide" Target="../notesSlides/notesSlide21.xml"/><Relationship Id="rId10" Type="http://schemas.openxmlformats.org/officeDocument/2006/relationships/hyperlink" Target="https://www.palmbeachschools.org/staffdev/jenc/" TargetMode="External"/><Relationship Id="rId4" Type="http://schemas.openxmlformats.org/officeDocument/2006/relationships/slideLayout" Target="../slideLayouts/slideLayout12.xml"/><Relationship Id="rId9" Type="http://schemas.openxmlformats.org/officeDocument/2006/relationships/hyperlink" Target="https://www.palmbeachschools.org/staffdev/deliberatepractice/"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hyperlink" Target="https://www.palmbeachschools.org/staffdev/wp-content/uploads/sites/73/2016/04/JENCNewsletterSY15SeptemberIssueFINALDRAFT.pdf" TargetMode="External"/><Relationship Id="rId5" Type="http://schemas.openxmlformats.org/officeDocument/2006/relationships/hyperlink" Target="https://www.palmbeachschools.org/staffdev/wp-content/uploads/sites/73/2016/04/UpdatedJENCNewsletterFY16August.pdf" TargetMode="Externa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14.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2089015"/>
            <a:ext cx="9144000" cy="238760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600" dirty="0" smtClean="0"/>
              <a:t>FY17 Evaluation Overview: </a:t>
            </a:r>
            <a:r>
              <a:rPr lang="en-US" sz="5400" dirty="0" smtClean="0"/>
              <a:t>Student Performance Rating</a:t>
            </a:r>
            <a:endParaRPr lang="en-US" sz="5400" dirty="0"/>
          </a:p>
        </p:txBody>
      </p:sp>
    </p:spTree>
    <p:custDataLst>
      <p:tags r:id="rId1"/>
    </p:custDataLst>
    <p:extLst>
      <p:ext uri="{BB962C8B-B14F-4D97-AF65-F5344CB8AC3E}">
        <p14:creationId xmlns:p14="http://schemas.microsoft.com/office/powerpoint/2010/main" val="135166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Screen Shot 2016-11-13 at 5.55.1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1783256" y="3604579"/>
            <a:ext cx="2155303" cy="237312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Screen Shot 2016-11-13 at 6.54.24 PM.png"/>
          <p:cNvPicPr>
            <a:picLocks noChangeAspect="1"/>
          </p:cNvPicPr>
          <p:nvPr/>
        </p:nvPicPr>
        <p:blipFill rotWithShape="1">
          <a:blip r:embed="rId4">
            <a:extLst>
              <a:ext uri="{28A0092B-C50C-407E-A947-70E740481C1C}">
                <a14:useLocalDpi xmlns:a14="http://schemas.microsoft.com/office/drawing/2010/main" val="0"/>
              </a:ext>
            </a:extLst>
          </a:blip>
          <a:srcRect l="2041" t="3593" r="3424" b="2382"/>
          <a:stretch/>
        </p:blipFill>
        <p:spPr>
          <a:xfrm>
            <a:off x="1193116" y="1039042"/>
            <a:ext cx="4400410" cy="4720587"/>
          </a:xfrm>
          <a:prstGeom prst="rect">
            <a:avLst/>
          </a:prstGeom>
          <a:ln w="76200" cmpd="sng">
            <a:solidFill>
              <a:srgbClr val="000000"/>
            </a:solidFill>
          </a:ln>
        </p:spPr>
      </p:pic>
      <p:sp>
        <p:nvSpPr>
          <p:cNvPr id="7" name="Up Arrow 6"/>
          <p:cNvSpPr/>
          <p:nvPr/>
        </p:nvSpPr>
        <p:spPr>
          <a:xfrm>
            <a:off x="1744700" y="2469893"/>
            <a:ext cx="281920" cy="1883343"/>
          </a:xfrm>
          <a:prstGeom prst="upArrow">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Up Arrow 7"/>
          <p:cNvSpPr/>
          <p:nvPr/>
        </p:nvSpPr>
        <p:spPr>
          <a:xfrm flipV="1">
            <a:off x="4231472" y="2749709"/>
            <a:ext cx="332431" cy="2410672"/>
          </a:xfrm>
          <a:prstGeom prst="up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1597611" y="1919565"/>
            <a:ext cx="539326" cy="587016"/>
          </a:xfrm>
          <a:prstGeom prst="ellipse">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4121157" y="5085545"/>
            <a:ext cx="539326" cy="587016"/>
          </a:xfrm>
          <a:prstGeom prst="ellipse">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a:spLocks noChangeArrowheads="1"/>
          </p:cNvSpPr>
          <p:nvPr/>
        </p:nvSpPr>
        <p:spPr bwMode="auto">
          <a:xfrm>
            <a:off x="5763216" y="1524000"/>
            <a:ext cx="3048000" cy="3416320"/>
          </a:xfrm>
          <a:prstGeom prst="rect">
            <a:avLst/>
          </a:prstGeom>
          <a:solidFill>
            <a:schemeClr val="bg1"/>
          </a:solidFill>
          <a:ln w="9525">
            <a:noFill/>
            <a:miter lim="800000"/>
            <a:headEnd/>
            <a:tailEnd/>
          </a:ln>
        </p:spPr>
        <p:txBody>
          <a:bodyPr>
            <a:spAutoFit/>
          </a:bodyPr>
          <a:lstStyle/>
          <a:p>
            <a:pPr algn="ctr"/>
            <a:r>
              <a:rPr lang="en-US" sz="2400" b="1" dirty="0">
                <a:latin typeface="Calibri" pitchFamily="34" charset="0"/>
              </a:rPr>
              <a:t>The </a:t>
            </a:r>
            <a:r>
              <a:rPr lang="en-US" sz="2400" b="1" dirty="0" smtClean="0">
                <a:latin typeface="Calibri" pitchFamily="34" charset="0"/>
              </a:rPr>
              <a:t>difference between the expected and actual scores is the </a:t>
            </a:r>
            <a:r>
              <a:rPr lang="en-US" sz="2400" b="1" i="1" dirty="0" smtClean="0">
                <a:solidFill>
                  <a:srgbClr val="FF0000"/>
                </a:solidFill>
                <a:latin typeface="Calibri" pitchFamily="34" charset="0"/>
              </a:rPr>
              <a:t>growth</a:t>
            </a:r>
            <a:r>
              <a:rPr lang="en-US" sz="2400" b="1" dirty="0" smtClean="0">
                <a:latin typeface="Calibri" pitchFamily="34" charset="0"/>
              </a:rPr>
              <a:t>.  </a:t>
            </a:r>
          </a:p>
          <a:p>
            <a:pPr algn="ctr"/>
            <a:endParaRPr lang="en-US" sz="2400" b="1" dirty="0" smtClean="0">
              <a:latin typeface="Calibri" pitchFamily="34" charset="0"/>
            </a:endParaRPr>
          </a:p>
          <a:p>
            <a:pPr algn="ctr"/>
            <a:r>
              <a:rPr lang="en-US" sz="2400" b="1" dirty="0" smtClean="0">
                <a:latin typeface="Calibri" pitchFamily="34" charset="0"/>
              </a:rPr>
              <a:t>The average of the growth of students assigned produces the </a:t>
            </a:r>
            <a:r>
              <a:rPr lang="en-US" sz="2400" b="1" i="1" dirty="0" smtClean="0">
                <a:solidFill>
                  <a:srgbClr val="FF0000"/>
                </a:solidFill>
                <a:latin typeface="Calibri" pitchFamily="34" charset="0"/>
              </a:rPr>
              <a:t>score</a:t>
            </a:r>
            <a:r>
              <a:rPr lang="en-US" sz="2400" b="1" dirty="0" smtClean="0">
                <a:solidFill>
                  <a:srgbClr val="FF0000"/>
                </a:solidFill>
                <a:latin typeface="Calibri" pitchFamily="34" charset="0"/>
              </a:rPr>
              <a:t> </a:t>
            </a:r>
            <a:r>
              <a:rPr lang="en-US" sz="2400" b="1" dirty="0" smtClean="0">
                <a:latin typeface="Calibri" pitchFamily="34" charset="0"/>
              </a:rPr>
              <a:t>for a teacher.</a:t>
            </a:r>
            <a:endParaRPr lang="en-US" sz="2400" b="1" dirty="0">
              <a:latin typeface="Calibri" pitchFamily="34" charset="0"/>
            </a:endParaRPr>
          </a:p>
        </p:txBody>
      </p:sp>
      <p:sp>
        <p:nvSpPr>
          <p:cNvPr id="13" name="Oval 12"/>
          <p:cNvSpPr/>
          <p:nvPr/>
        </p:nvSpPr>
        <p:spPr>
          <a:xfrm>
            <a:off x="7376781" y="0"/>
            <a:ext cx="654288" cy="590073"/>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Connector 14"/>
          <p:cNvCxnSpPr>
            <a:stCxn id="13" idx="7"/>
            <a:endCxn id="13" idx="3"/>
          </p:cNvCxnSpPr>
          <p:nvPr/>
        </p:nvCxnSpPr>
        <p:spPr>
          <a:xfrm flipH="1">
            <a:off x="7472599" y="86414"/>
            <a:ext cx="462652" cy="41724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16" name="Right Arrow 15"/>
          <p:cNvSpPr/>
          <p:nvPr/>
        </p:nvSpPr>
        <p:spPr>
          <a:xfrm rot="19393764">
            <a:off x="6511110" y="737333"/>
            <a:ext cx="1019205" cy="442612"/>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rot="20567372">
            <a:off x="1780496" y="3915026"/>
            <a:ext cx="5237331" cy="646331"/>
          </a:xfrm>
          <a:prstGeom prst="rect">
            <a:avLst/>
          </a:prstGeom>
          <a:solidFill>
            <a:srgbClr val="FFFF00"/>
          </a:solidFill>
        </p:spPr>
        <p:txBody>
          <a:bodyPr wrap="none" rtlCol="0">
            <a:spAutoFit/>
          </a:bodyPr>
          <a:lstStyle/>
          <a:p>
            <a:r>
              <a:rPr lang="en-US" sz="3600" dirty="0" smtClean="0"/>
              <a:t>WHAT IS THE “SCORE”</a:t>
            </a:r>
            <a:endParaRPr lang="en-US" sz="3600" dirty="0"/>
          </a:p>
        </p:txBody>
      </p:sp>
      <p:pic>
        <p:nvPicPr>
          <p:cNvPr id="3" name="Picture 2" descr="AA002733.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7204" y="3144378"/>
            <a:ext cx="2527125" cy="1579453"/>
          </a:xfrm>
          <a:prstGeom prst="rect">
            <a:avLst/>
          </a:prstGeom>
        </p:spPr>
      </p:pic>
    </p:spTree>
    <p:extLst>
      <p:ext uri="{BB962C8B-B14F-4D97-AF65-F5344CB8AC3E}">
        <p14:creationId xmlns:p14="http://schemas.microsoft.com/office/powerpoint/2010/main" val="4714322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14"/>
                                        </p:tgtEl>
                                      </p:cBhvr>
                                    </p:animEffect>
                                    <p:anim calcmode="lin" valueType="num">
                                      <p:cBhvr>
                                        <p:cTn id="7" dur="1000"/>
                                        <p:tgtEl>
                                          <p:spTgt spid="14"/>
                                        </p:tgtEl>
                                        <p:attrNameLst>
                                          <p:attrName>ppt_x</p:attrName>
                                        </p:attrNameLst>
                                      </p:cBhvr>
                                      <p:tavLst>
                                        <p:tav tm="0">
                                          <p:val>
                                            <p:strVal val="ppt_x"/>
                                          </p:val>
                                        </p:tav>
                                        <p:tav tm="100000">
                                          <p:val>
                                            <p:strVal val="ppt_x"/>
                                          </p:val>
                                        </p:tav>
                                      </p:tavLst>
                                    </p:anim>
                                    <p:anim calcmode="lin" valueType="num">
                                      <p:cBhvr>
                                        <p:cTn id="8" dur="1000"/>
                                        <p:tgtEl>
                                          <p:spTgt spid="14"/>
                                        </p:tgtEl>
                                        <p:attrNameLst>
                                          <p:attrName>ppt_y</p:attrName>
                                        </p:attrNameLst>
                                      </p:cBhvr>
                                      <p:tavLst>
                                        <p:tav tm="0">
                                          <p:val>
                                            <p:strVal val="ppt_y"/>
                                          </p:val>
                                        </p:tav>
                                        <p:tav tm="100000">
                                          <p:val>
                                            <p:strVal val="ppt_y+.1"/>
                                          </p:val>
                                        </p:tav>
                                      </p:tavLst>
                                    </p:anim>
                                    <p:set>
                                      <p:cBhvr>
                                        <p:cTn id="9" dur="1" fill="hold">
                                          <p:stCondLst>
                                            <p:cond delay="999"/>
                                          </p:stCondLst>
                                        </p:cTn>
                                        <p:tgtEl>
                                          <p:spTgt spid="1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9" presetClass="exit" presetSubtype="0" fill="hold" nodeType="clickEffect">
                                  <p:stCondLst>
                                    <p:cond delay="0"/>
                                  </p:stCondLst>
                                  <p:childTnLst>
                                    <p:animEffect transition="out" filter="dissolve">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dissolve">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30"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800" decel="100000"/>
                                        <p:tgtEl>
                                          <p:spTgt spid="9"/>
                                        </p:tgtEl>
                                      </p:cBhvr>
                                    </p:animEffect>
                                    <p:anim calcmode="lin" valueType="num">
                                      <p:cBhvr>
                                        <p:cTn id="41" dur="800" decel="100000" fill="hold"/>
                                        <p:tgtEl>
                                          <p:spTgt spid="9"/>
                                        </p:tgtEl>
                                        <p:attrNameLst>
                                          <p:attrName>style.rotation</p:attrName>
                                        </p:attrNameLst>
                                      </p:cBhvr>
                                      <p:tavLst>
                                        <p:tav tm="0">
                                          <p:val>
                                            <p:fltVal val="-90"/>
                                          </p:val>
                                        </p:tav>
                                        <p:tav tm="100000">
                                          <p:val>
                                            <p:fltVal val="0"/>
                                          </p:val>
                                        </p:tav>
                                      </p:tavLst>
                                    </p:anim>
                                    <p:anim calcmode="lin" valueType="num">
                                      <p:cBhvr>
                                        <p:cTn id="42" dur="800" decel="100000" fill="hold"/>
                                        <p:tgtEl>
                                          <p:spTgt spid="9"/>
                                        </p:tgtEl>
                                        <p:attrNameLst>
                                          <p:attrName>ppt_x</p:attrName>
                                        </p:attrNameLst>
                                      </p:cBhvr>
                                      <p:tavLst>
                                        <p:tav tm="0">
                                          <p:val>
                                            <p:strVal val="#ppt_x+0.4"/>
                                          </p:val>
                                        </p:tav>
                                        <p:tav tm="100000">
                                          <p:val>
                                            <p:strVal val="#ppt_x-0.05"/>
                                          </p:val>
                                        </p:tav>
                                      </p:tavLst>
                                    </p:anim>
                                    <p:anim calcmode="lin" valueType="num">
                                      <p:cBhvr>
                                        <p:cTn id="43" dur="800" decel="100000" fill="hold"/>
                                        <p:tgtEl>
                                          <p:spTgt spid="9"/>
                                        </p:tgtEl>
                                        <p:attrNameLst>
                                          <p:attrName>ppt_y</p:attrName>
                                        </p:attrNameLst>
                                      </p:cBhvr>
                                      <p:tavLst>
                                        <p:tav tm="0">
                                          <p:val>
                                            <p:strVal val="#ppt_y-0.4"/>
                                          </p:val>
                                        </p:tav>
                                        <p:tav tm="100000">
                                          <p:val>
                                            <p:strVal val="#ppt_y+0.1"/>
                                          </p:val>
                                        </p:tav>
                                      </p:tavLst>
                                    </p:anim>
                                    <p:anim calcmode="lin" valueType="num">
                                      <p:cBhvr>
                                        <p:cTn id="44"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45"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par>
                                <p:cTn id="46" presetID="30" presetClass="entr" presetSubtype="0"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800" decel="100000"/>
                                        <p:tgtEl>
                                          <p:spTgt spid="10"/>
                                        </p:tgtEl>
                                      </p:cBhvr>
                                    </p:animEffect>
                                    <p:anim calcmode="lin" valueType="num">
                                      <p:cBhvr>
                                        <p:cTn id="49" dur="800" decel="100000" fill="hold"/>
                                        <p:tgtEl>
                                          <p:spTgt spid="10"/>
                                        </p:tgtEl>
                                        <p:attrNameLst>
                                          <p:attrName>style.rotation</p:attrName>
                                        </p:attrNameLst>
                                      </p:cBhvr>
                                      <p:tavLst>
                                        <p:tav tm="0">
                                          <p:val>
                                            <p:fltVal val="-90"/>
                                          </p:val>
                                        </p:tav>
                                        <p:tav tm="100000">
                                          <p:val>
                                            <p:fltVal val="0"/>
                                          </p:val>
                                        </p:tav>
                                      </p:tavLst>
                                    </p:anim>
                                    <p:anim calcmode="lin" valueType="num">
                                      <p:cBhvr>
                                        <p:cTn id="50" dur="800" decel="100000" fill="hold"/>
                                        <p:tgtEl>
                                          <p:spTgt spid="10"/>
                                        </p:tgtEl>
                                        <p:attrNameLst>
                                          <p:attrName>ppt_x</p:attrName>
                                        </p:attrNameLst>
                                      </p:cBhvr>
                                      <p:tavLst>
                                        <p:tav tm="0">
                                          <p:val>
                                            <p:strVal val="#ppt_x+0.4"/>
                                          </p:val>
                                        </p:tav>
                                        <p:tav tm="100000">
                                          <p:val>
                                            <p:strVal val="#ppt_x-0.05"/>
                                          </p:val>
                                        </p:tav>
                                      </p:tavLst>
                                    </p:anim>
                                    <p:anim calcmode="lin" valueType="num">
                                      <p:cBhvr>
                                        <p:cTn id="51" dur="800" decel="100000" fill="hold"/>
                                        <p:tgtEl>
                                          <p:spTgt spid="10"/>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2" presetClass="entr" presetSubtype="4" fill="hold" grpId="0" nodeType="clickEffect">
                                  <p:stCondLst>
                                    <p:cond delay="0"/>
                                  </p:stCondLst>
                                  <p:childTnLst>
                                    <p:set>
                                      <p:cBhvr>
                                        <p:cTn id="57" dur="1" fill="hold">
                                          <p:stCondLst>
                                            <p:cond delay="0"/>
                                          </p:stCondLst>
                                        </p:cTn>
                                        <p:tgtEl>
                                          <p:spTgt spid="7"/>
                                        </p:tgtEl>
                                        <p:attrNameLst>
                                          <p:attrName>style.visibility</p:attrName>
                                        </p:attrNameLst>
                                      </p:cBhvr>
                                      <p:to>
                                        <p:strVal val="visible"/>
                                      </p:to>
                                    </p:set>
                                    <p:anim calcmode="lin" valueType="num">
                                      <p:cBhvr additive="base">
                                        <p:cTn id="58" dur="500"/>
                                        <p:tgtEl>
                                          <p:spTgt spid="7"/>
                                        </p:tgtEl>
                                        <p:attrNameLst>
                                          <p:attrName>ppt_y</p:attrName>
                                        </p:attrNameLst>
                                      </p:cBhvr>
                                      <p:tavLst>
                                        <p:tav tm="0">
                                          <p:val>
                                            <p:strVal val="#ppt_y+#ppt_h*1.125000"/>
                                          </p:val>
                                        </p:tav>
                                        <p:tav tm="100000">
                                          <p:val>
                                            <p:strVal val="#ppt_y"/>
                                          </p:val>
                                        </p:tav>
                                      </p:tavLst>
                                    </p:anim>
                                    <p:animEffect transition="in" filter="wipe(up)">
                                      <p:cBhvr>
                                        <p:cTn id="59" dur="500"/>
                                        <p:tgtEl>
                                          <p:spTgt spid="7"/>
                                        </p:tgtEl>
                                      </p:cBhvr>
                                    </p:animEffect>
                                  </p:childTnLst>
                                </p:cTn>
                              </p:par>
                            </p:childTnLst>
                          </p:cTn>
                        </p:par>
                      </p:childTnLst>
                    </p:cTn>
                  </p:par>
                  <p:par>
                    <p:cTn id="60" fill="hold">
                      <p:stCondLst>
                        <p:cond delay="indefinite"/>
                      </p:stCondLst>
                      <p:childTnLst>
                        <p:par>
                          <p:cTn id="61" fill="hold">
                            <p:stCondLst>
                              <p:cond delay="0"/>
                            </p:stCondLst>
                            <p:childTnLst>
                              <p:par>
                                <p:cTn id="62" presetID="12" presetClass="entr" presetSubtype="1"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anim calcmode="lin" valueType="num">
                                      <p:cBhvr additive="base">
                                        <p:cTn id="64" dur="500"/>
                                        <p:tgtEl>
                                          <p:spTgt spid="8"/>
                                        </p:tgtEl>
                                        <p:attrNameLst>
                                          <p:attrName>ppt_y</p:attrName>
                                        </p:attrNameLst>
                                      </p:cBhvr>
                                      <p:tavLst>
                                        <p:tav tm="0">
                                          <p:val>
                                            <p:strVal val="#ppt_y-#ppt_h*1.125000"/>
                                          </p:val>
                                        </p:tav>
                                        <p:tav tm="100000">
                                          <p:val>
                                            <p:strVal val="#ppt_y"/>
                                          </p:val>
                                        </p:tav>
                                      </p:tavLst>
                                    </p:anim>
                                    <p:animEffect transition="in" filter="wipe(down)">
                                      <p:cBhvr>
                                        <p:cTn id="6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3" grpId="0" animBg="1"/>
      <p:bldP spid="16"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bg1"/>
          </a:solidFill>
        </p:spPr>
        <p:txBody>
          <a:bodyPr/>
          <a:lstStyle/>
          <a:p>
            <a:r>
              <a:rPr lang="en-US" sz="4000" b="1" dirty="0" smtClean="0"/>
              <a:t>What are Confidence Intervals</a:t>
            </a:r>
            <a:endParaRPr lang="en-US" sz="4000" b="1" dirty="0"/>
          </a:p>
        </p:txBody>
      </p:sp>
      <p:sp>
        <p:nvSpPr>
          <p:cNvPr id="5" name="Content Placeholder 4"/>
          <p:cNvSpPr>
            <a:spLocks noGrp="1"/>
          </p:cNvSpPr>
          <p:nvPr>
            <p:ph idx="1"/>
          </p:nvPr>
        </p:nvSpPr>
        <p:spPr>
          <a:xfrm>
            <a:off x="558800" y="1312333"/>
            <a:ext cx="8102600" cy="5283199"/>
          </a:xfrm>
        </p:spPr>
        <p:txBody>
          <a:bodyPr/>
          <a:lstStyle/>
          <a:p>
            <a:r>
              <a:rPr lang="en-US" sz="2800" dirty="0" smtClean="0"/>
              <a:t>Express the level of confidence that if repeated, score would repeat within same range</a:t>
            </a:r>
          </a:p>
          <a:p>
            <a:r>
              <a:rPr lang="en-US" sz="2800" dirty="0" smtClean="0"/>
              <a:t>Factors </a:t>
            </a:r>
            <a:r>
              <a:rPr lang="en-US" sz="2800" dirty="0"/>
              <a:t>may affect the confidence </a:t>
            </a:r>
            <a:r>
              <a:rPr lang="en-US" sz="2800" dirty="0" smtClean="0"/>
              <a:t>interval </a:t>
            </a:r>
          </a:p>
          <a:p>
            <a:pPr lvl="1"/>
            <a:r>
              <a:rPr lang="en-US" sz="2800" dirty="0" smtClean="0"/>
              <a:t>size </a:t>
            </a:r>
            <a:r>
              <a:rPr lang="en-US" sz="2800" dirty="0"/>
              <a:t>of </a:t>
            </a:r>
            <a:r>
              <a:rPr lang="en-US" sz="2800" dirty="0" smtClean="0"/>
              <a:t>sample (number of students)</a:t>
            </a:r>
          </a:p>
          <a:p>
            <a:pPr lvl="1"/>
            <a:r>
              <a:rPr lang="en-US" sz="2800" dirty="0" smtClean="0"/>
              <a:t>population variability (range of scores)</a:t>
            </a:r>
          </a:p>
          <a:p>
            <a:r>
              <a:rPr lang="en-US" sz="2800" dirty="0" smtClean="0"/>
              <a:t>A </a:t>
            </a:r>
            <a:r>
              <a:rPr lang="en-US" sz="2800" dirty="0"/>
              <a:t>larger sample </a:t>
            </a:r>
            <a:r>
              <a:rPr lang="en-US" sz="2800" dirty="0" smtClean="0"/>
              <a:t>normally leads </a:t>
            </a:r>
            <a:r>
              <a:rPr lang="en-US" sz="2800" dirty="0"/>
              <a:t>to a better </a:t>
            </a:r>
            <a:r>
              <a:rPr lang="en-US" sz="2800" dirty="0" smtClean="0"/>
              <a:t>estimate</a:t>
            </a:r>
            <a:r>
              <a:rPr lang="en-US" sz="2800" dirty="0"/>
              <a:t/>
            </a:r>
            <a:br>
              <a:rPr lang="en-US" sz="2800" dirty="0"/>
            </a:br>
            <a:endParaRPr lang="en-US" sz="2800" dirty="0"/>
          </a:p>
        </p:txBody>
      </p:sp>
      <p:sp>
        <p:nvSpPr>
          <p:cNvPr id="6" name="TextBox 5"/>
          <p:cNvSpPr txBox="1"/>
          <p:nvPr/>
        </p:nvSpPr>
        <p:spPr>
          <a:xfrm rot="20374768">
            <a:off x="1316223" y="3049821"/>
            <a:ext cx="6341174" cy="1200329"/>
          </a:xfrm>
          <a:prstGeom prst="rect">
            <a:avLst/>
          </a:prstGeom>
          <a:solidFill>
            <a:srgbClr val="FFFF00"/>
          </a:solidFill>
        </p:spPr>
        <p:txBody>
          <a:bodyPr wrap="none" rtlCol="0">
            <a:spAutoFit/>
          </a:bodyPr>
          <a:lstStyle/>
          <a:p>
            <a:pPr algn="ctr"/>
            <a:r>
              <a:rPr lang="en-US" sz="3600" dirty="0" smtClean="0"/>
              <a:t>WHAT ARE </a:t>
            </a:r>
            <a:br>
              <a:rPr lang="en-US" sz="3600" dirty="0" smtClean="0"/>
            </a:br>
            <a:r>
              <a:rPr lang="en-US" sz="3600" dirty="0" smtClean="0"/>
              <a:t>CONFIDENCE INTERVALS?</a:t>
            </a:r>
            <a:endParaRPr lang="en-US" sz="3600" dirty="0"/>
          </a:p>
        </p:txBody>
      </p:sp>
    </p:spTree>
    <p:extLst>
      <p:ext uri="{BB962C8B-B14F-4D97-AF65-F5344CB8AC3E}">
        <p14:creationId xmlns:p14="http://schemas.microsoft.com/office/powerpoint/2010/main" val="28786659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6"/>
                                        </p:tgtEl>
                                      </p:cBhvr>
                                    </p:animEffect>
                                    <p:anim calcmode="lin" valueType="num">
                                      <p:cBhvr>
                                        <p:cTn id="7" dur="1000"/>
                                        <p:tgtEl>
                                          <p:spTgt spid="6"/>
                                        </p:tgtEl>
                                        <p:attrNameLst>
                                          <p:attrName>ppt_x</p:attrName>
                                        </p:attrNameLst>
                                      </p:cBhvr>
                                      <p:tavLst>
                                        <p:tav tm="0">
                                          <p:val>
                                            <p:strVal val="ppt_x"/>
                                          </p:val>
                                        </p:tav>
                                        <p:tav tm="100000">
                                          <p:val>
                                            <p:strVal val="ppt_x"/>
                                          </p:val>
                                        </p:tav>
                                      </p:tavLst>
                                    </p:anim>
                                    <p:anim calcmode="lin" valueType="num">
                                      <p:cBhvr>
                                        <p:cTn id="8" dur="1000"/>
                                        <p:tgtEl>
                                          <p:spTgt spid="6"/>
                                        </p:tgtEl>
                                        <p:attrNameLst>
                                          <p:attrName>ppt_y</p:attrName>
                                        </p:attrNameLst>
                                      </p:cBhvr>
                                      <p:tavLst>
                                        <p:tav tm="0">
                                          <p:val>
                                            <p:strVal val="ppt_y"/>
                                          </p:val>
                                        </p:tav>
                                        <p:tav tm="100000">
                                          <p:val>
                                            <p:strVal val="ppt_y+.1"/>
                                          </p:val>
                                        </p:tav>
                                      </p:tavLst>
                                    </p:anim>
                                    <p:set>
                                      <p:cBhvr>
                                        <p:cTn id="9"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l="26765" t="6902" r="7830"/>
          <a:stretch/>
        </p:blipFill>
        <p:spPr bwMode="auto">
          <a:xfrm>
            <a:off x="235719" y="2184400"/>
            <a:ext cx="6226031" cy="45742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Rectangle 4"/>
          <p:cNvSpPr/>
          <p:nvPr>
            <p:custDataLst>
              <p:tags r:id="rId2"/>
            </p:custDataLst>
          </p:nvPr>
        </p:nvSpPr>
        <p:spPr>
          <a:xfrm>
            <a:off x="542101" y="0"/>
            <a:ext cx="8051565" cy="1077218"/>
          </a:xfrm>
          <a:prstGeom prst="rect">
            <a:avLst/>
          </a:prstGeom>
        </p:spPr>
        <p:txBody>
          <a:bodyPr wrap="square">
            <a:spAutoFit/>
          </a:bodyPr>
          <a:lstStyle/>
          <a:p>
            <a:r>
              <a:rPr lang="en-US" altLang="en-US" sz="3200" dirty="0"/>
              <a:t>State VAM model uses </a:t>
            </a:r>
            <a:r>
              <a:rPr lang="en-US" altLang="en-US" sz="3200" i="1" u="sng" dirty="0"/>
              <a:t>confidence intervals </a:t>
            </a:r>
            <a:r>
              <a:rPr lang="en-US" altLang="en-US" sz="3200" dirty="0"/>
              <a:t>to determine Student Performance Ratings.</a:t>
            </a:r>
          </a:p>
        </p:txBody>
      </p:sp>
      <p:sp>
        <p:nvSpPr>
          <p:cNvPr id="6" name="Rectangle 5"/>
          <p:cNvSpPr/>
          <p:nvPr>
            <p:custDataLst>
              <p:tags r:id="rId3"/>
            </p:custDataLst>
          </p:nvPr>
        </p:nvSpPr>
        <p:spPr>
          <a:xfrm>
            <a:off x="956733" y="1371600"/>
            <a:ext cx="1219200" cy="812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r="63510" b="48934"/>
          <a:stretch/>
        </p:blipFill>
        <p:spPr bwMode="auto">
          <a:xfrm>
            <a:off x="5598969" y="1010766"/>
            <a:ext cx="3383996" cy="25088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ctangle 1"/>
          <p:cNvSpPr/>
          <p:nvPr/>
        </p:nvSpPr>
        <p:spPr>
          <a:xfrm>
            <a:off x="5635466" y="1077218"/>
            <a:ext cx="3347499" cy="2496709"/>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149248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720634" y="2089015"/>
            <a:ext cx="7772400" cy="238760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600" dirty="0" smtClean="0"/>
              <a:t>Local Cohort Models</a:t>
            </a:r>
            <a:endParaRPr lang="en-US" sz="6600" dirty="0"/>
          </a:p>
        </p:txBody>
      </p:sp>
    </p:spTree>
    <p:custDataLst>
      <p:tags r:id="rId1"/>
    </p:custDataLst>
    <p:extLst>
      <p:ext uri="{BB962C8B-B14F-4D97-AF65-F5344CB8AC3E}">
        <p14:creationId xmlns:p14="http://schemas.microsoft.com/office/powerpoint/2010/main" val="39228084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715015"/>
          </a:xfrm>
        </p:spPr>
        <p:txBody>
          <a:bodyPr>
            <a:noAutofit/>
          </a:bodyPr>
          <a:lstStyle/>
          <a:p>
            <a:r>
              <a:rPr lang="en-US" sz="3200" b="1" dirty="0" smtClean="0"/>
              <a:t>AVERAGE LEVEL OF STUDENTS</a:t>
            </a:r>
            <a:endParaRPr lang="en-US" sz="3200" b="1" dirty="0"/>
          </a:p>
        </p:txBody>
      </p:sp>
      <p:graphicFrame>
        <p:nvGraphicFramePr>
          <p:cNvPr id="4" name="Content Placeholder 3"/>
          <p:cNvGraphicFramePr>
            <a:graphicFrameLocks noGrp="1"/>
          </p:cNvGraphicFramePr>
          <p:nvPr>
            <p:ph idx="1"/>
            <p:extLst/>
          </p:nvPr>
        </p:nvGraphicFramePr>
        <p:xfrm>
          <a:off x="433675" y="1098711"/>
          <a:ext cx="8177908" cy="5685713"/>
        </p:xfrm>
        <a:graphic>
          <a:graphicData uri="http://schemas.openxmlformats.org/drawingml/2006/table">
            <a:tbl>
              <a:tblPr>
                <a:tableStyleId>{5C22544A-7EE6-4342-B048-85BDC9FD1C3A}</a:tableStyleId>
              </a:tblPr>
              <a:tblGrid>
                <a:gridCol w="1222866">
                  <a:extLst>
                    <a:ext uri="{9D8B030D-6E8A-4147-A177-3AD203B41FA5}">
                      <a16:colId xmlns="" xmlns:a16="http://schemas.microsoft.com/office/drawing/2014/main" val="20000"/>
                    </a:ext>
                  </a:extLst>
                </a:gridCol>
                <a:gridCol w="1222866">
                  <a:extLst>
                    <a:ext uri="{9D8B030D-6E8A-4147-A177-3AD203B41FA5}">
                      <a16:colId xmlns="" xmlns:a16="http://schemas.microsoft.com/office/drawing/2014/main" val="20001"/>
                    </a:ext>
                  </a:extLst>
                </a:gridCol>
                <a:gridCol w="1433044">
                  <a:extLst>
                    <a:ext uri="{9D8B030D-6E8A-4147-A177-3AD203B41FA5}">
                      <a16:colId xmlns="" xmlns:a16="http://schemas.microsoft.com/office/drawing/2014/main" val="20002"/>
                    </a:ext>
                  </a:extLst>
                </a:gridCol>
                <a:gridCol w="1433044">
                  <a:extLst>
                    <a:ext uri="{9D8B030D-6E8A-4147-A177-3AD203B41FA5}">
                      <a16:colId xmlns="" xmlns:a16="http://schemas.microsoft.com/office/drawing/2014/main" val="20003"/>
                    </a:ext>
                  </a:extLst>
                </a:gridCol>
                <a:gridCol w="1433044">
                  <a:extLst>
                    <a:ext uri="{9D8B030D-6E8A-4147-A177-3AD203B41FA5}">
                      <a16:colId xmlns="" xmlns:a16="http://schemas.microsoft.com/office/drawing/2014/main" val="20004"/>
                    </a:ext>
                  </a:extLst>
                </a:gridCol>
                <a:gridCol w="1433044">
                  <a:extLst>
                    <a:ext uri="{9D8B030D-6E8A-4147-A177-3AD203B41FA5}">
                      <a16:colId xmlns="" xmlns:a16="http://schemas.microsoft.com/office/drawing/2014/main" val="20005"/>
                    </a:ext>
                  </a:extLst>
                </a:gridCol>
              </a:tblGrid>
              <a:tr h="209114">
                <a:tc>
                  <a:txBody>
                    <a:bodyPr/>
                    <a:lstStyle/>
                    <a:p>
                      <a:pPr algn="ctr" fontAlgn="b"/>
                      <a:endParaRPr lang="en-US" sz="1100" b="1" i="0" u="none" strike="noStrike" dirty="0">
                        <a:solidFill>
                          <a:srgbClr val="000000"/>
                        </a:solidFill>
                        <a:effectLst/>
                        <a:latin typeface="Calibri"/>
                      </a:endParaRPr>
                    </a:p>
                  </a:txBody>
                  <a:tcPr marL="9409" marR="9409" marT="9409" marB="0" anchor="b">
                    <a:solidFill>
                      <a:schemeClr val="bg1"/>
                    </a:solidFill>
                  </a:tcPr>
                </a:tc>
                <a:tc>
                  <a:txBody>
                    <a:bodyPr/>
                    <a:lstStyle/>
                    <a:p>
                      <a:pPr algn="ctr" fontAlgn="b"/>
                      <a:r>
                        <a:rPr lang="en-US" sz="1800" b="1" i="0" u="none" strike="noStrike" dirty="0" smtClean="0">
                          <a:solidFill>
                            <a:srgbClr val="000000"/>
                          </a:solidFill>
                          <a:effectLst/>
                          <a:latin typeface="Calibri"/>
                        </a:rPr>
                        <a:t>STU</a:t>
                      </a:r>
                      <a:endParaRPr lang="en-US" sz="1100" b="1" i="0" u="none" strike="noStrike" dirty="0">
                        <a:solidFill>
                          <a:srgbClr val="000000"/>
                        </a:solidFill>
                        <a:effectLst/>
                        <a:latin typeface="Calibri"/>
                      </a:endParaRPr>
                    </a:p>
                  </a:txBody>
                  <a:tcPr marL="9409" marR="9409" marT="9409" marB="0" anchor="b">
                    <a:solidFill>
                      <a:schemeClr val="bg1"/>
                    </a:solidFill>
                  </a:tcPr>
                </a:tc>
                <a:tc>
                  <a:txBody>
                    <a:bodyPr/>
                    <a:lstStyle/>
                    <a:p>
                      <a:pPr algn="ctr" fontAlgn="b"/>
                      <a:r>
                        <a:rPr lang="en-US" sz="1800" b="1" u="none" strike="noStrike" dirty="0">
                          <a:effectLst/>
                        </a:rPr>
                        <a:t>Teacher 1</a:t>
                      </a:r>
                      <a:endParaRPr lang="en-US" sz="18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800" b="1" u="none" strike="noStrike" dirty="0">
                          <a:effectLst/>
                        </a:rPr>
                        <a:t>Teacher 2</a:t>
                      </a:r>
                      <a:endParaRPr lang="en-US" sz="18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800" b="1" u="none" strike="noStrike" dirty="0">
                          <a:effectLst/>
                        </a:rPr>
                        <a:t>Teacher 3</a:t>
                      </a:r>
                      <a:endParaRPr lang="en-US" sz="18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800" b="1" u="none" strike="noStrike" dirty="0">
                          <a:effectLst/>
                        </a:rPr>
                        <a:t>Teacher </a:t>
                      </a:r>
                      <a:r>
                        <a:rPr lang="en-US" sz="1800" b="1" u="none" strike="noStrike" dirty="0" smtClean="0">
                          <a:effectLst/>
                        </a:rPr>
                        <a:t>4</a:t>
                      </a:r>
                      <a:endParaRPr lang="en-US" sz="1800" b="1" i="0" u="none" strike="noStrike" dirty="0">
                        <a:solidFill>
                          <a:srgbClr val="000000"/>
                        </a:solidFill>
                        <a:effectLst/>
                        <a:latin typeface="Calibri"/>
                      </a:endParaRPr>
                    </a:p>
                  </a:txBody>
                  <a:tcPr marL="9409" marR="9409" marT="9409" marB="0" anchor="b">
                    <a:solidFill>
                      <a:schemeClr val="bg1">
                        <a:lumMod val="85000"/>
                      </a:schemeClr>
                    </a:solidFill>
                  </a:tcPr>
                </a:tc>
                <a:extLst>
                  <a:ext uri="{0D108BD9-81ED-4DB2-BD59-A6C34878D82A}">
                    <a16:rowId xmlns="" xmlns:a16="http://schemas.microsoft.com/office/drawing/2014/main" val="10000"/>
                  </a:ext>
                </a:extLst>
              </a:tr>
              <a:tr h="209114">
                <a:tc rowSpan="20">
                  <a:txBody>
                    <a:bodyPr/>
                    <a:lstStyle/>
                    <a:p>
                      <a:pPr algn="ctr" fontAlgn="ctr"/>
                      <a:r>
                        <a:rPr lang="en-US" sz="2000" b="1" u="none" strike="noStrike" dirty="0" smtClean="0">
                          <a:effectLst/>
                        </a:rPr>
                        <a:t>Achievement</a:t>
                      </a:r>
                      <a:r>
                        <a:rPr lang="en-US" sz="2000" b="1" u="none" strike="noStrike" baseline="0" dirty="0" smtClean="0">
                          <a:effectLst/>
                        </a:rPr>
                        <a:t> Levels</a:t>
                      </a:r>
                      <a:endParaRPr lang="en-US" sz="2000" b="1" i="0" u="none" strike="noStrike" dirty="0">
                        <a:solidFill>
                          <a:srgbClr val="000000"/>
                        </a:solidFill>
                        <a:effectLst/>
                        <a:latin typeface="Calibri"/>
                      </a:endParaRPr>
                    </a:p>
                  </a:txBody>
                  <a:tcPr marL="9409" marR="9409" marT="9409" marB="0" vert="vert270" anchor="ctr">
                    <a:solidFill>
                      <a:schemeClr val="bg1"/>
                    </a:solidFill>
                  </a:tcPr>
                </a:tc>
                <a:tc>
                  <a:txBody>
                    <a:bodyPr/>
                    <a:lstStyle/>
                    <a:p>
                      <a:pPr algn="ctr" fontAlgn="b"/>
                      <a:r>
                        <a:rPr lang="en-US" sz="1200" u="none" strike="noStrike" dirty="0">
                          <a:effectLst/>
                        </a:rPr>
                        <a:t>1</a:t>
                      </a:r>
                      <a:endParaRPr lang="en-US" sz="12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600" b="0" i="0" u="none" strike="noStrike">
                          <a:solidFill>
                            <a:srgbClr val="000000"/>
                          </a:solidFill>
                          <a:effectLst/>
                          <a:latin typeface="Calibri"/>
                        </a:rPr>
                        <a:t>1</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3</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5</a:t>
                      </a:r>
                    </a:p>
                  </a:txBody>
                  <a:tcPr marL="9525" marR="9525" marT="9525" marB="0" anchor="b">
                    <a:solidFill>
                      <a:schemeClr val="bg1"/>
                    </a:solidFill>
                  </a:tcPr>
                </a:tc>
                <a:extLst>
                  <a:ext uri="{0D108BD9-81ED-4DB2-BD59-A6C34878D82A}">
                    <a16:rowId xmlns="" xmlns:a16="http://schemas.microsoft.com/office/drawing/2014/main" val="10001"/>
                  </a:ext>
                </a:extLst>
              </a:tr>
              <a:tr h="209114">
                <a:tc vMerge="1">
                  <a:txBody>
                    <a:bodyPr/>
                    <a:lstStyle/>
                    <a:p>
                      <a:endParaRPr lang="en-US"/>
                    </a:p>
                  </a:txBody>
                  <a:tcPr/>
                </a:tc>
                <a:tc>
                  <a:txBody>
                    <a:bodyPr/>
                    <a:lstStyle/>
                    <a:p>
                      <a:pPr algn="ctr" fontAlgn="b"/>
                      <a:r>
                        <a:rPr lang="en-US" sz="1200" u="none" strike="noStrike" dirty="0">
                          <a:effectLst/>
                        </a:rPr>
                        <a:t>2</a:t>
                      </a:r>
                      <a:endParaRPr lang="en-US" sz="12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3</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5</a:t>
                      </a:r>
                    </a:p>
                  </a:txBody>
                  <a:tcPr marL="9525" marR="9525" marT="9525" marB="0" anchor="b">
                    <a:solidFill>
                      <a:schemeClr val="bg1"/>
                    </a:solidFill>
                  </a:tcPr>
                </a:tc>
                <a:extLst>
                  <a:ext uri="{0D108BD9-81ED-4DB2-BD59-A6C34878D82A}">
                    <a16:rowId xmlns="" xmlns:a16="http://schemas.microsoft.com/office/drawing/2014/main" val="10002"/>
                  </a:ext>
                </a:extLst>
              </a:tr>
              <a:tr h="209114">
                <a:tc vMerge="1">
                  <a:txBody>
                    <a:bodyPr/>
                    <a:lstStyle/>
                    <a:p>
                      <a:endParaRPr lang="en-US"/>
                    </a:p>
                  </a:txBody>
                  <a:tcPr/>
                </a:tc>
                <a:tc>
                  <a:txBody>
                    <a:bodyPr/>
                    <a:lstStyle/>
                    <a:p>
                      <a:pPr algn="ctr" fontAlgn="b"/>
                      <a:r>
                        <a:rPr lang="en-US" sz="1200" u="none" strike="noStrike" dirty="0">
                          <a:effectLst/>
                        </a:rPr>
                        <a:t>3</a:t>
                      </a:r>
                      <a:endParaRPr lang="en-US" sz="12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3</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5</a:t>
                      </a:r>
                    </a:p>
                  </a:txBody>
                  <a:tcPr marL="9525" marR="9525" marT="9525" marB="0" anchor="b">
                    <a:solidFill>
                      <a:schemeClr val="bg1"/>
                    </a:solidFill>
                  </a:tcPr>
                </a:tc>
                <a:extLst>
                  <a:ext uri="{0D108BD9-81ED-4DB2-BD59-A6C34878D82A}">
                    <a16:rowId xmlns="" xmlns:a16="http://schemas.microsoft.com/office/drawing/2014/main" val="10003"/>
                  </a:ext>
                </a:extLst>
              </a:tr>
              <a:tr h="209114">
                <a:tc vMerge="1">
                  <a:txBody>
                    <a:bodyPr/>
                    <a:lstStyle/>
                    <a:p>
                      <a:endParaRPr lang="en-US"/>
                    </a:p>
                  </a:txBody>
                  <a:tcPr/>
                </a:tc>
                <a:tc>
                  <a:txBody>
                    <a:bodyPr/>
                    <a:lstStyle/>
                    <a:p>
                      <a:pPr algn="ctr" fontAlgn="b"/>
                      <a:r>
                        <a:rPr lang="en-US" sz="1200" u="none" strike="noStrike" dirty="0">
                          <a:effectLst/>
                        </a:rPr>
                        <a:t>4</a:t>
                      </a:r>
                      <a:endParaRPr lang="en-US" sz="12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600" b="0" i="0" u="none" strike="noStrike">
                          <a:solidFill>
                            <a:srgbClr val="000000"/>
                          </a:solidFill>
                          <a:effectLst/>
                          <a:latin typeface="Calibri"/>
                        </a:rPr>
                        <a:t>1</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1</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3</a:t>
                      </a:r>
                    </a:p>
                  </a:txBody>
                  <a:tcPr marL="9525" marR="9525" marT="9525" marB="0" anchor="b">
                    <a:solidFill>
                      <a:schemeClr val="bg1"/>
                    </a:solidFill>
                  </a:tcPr>
                </a:tc>
                <a:extLst>
                  <a:ext uri="{0D108BD9-81ED-4DB2-BD59-A6C34878D82A}">
                    <a16:rowId xmlns="" xmlns:a16="http://schemas.microsoft.com/office/drawing/2014/main" val="10004"/>
                  </a:ext>
                </a:extLst>
              </a:tr>
              <a:tr h="209114">
                <a:tc vMerge="1">
                  <a:txBody>
                    <a:bodyPr/>
                    <a:lstStyle/>
                    <a:p>
                      <a:endParaRPr lang="en-US"/>
                    </a:p>
                  </a:txBody>
                  <a:tcPr/>
                </a:tc>
                <a:tc>
                  <a:txBody>
                    <a:bodyPr/>
                    <a:lstStyle/>
                    <a:p>
                      <a:pPr algn="ctr" fontAlgn="b"/>
                      <a:r>
                        <a:rPr lang="en-US" sz="1200" u="none" strike="noStrike" dirty="0">
                          <a:effectLst/>
                        </a:rPr>
                        <a:t>5</a:t>
                      </a:r>
                      <a:endParaRPr lang="en-US" sz="12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600" b="0" i="0" u="none" strike="noStrike">
                          <a:solidFill>
                            <a:srgbClr val="000000"/>
                          </a:solidFill>
                          <a:effectLst/>
                          <a:latin typeface="Calibri"/>
                        </a:rPr>
                        <a:t>1</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3</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5</a:t>
                      </a:r>
                    </a:p>
                  </a:txBody>
                  <a:tcPr marL="9525" marR="9525" marT="9525" marB="0" anchor="b">
                    <a:solidFill>
                      <a:schemeClr val="bg1"/>
                    </a:solidFill>
                  </a:tcPr>
                </a:tc>
                <a:extLst>
                  <a:ext uri="{0D108BD9-81ED-4DB2-BD59-A6C34878D82A}">
                    <a16:rowId xmlns="" xmlns:a16="http://schemas.microsoft.com/office/drawing/2014/main" val="10005"/>
                  </a:ext>
                </a:extLst>
              </a:tr>
              <a:tr h="209114">
                <a:tc vMerge="1">
                  <a:txBody>
                    <a:bodyPr/>
                    <a:lstStyle/>
                    <a:p>
                      <a:endParaRPr lang="en-US"/>
                    </a:p>
                  </a:txBody>
                  <a:tcPr/>
                </a:tc>
                <a:tc>
                  <a:txBody>
                    <a:bodyPr/>
                    <a:lstStyle/>
                    <a:p>
                      <a:pPr algn="ctr" fontAlgn="b"/>
                      <a:r>
                        <a:rPr lang="en-US" sz="1200" u="none" strike="noStrike" dirty="0">
                          <a:effectLst/>
                        </a:rPr>
                        <a:t>6</a:t>
                      </a:r>
                      <a:endParaRPr lang="en-US" sz="12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3</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3</a:t>
                      </a:r>
                    </a:p>
                  </a:txBody>
                  <a:tcPr marL="9525" marR="9525" marT="9525" marB="0" anchor="b">
                    <a:solidFill>
                      <a:schemeClr val="bg1"/>
                    </a:solidFill>
                  </a:tcPr>
                </a:tc>
                <a:extLst>
                  <a:ext uri="{0D108BD9-81ED-4DB2-BD59-A6C34878D82A}">
                    <a16:rowId xmlns="" xmlns:a16="http://schemas.microsoft.com/office/drawing/2014/main" val="10006"/>
                  </a:ext>
                </a:extLst>
              </a:tr>
              <a:tr h="209114">
                <a:tc vMerge="1">
                  <a:txBody>
                    <a:bodyPr/>
                    <a:lstStyle/>
                    <a:p>
                      <a:endParaRPr lang="en-US"/>
                    </a:p>
                  </a:txBody>
                  <a:tcPr/>
                </a:tc>
                <a:tc>
                  <a:txBody>
                    <a:bodyPr/>
                    <a:lstStyle/>
                    <a:p>
                      <a:pPr algn="ctr" fontAlgn="b"/>
                      <a:r>
                        <a:rPr lang="en-US" sz="1200" u="none" strike="noStrike" dirty="0">
                          <a:effectLst/>
                        </a:rPr>
                        <a:t>7</a:t>
                      </a:r>
                      <a:endParaRPr lang="en-US" sz="12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600" b="0" i="0" u="none" strike="noStrike">
                          <a:solidFill>
                            <a:srgbClr val="000000"/>
                          </a:solidFill>
                          <a:effectLst/>
                          <a:latin typeface="Calibri"/>
                        </a:rPr>
                        <a:t>1</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3</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5</a:t>
                      </a:r>
                    </a:p>
                  </a:txBody>
                  <a:tcPr marL="9525" marR="9525" marT="9525" marB="0" anchor="b">
                    <a:solidFill>
                      <a:schemeClr val="bg1"/>
                    </a:solidFill>
                  </a:tcPr>
                </a:tc>
                <a:extLst>
                  <a:ext uri="{0D108BD9-81ED-4DB2-BD59-A6C34878D82A}">
                    <a16:rowId xmlns="" xmlns:a16="http://schemas.microsoft.com/office/drawing/2014/main" val="10007"/>
                  </a:ext>
                </a:extLst>
              </a:tr>
              <a:tr h="209114">
                <a:tc vMerge="1">
                  <a:txBody>
                    <a:bodyPr/>
                    <a:lstStyle/>
                    <a:p>
                      <a:endParaRPr lang="en-US"/>
                    </a:p>
                  </a:txBody>
                  <a:tcPr/>
                </a:tc>
                <a:tc>
                  <a:txBody>
                    <a:bodyPr/>
                    <a:lstStyle/>
                    <a:p>
                      <a:pPr algn="ctr" fontAlgn="b"/>
                      <a:r>
                        <a:rPr lang="en-US" sz="1200" u="none" strike="noStrike" dirty="0">
                          <a:effectLst/>
                        </a:rPr>
                        <a:t>8</a:t>
                      </a:r>
                      <a:endParaRPr lang="en-US" sz="12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3</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5</a:t>
                      </a:r>
                    </a:p>
                  </a:txBody>
                  <a:tcPr marL="9525" marR="9525" marT="9525" marB="0" anchor="b">
                    <a:solidFill>
                      <a:schemeClr val="bg1"/>
                    </a:solidFill>
                  </a:tcPr>
                </a:tc>
                <a:extLst>
                  <a:ext uri="{0D108BD9-81ED-4DB2-BD59-A6C34878D82A}">
                    <a16:rowId xmlns="" xmlns:a16="http://schemas.microsoft.com/office/drawing/2014/main" val="10008"/>
                  </a:ext>
                </a:extLst>
              </a:tr>
              <a:tr h="209114">
                <a:tc vMerge="1">
                  <a:txBody>
                    <a:bodyPr/>
                    <a:lstStyle/>
                    <a:p>
                      <a:endParaRPr lang="en-US"/>
                    </a:p>
                  </a:txBody>
                  <a:tcPr/>
                </a:tc>
                <a:tc>
                  <a:txBody>
                    <a:bodyPr/>
                    <a:lstStyle/>
                    <a:p>
                      <a:pPr algn="ctr" fontAlgn="b"/>
                      <a:r>
                        <a:rPr lang="en-US" sz="1200" u="none" strike="noStrike" dirty="0">
                          <a:effectLst/>
                        </a:rPr>
                        <a:t>9</a:t>
                      </a:r>
                      <a:endParaRPr lang="en-US" sz="12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4</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3</a:t>
                      </a:r>
                    </a:p>
                  </a:txBody>
                  <a:tcPr marL="9525" marR="9525" marT="9525" marB="0" anchor="b">
                    <a:solidFill>
                      <a:schemeClr val="bg1"/>
                    </a:solidFill>
                  </a:tcPr>
                </a:tc>
                <a:extLst>
                  <a:ext uri="{0D108BD9-81ED-4DB2-BD59-A6C34878D82A}">
                    <a16:rowId xmlns="" xmlns:a16="http://schemas.microsoft.com/office/drawing/2014/main" val="10009"/>
                  </a:ext>
                </a:extLst>
              </a:tr>
              <a:tr h="209114">
                <a:tc vMerge="1">
                  <a:txBody>
                    <a:bodyPr/>
                    <a:lstStyle/>
                    <a:p>
                      <a:endParaRPr lang="en-US"/>
                    </a:p>
                  </a:txBody>
                  <a:tcPr/>
                </a:tc>
                <a:tc>
                  <a:txBody>
                    <a:bodyPr/>
                    <a:lstStyle/>
                    <a:p>
                      <a:pPr algn="ctr" fontAlgn="b"/>
                      <a:r>
                        <a:rPr lang="en-US" sz="1200" u="none" strike="noStrike" dirty="0">
                          <a:effectLst/>
                        </a:rPr>
                        <a:t>10</a:t>
                      </a:r>
                      <a:endParaRPr lang="en-US" sz="12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3</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5</a:t>
                      </a:r>
                    </a:p>
                  </a:txBody>
                  <a:tcPr marL="9525" marR="9525" marT="9525" marB="0" anchor="b">
                    <a:solidFill>
                      <a:schemeClr val="bg1"/>
                    </a:solidFill>
                  </a:tcPr>
                </a:tc>
                <a:extLst>
                  <a:ext uri="{0D108BD9-81ED-4DB2-BD59-A6C34878D82A}">
                    <a16:rowId xmlns="" xmlns:a16="http://schemas.microsoft.com/office/drawing/2014/main" val="10010"/>
                  </a:ext>
                </a:extLst>
              </a:tr>
              <a:tr h="209114">
                <a:tc vMerge="1">
                  <a:txBody>
                    <a:bodyPr/>
                    <a:lstStyle/>
                    <a:p>
                      <a:endParaRPr lang="en-US"/>
                    </a:p>
                  </a:txBody>
                  <a:tcPr/>
                </a:tc>
                <a:tc>
                  <a:txBody>
                    <a:bodyPr/>
                    <a:lstStyle/>
                    <a:p>
                      <a:pPr algn="ctr" fontAlgn="b"/>
                      <a:r>
                        <a:rPr lang="en-US" sz="1200" u="none" strike="noStrike" dirty="0">
                          <a:effectLst/>
                        </a:rPr>
                        <a:t>11</a:t>
                      </a:r>
                      <a:endParaRPr lang="en-US" sz="12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600" b="0" i="0" u="none" strike="noStrike">
                          <a:solidFill>
                            <a:srgbClr val="000000"/>
                          </a:solidFill>
                          <a:effectLst/>
                          <a:latin typeface="Calibri"/>
                        </a:rPr>
                        <a:t>1</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3</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5</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4</a:t>
                      </a:r>
                    </a:p>
                  </a:txBody>
                  <a:tcPr marL="9525" marR="9525" marT="9525" marB="0" anchor="b">
                    <a:solidFill>
                      <a:schemeClr val="bg1"/>
                    </a:solidFill>
                  </a:tcPr>
                </a:tc>
                <a:extLst>
                  <a:ext uri="{0D108BD9-81ED-4DB2-BD59-A6C34878D82A}">
                    <a16:rowId xmlns="" xmlns:a16="http://schemas.microsoft.com/office/drawing/2014/main" val="10011"/>
                  </a:ext>
                </a:extLst>
              </a:tr>
              <a:tr h="209114">
                <a:tc vMerge="1">
                  <a:txBody>
                    <a:bodyPr/>
                    <a:lstStyle/>
                    <a:p>
                      <a:endParaRPr lang="en-US"/>
                    </a:p>
                  </a:txBody>
                  <a:tcPr/>
                </a:tc>
                <a:tc>
                  <a:txBody>
                    <a:bodyPr/>
                    <a:lstStyle/>
                    <a:p>
                      <a:pPr algn="ctr" fontAlgn="b"/>
                      <a:r>
                        <a:rPr lang="en-US" sz="1200" u="none" strike="noStrike" dirty="0">
                          <a:effectLst/>
                        </a:rPr>
                        <a:t>12</a:t>
                      </a:r>
                      <a:endParaRPr lang="en-US" sz="12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600" b="0" i="0" u="none" strike="noStrike">
                          <a:solidFill>
                            <a:srgbClr val="000000"/>
                          </a:solidFill>
                          <a:effectLst/>
                          <a:latin typeface="Calibri"/>
                        </a:rPr>
                        <a:t>1</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3</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5</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4</a:t>
                      </a:r>
                    </a:p>
                  </a:txBody>
                  <a:tcPr marL="9525" marR="9525" marT="9525" marB="0" anchor="b">
                    <a:solidFill>
                      <a:schemeClr val="bg1"/>
                    </a:solidFill>
                  </a:tcPr>
                </a:tc>
                <a:extLst>
                  <a:ext uri="{0D108BD9-81ED-4DB2-BD59-A6C34878D82A}">
                    <a16:rowId xmlns="" xmlns:a16="http://schemas.microsoft.com/office/drawing/2014/main" val="10012"/>
                  </a:ext>
                </a:extLst>
              </a:tr>
              <a:tr h="209114">
                <a:tc vMerge="1">
                  <a:txBody>
                    <a:bodyPr/>
                    <a:lstStyle/>
                    <a:p>
                      <a:endParaRPr lang="en-US"/>
                    </a:p>
                  </a:txBody>
                  <a:tcPr/>
                </a:tc>
                <a:tc>
                  <a:txBody>
                    <a:bodyPr/>
                    <a:lstStyle/>
                    <a:p>
                      <a:pPr algn="ctr" fontAlgn="b"/>
                      <a:r>
                        <a:rPr lang="en-US" sz="1200" u="none" strike="noStrike" dirty="0">
                          <a:effectLst/>
                        </a:rPr>
                        <a:t>13</a:t>
                      </a:r>
                      <a:endParaRPr lang="en-US" sz="12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600" b="0" i="0" u="none" strike="noStrike">
                          <a:solidFill>
                            <a:srgbClr val="000000"/>
                          </a:solidFill>
                          <a:effectLst/>
                          <a:latin typeface="Calibri"/>
                        </a:rPr>
                        <a:t>1</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3</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4</a:t>
                      </a:r>
                    </a:p>
                  </a:txBody>
                  <a:tcPr marL="9525" marR="9525" marT="9525" marB="0" anchor="b">
                    <a:solidFill>
                      <a:schemeClr val="bg1"/>
                    </a:solidFill>
                  </a:tcPr>
                </a:tc>
                <a:extLst>
                  <a:ext uri="{0D108BD9-81ED-4DB2-BD59-A6C34878D82A}">
                    <a16:rowId xmlns="" xmlns:a16="http://schemas.microsoft.com/office/drawing/2014/main" val="10013"/>
                  </a:ext>
                </a:extLst>
              </a:tr>
              <a:tr h="209114">
                <a:tc vMerge="1">
                  <a:txBody>
                    <a:bodyPr/>
                    <a:lstStyle/>
                    <a:p>
                      <a:endParaRPr lang="en-US"/>
                    </a:p>
                  </a:txBody>
                  <a:tcPr/>
                </a:tc>
                <a:tc>
                  <a:txBody>
                    <a:bodyPr/>
                    <a:lstStyle/>
                    <a:p>
                      <a:pPr algn="ctr" fontAlgn="b"/>
                      <a:r>
                        <a:rPr lang="en-US" sz="1200" u="none" strike="noStrike" dirty="0">
                          <a:effectLst/>
                        </a:rPr>
                        <a:t>14</a:t>
                      </a:r>
                      <a:endParaRPr lang="en-US" sz="12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600" b="0" i="0" u="none" strike="noStrike">
                          <a:solidFill>
                            <a:srgbClr val="000000"/>
                          </a:solidFill>
                          <a:effectLst/>
                          <a:latin typeface="Calibri"/>
                        </a:rPr>
                        <a:t>1</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3</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5</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5</a:t>
                      </a:r>
                    </a:p>
                  </a:txBody>
                  <a:tcPr marL="9525" marR="9525" marT="9525" marB="0" anchor="b">
                    <a:solidFill>
                      <a:schemeClr val="bg1"/>
                    </a:solidFill>
                  </a:tcPr>
                </a:tc>
                <a:extLst>
                  <a:ext uri="{0D108BD9-81ED-4DB2-BD59-A6C34878D82A}">
                    <a16:rowId xmlns="" xmlns:a16="http://schemas.microsoft.com/office/drawing/2014/main" val="10014"/>
                  </a:ext>
                </a:extLst>
              </a:tr>
              <a:tr h="209114">
                <a:tc vMerge="1">
                  <a:txBody>
                    <a:bodyPr/>
                    <a:lstStyle/>
                    <a:p>
                      <a:endParaRPr lang="en-US"/>
                    </a:p>
                  </a:txBody>
                  <a:tcPr/>
                </a:tc>
                <a:tc>
                  <a:txBody>
                    <a:bodyPr/>
                    <a:lstStyle/>
                    <a:p>
                      <a:pPr algn="ctr" fontAlgn="b"/>
                      <a:r>
                        <a:rPr lang="en-US" sz="1200" u="none" strike="noStrike" dirty="0">
                          <a:effectLst/>
                        </a:rPr>
                        <a:t>15</a:t>
                      </a:r>
                      <a:endParaRPr lang="en-US" sz="12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3</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5</a:t>
                      </a:r>
                    </a:p>
                  </a:txBody>
                  <a:tcPr marL="9525" marR="9525" marT="9525" marB="0" anchor="b">
                    <a:solidFill>
                      <a:schemeClr val="bg1"/>
                    </a:solidFill>
                  </a:tcPr>
                </a:tc>
                <a:extLst>
                  <a:ext uri="{0D108BD9-81ED-4DB2-BD59-A6C34878D82A}">
                    <a16:rowId xmlns="" xmlns:a16="http://schemas.microsoft.com/office/drawing/2014/main" val="10015"/>
                  </a:ext>
                </a:extLst>
              </a:tr>
              <a:tr h="209114">
                <a:tc vMerge="1">
                  <a:txBody>
                    <a:bodyPr/>
                    <a:lstStyle/>
                    <a:p>
                      <a:endParaRPr lang="en-US"/>
                    </a:p>
                  </a:txBody>
                  <a:tcPr/>
                </a:tc>
                <a:tc>
                  <a:txBody>
                    <a:bodyPr/>
                    <a:lstStyle/>
                    <a:p>
                      <a:pPr algn="ctr" fontAlgn="b"/>
                      <a:r>
                        <a:rPr lang="en-US" sz="1200" u="none" strike="noStrike" dirty="0">
                          <a:effectLst/>
                        </a:rPr>
                        <a:t>16</a:t>
                      </a:r>
                      <a:endParaRPr lang="en-US" sz="12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1</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4</a:t>
                      </a:r>
                    </a:p>
                  </a:txBody>
                  <a:tcPr marL="9525" marR="9525" marT="9525" marB="0" anchor="b">
                    <a:solidFill>
                      <a:schemeClr val="bg1"/>
                    </a:solidFill>
                  </a:tcPr>
                </a:tc>
                <a:extLst>
                  <a:ext uri="{0D108BD9-81ED-4DB2-BD59-A6C34878D82A}">
                    <a16:rowId xmlns="" xmlns:a16="http://schemas.microsoft.com/office/drawing/2014/main" val="10016"/>
                  </a:ext>
                </a:extLst>
              </a:tr>
              <a:tr h="209114">
                <a:tc vMerge="1">
                  <a:txBody>
                    <a:bodyPr/>
                    <a:lstStyle/>
                    <a:p>
                      <a:endParaRPr lang="en-US"/>
                    </a:p>
                  </a:txBody>
                  <a:tcPr/>
                </a:tc>
                <a:tc>
                  <a:txBody>
                    <a:bodyPr/>
                    <a:lstStyle/>
                    <a:p>
                      <a:pPr algn="ctr" fontAlgn="b"/>
                      <a:r>
                        <a:rPr lang="en-US" sz="1200" u="none" strike="noStrike" dirty="0">
                          <a:effectLst/>
                        </a:rPr>
                        <a:t>17</a:t>
                      </a:r>
                      <a:endParaRPr lang="en-US" sz="12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600" b="0" i="0" u="none" strike="noStrike">
                          <a:solidFill>
                            <a:srgbClr val="000000"/>
                          </a:solidFill>
                          <a:effectLst/>
                          <a:latin typeface="Calibri"/>
                        </a:rPr>
                        <a:t>1</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1</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3</a:t>
                      </a:r>
                    </a:p>
                  </a:txBody>
                  <a:tcPr marL="9525" marR="9525" marT="9525" marB="0" anchor="b">
                    <a:solidFill>
                      <a:schemeClr val="bg1"/>
                    </a:solidFill>
                  </a:tcPr>
                </a:tc>
                <a:extLst>
                  <a:ext uri="{0D108BD9-81ED-4DB2-BD59-A6C34878D82A}">
                    <a16:rowId xmlns="" xmlns:a16="http://schemas.microsoft.com/office/drawing/2014/main" val="10017"/>
                  </a:ext>
                </a:extLst>
              </a:tr>
              <a:tr h="209114">
                <a:tc vMerge="1">
                  <a:txBody>
                    <a:bodyPr/>
                    <a:lstStyle/>
                    <a:p>
                      <a:endParaRPr lang="en-US"/>
                    </a:p>
                  </a:txBody>
                  <a:tcPr/>
                </a:tc>
                <a:tc>
                  <a:txBody>
                    <a:bodyPr/>
                    <a:lstStyle/>
                    <a:p>
                      <a:pPr algn="ctr" fontAlgn="b"/>
                      <a:r>
                        <a:rPr lang="en-US" sz="1200" u="none" strike="noStrike" dirty="0">
                          <a:effectLst/>
                        </a:rPr>
                        <a:t>18</a:t>
                      </a:r>
                      <a:endParaRPr lang="en-US" sz="12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3</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5</a:t>
                      </a:r>
                    </a:p>
                  </a:txBody>
                  <a:tcPr marL="9525" marR="9525" marT="9525" marB="0" anchor="b">
                    <a:solidFill>
                      <a:schemeClr val="bg1"/>
                    </a:solidFill>
                  </a:tcPr>
                </a:tc>
                <a:extLst>
                  <a:ext uri="{0D108BD9-81ED-4DB2-BD59-A6C34878D82A}">
                    <a16:rowId xmlns="" xmlns:a16="http://schemas.microsoft.com/office/drawing/2014/main" val="10018"/>
                  </a:ext>
                </a:extLst>
              </a:tr>
              <a:tr h="209114">
                <a:tc vMerge="1">
                  <a:txBody>
                    <a:bodyPr/>
                    <a:lstStyle/>
                    <a:p>
                      <a:endParaRPr lang="en-US"/>
                    </a:p>
                  </a:txBody>
                  <a:tcPr/>
                </a:tc>
                <a:tc>
                  <a:txBody>
                    <a:bodyPr/>
                    <a:lstStyle/>
                    <a:p>
                      <a:pPr algn="ctr" fontAlgn="b"/>
                      <a:r>
                        <a:rPr lang="en-US" sz="1200" u="none" strike="noStrike" dirty="0">
                          <a:effectLst/>
                        </a:rPr>
                        <a:t>19</a:t>
                      </a:r>
                      <a:endParaRPr lang="en-US" sz="12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3</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5</a:t>
                      </a:r>
                    </a:p>
                  </a:txBody>
                  <a:tcPr marL="9525" marR="9525" marT="9525" marB="0" anchor="b">
                    <a:solidFill>
                      <a:schemeClr val="bg1"/>
                    </a:solidFill>
                  </a:tcPr>
                </a:tc>
                <a:extLst>
                  <a:ext uri="{0D108BD9-81ED-4DB2-BD59-A6C34878D82A}">
                    <a16:rowId xmlns="" xmlns:a16="http://schemas.microsoft.com/office/drawing/2014/main" val="10019"/>
                  </a:ext>
                </a:extLst>
              </a:tr>
              <a:tr h="209114">
                <a:tc vMerge="1">
                  <a:txBody>
                    <a:bodyPr/>
                    <a:lstStyle/>
                    <a:p>
                      <a:endParaRPr lang="en-US"/>
                    </a:p>
                  </a:txBody>
                  <a:tcPr/>
                </a:tc>
                <a:tc>
                  <a:txBody>
                    <a:bodyPr/>
                    <a:lstStyle/>
                    <a:p>
                      <a:pPr algn="ctr" fontAlgn="b"/>
                      <a:r>
                        <a:rPr lang="en-US" sz="1200" u="none" strike="noStrike" dirty="0">
                          <a:effectLst/>
                        </a:rPr>
                        <a:t>20</a:t>
                      </a:r>
                      <a:endParaRPr lang="en-US" sz="1200" b="1" i="0" u="none" strike="noStrike" dirty="0">
                        <a:solidFill>
                          <a:srgbClr val="000000"/>
                        </a:solidFill>
                        <a:effectLst/>
                        <a:latin typeface="Calibri"/>
                      </a:endParaRPr>
                    </a:p>
                  </a:txBody>
                  <a:tcPr marL="9409" marR="9409" marT="9409" marB="0" anchor="b">
                    <a:solidFill>
                      <a:schemeClr val="bg1">
                        <a:lumMod val="85000"/>
                      </a:schemeClr>
                    </a:solidFill>
                  </a:tcPr>
                </a:tc>
                <a:tc>
                  <a:txBody>
                    <a:bodyPr/>
                    <a:lstStyle/>
                    <a:p>
                      <a:pPr algn="ctr" fontAlgn="b"/>
                      <a:r>
                        <a:rPr lang="en-US" sz="1600" b="0" i="0" u="none" strike="noStrike">
                          <a:solidFill>
                            <a:srgbClr val="000000"/>
                          </a:solidFill>
                          <a:effectLst/>
                          <a:latin typeface="Calibri"/>
                        </a:rPr>
                        <a:t>1</a:t>
                      </a:r>
                    </a:p>
                  </a:txBody>
                  <a:tcPr marL="9525" marR="9525" marT="9525" marB="0" anchor="b">
                    <a:solidFill>
                      <a:schemeClr val="bg1"/>
                    </a:solidFill>
                  </a:tcPr>
                </a:tc>
                <a:tc>
                  <a:txBody>
                    <a:bodyPr/>
                    <a:lstStyle/>
                    <a:p>
                      <a:pPr algn="ctr" fontAlgn="b"/>
                      <a:r>
                        <a:rPr lang="en-US" sz="1600" b="0" i="0" u="none" strike="noStrike">
                          <a:solidFill>
                            <a:srgbClr val="000000"/>
                          </a:solidFill>
                          <a:effectLst/>
                          <a:latin typeface="Calibri"/>
                        </a:rPr>
                        <a:t>2</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3</a:t>
                      </a:r>
                    </a:p>
                  </a:txBody>
                  <a:tcPr marL="9525" marR="9525" marT="9525" marB="0" anchor="b">
                    <a:solidFill>
                      <a:schemeClr val="bg1"/>
                    </a:solidFill>
                  </a:tcPr>
                </a:tc>
                <a:tc>
                  <a:txBody>
                    <a:bodyPr/>
                    <a:lstStyle/>
                    <a:p>
                      <a:pPr algn="ctr" fontAlgn="b"/>
                      <a:r>
                        <a:rPr lang="en-US" sz="1600" b="0" i="0" u="none" strike="noStrike" dirty="0">
                          <a:solidFill>
                            <a:srgbClr val="000000"/>
                          </a:solidFill>
                          <a:effectLst/>
                          <a:latin typeface="Calibri"/>
                        </a:rPr>
                        <a:t>5</a:t>
                      </a:r>
                    </a:p>
                  </a:txBody>
                  <a:tcPr marL="9525" marR="9525" marT="9525" marB="0" anchor="b">
                    <a:solidFill>
                      <a:schemeClr val="bg1"/>
                    </a:solidFill>
                  </a:tcPr>
                </a:tc>
                <a:extLst>
                  <a:ext uri="{0D108BD9-81ED-4DB2-BD59-A6C34878D82A}">
                    <a16:rowId xmlns="" xmlns:a16="http://schemas.microsoft.com/office/drawing/2014/main" val="10020"/>
                  </a:ext>
                </a:extLst>
              </a:tr>
              <a:tr h="334684">
                <a:tc>
                  <a:txBody>
                    <a:bodyPr/>
                    <a:lstStyle/>
                    <a:p>
                      <a:pPr algn="l" fontAlgn="b"/>
                      <a:endParaRPr lang="en-US" sz="1100" b="0" i="0" u="none" strike="noStrike">
                        <a:solidFill>
                          <a:srgbClr val="000000"/>
                        </a:solidFill>
                        <a:effectLst/>
                        <a:latin typeface="Calibri"/>
                      </a:endParaRPr>
                    </a:p>
                  </a:txBody>
                  <a:tcPr marL="9409" marR="9409" marT="9409" marB="0" vert="vert270" anchor="b">
                    <a:solidFill>
                      <a:schemeClr val="bg1"/>
                    </a:solidFill>
                  </a:tcPr>
                </a:tc>
                <a:tc>
                  <a:txBody>
                    <a:bodyPr/>
                    <a:lstStyle/>
                    <a:p>
                      <a:pPr algn="ctr" fontAlgn="b"/>
                      <a:r>
                        <a:rPr lang="en-US" sz="1600" b="1" u="none" strike="noStrike" dirty="0">
                          <a:effectLst/>
                        </a:rPr>
                        <a:t>Avg.</a:t>
                      </a:r>
                      <a:endParaRPr lang="en-US" sz="1600" b="1" i="0" u="none" strike="noStrike" dirty="0">
                        <a:solidFill>
                          <a:srgbClr val="000000"/>
                        </a:solidFill>
                        <a:effectLst/>
                        <a:latin typeface="Calibri"/>
                      </a:endParaRPr>
                    </a:p>
                  </a:txBody>
                  <a:tcPr marL="9409" marR="9409" marT="9409" marB="0" anchor="b">
                    <a:solidFill>
                      <a:srgbClr val="00B0F0"/>
                    </a:solidFill>
                  </a:tcPr>
                </a:tc>
                <a:tc>
                  <a:txBody>
                    <a:bodyPr/>
                    <a:lstStyle/>
                    <a:p>
                      <a:pPr algn="ctr" fontAlgn="b"/>
                      <a:r>
                        <a:rPr lang="en-US" sz="2000" b="1" i="0" u="none" strike="noStrike" dirty="0">
                          <a:solidFill>
                            <a:srgbClr val="000000"/>
                          </a:solidFill>
                          <a:effectLst/>
                          <a:latin typeface="Calibri"/>
                        </a:rPr>
                        <a:t>1.50</a:t>
                      </a:r>
                    </a:p>
                  </a:txBody>
                  <a:tcPr marL="9525" marR="9525" marT="9525" marB="0" anchor="b">
                    <a:solidFill>
                      <a:srgbClr val="00B0F0"/>
                    </a:solidFill>
                  </a:tcPr>
                </a:tc>
                <a:tc>
                  <a:txBody>
                    <a:bodyPr/>
                    <a:lstStyle/>
                    <a:p>
                      <a:pPr algn="ctr" fontAlgn="b"/>
                      <a:r>
                        <a:rPr lang="en-US" sz="2000" b="1" i="0" u="none" strike="noStrike" dirty="0">
                          <a:solidFill>
                            <a:srgbClr val="000000"/>
                          </a:solidFill>
                          <a:effectLst/>
                          <a:latin typeface="Calibri"/>
                        </a:rPr>
                        <a:t>2.00</a:t>
                      </a:r>
                    </a:p>
                  </a:txBody>
                  <a:tcPr marL="9525" marR="9525" marT="9525" marB="0" anchor="b">
                    <a:solidFill>
                      <a:srgbClr val="00B0F0"/>
                    </a:solidFill>
                  </a:tcPr>
                </a:tc>
                <a:tc>
                  <a:txBody>
                    <a:bodyPr/>
                    <a:lstStyle/>
                    <a:p>
                      <a:pPr algn="ctr" fontAlgn="b"/>
                      <a:r>
                        <a:rPr lang="en-US" sz="2000" b="1" i="0" u="none" strike="noStrike" dirty="0">
                          <a:solidFill>
                            <a:srgbClr val="000000"/>
                          </a:solidFill>
                          <a:effectLst/>
                          <a:latin typeface="Calibri"/>
                        </a:rPr>
                        <a:t>3.24</a:t>
                      </a:r>
                    </a:p>
                  </a:txBody>
                  <a:tcPr marL="9525" marR="9525" marT="9525" marB="0" anchor="b">
                    <a:solidFill>
                      <a:srgbClr val="00B0F0"/>
                    </a:solidFill>
                  </a:tcPr>
                </a:tc>
                <a:tc>
                  <a:txBody>
                    <a:bodyPr/>
                    <a:lstStyle/>
                    <a:p>
                      <a:pPr algn="ctr" fontAlgn="b"/>
                      <a:r>
                        <a:rPr lang="en-US" sz="2000" b="1" i="0" u="none" strike="noStrike" dirty="0">
                          <a:solidFill>
                            <a:srgbClr val="000000"/>
                          </a:solidFill>
                          <a:effectLst/>
                          <a:latin typeface="Calibri"/>
                        </a:rPr>
                        <a:t>4.53</a:t>
                      </a:r>
                    </a:p>
                  </a:txBody>
                  <a:tcPr marL="9525" marR="9525" marT="9525" marB="0" anchor="b">
                    <a:solidFill>
                      <a:srgbClr val="00B0F0"/>
                    </a:solidFill>
                  </a:tcPr>
                </a:tc>
                <a:extLst>
                  <a:ext uri="{0D108BD9-81ED-4DB2-BD59-A6C34878D82A}">
                    <a16:rowId xmlns="" xmlns:a16="http://schemas.microsoft.com/office/drawing/2014/main" val="10021"/>
                  </a:ext>
                </a:extLst>
              </a:tr>
            </a:tbl>
          </a:graphicData>
        </a:graphic>
      </p:graphicFrame>
    </p:spTree>
    <p:extLst>
      <p:ext uri="{BB962C8B-B14F-4D97-AF65-F5344CB8AC3E}">
        <p14:creationId xmlns:p14="http://schemas.microsoft.com/office/powerpoint/2010/main" val="10110180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0" y="238679"/>
            <a:ext cx="9150350" cy="440611"/>
          </a:xfrm>
        </p:spPr>
        <p:txBody>
          <a:bodyPr>
            <a:normAutofit fontScale="90000"/>
          </a:bodyPr>
          <a:lstStyle/>
          <a:p>
            <a:pPr algn="ctr"/>
            <a:r>
              <a:rPr lang="en-US" sz="4000" dirty="0" smtClean="0"/>
              <a:t>General Cohort Model </a:t>
            </a:r>
            <a:endParaRPr lang="en-US" sz="4000" dirty="0"/>
          </a:p>
        </p:txBody>
      </p:sp>
      <p:graphicFrame>
        <p:nvGraphicFramePr>
          <p:cNvPr id="5" name="Content Placeholder 5"/>
          <p:cNvGraphicFramePr>
            <a:graphicFrameLocks noGrp="1"/>
          </p:cNvGraphicFramePr>
          <p:nvPr>
            <p:ph sz="half" idx="1"/>
            <p:custDataLst>
              <p:tags r:id="rId3"/>
            </p:custDataLst>
            <p:extLst>
              <p:ext uri="{D42A27DB-BD31-4B8C-83A1-F6EECF244321}">
                <p14:modId xmlns:p14="http://schemas.microsoft.com/office/powerpoint/2010/main" val="2343751975"/>
              </p:ext>
            </p:extLst>
          </p:nvPr>
        </p:nvGraphicFramePr>
        <p:xfrm>
          <a:off x="1238302" y="738116"/>
          <a:ext cx="6295137" cy="5634371"/>
        </p:xfrm>
        <a:graphic>
          <a:graphicData uri="http://schemas.openxmlformats.org/drawingml/2006/table">
            <a:tbl>
              <a:tblPr firstRow="1" bandRow="1">
                <a:tableStyleId>{5C22544A-7EE6-4342-B048-85BDC9FD1C3A}</a:tableStyleId>
              </a:tblPr>
              <a:tblGrid>
                <a:gridCol w="808737">
                  <a:extLst>
                    <a:ext uri="{9D8B030D-6E8A-4147-A177-3AD203B41FA5}">
                      <a16:colId xmlns="" xmlns:a16="http://schemas.microsoft.com/office/drawing/2014/main" val="20000"/>
                    </a:ext>
                  </a:extLst>
                </a:gridCol>
                <a:gridCol w="1371600">
                  <a:extLst>
                    <a:ext uri="{9D8B030D-6E8A-4147-A177-3AD203B41FA5}">
                      <a16:colId xmlns="" xmlns:a16="http://schemas.microsoft.com/office/drawing/2014/main" val="20001"/>
                    </a:ext>
                  </a:extLst>
                </a:gridCol>
                <a:gridCol w="1371600">
                  <a:extLst>
                    <a:ext uri="{9D8B030D-6E8A-4147-A177-3AD203B41FA5}">
                      <a16:colId xmlns="" xmlns:a16="http://schemas.microsoft.com/office/drawing/2014/main" val="20002"/>
                    </a:ext>
                  </a:extLst>
                </a:gridCol>
                <a:gridCol w="1371600">
                  <a:extLst>
                    <a:ext uri="{9D8B030D-6E8A-4147-A177-3AD203B41FA5}">
                      <a16:colId xmlns="" xmlns:a16="http://schemas.microsoft.com/office/drawing/2014/main" val="20003"/>
                    </a:ext>
                  </a:extLst>
                </a:gridCol>
                <a:gridCol w="1371600">
                  <a:extLst>
                    <a:ext uri="{9D8B030D-6E8A-4147-A177-3AD203B41FA5}">
                      <a16:colId xmlns="" xmlns:a16="http://schemas.microsoft.com/office/drawing/2014/main" val="20004"/>
                    </a:ext>
                  </a:extLst>
                </a:gridCol>
              </a:tblGrid>
              <a:tr h="448290">
                <a:tc rowSpan="2">
                  <a:txBody>
                    <a:bodyPr/>
                    <a:lstStyle/>
                    <a:p>
                      <a:pPr algn="ctr"/>
                      <a:endParaRPr lang="en-US" sz="2000" b="0" i="1" dirty="0">
                        <a:solidFill>
                          <a:schemeClr val="bg1"/>
                        </a:solidFill>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algn="ctr"/>
                      <a:r>
                        <a:rPr lang="en-US" sz="2000" b="0" dirty="0">
                          <a:latin typeface="+mn-lt"/>
                        </a:rPr>
                        <a:t>Teacher</a:t>
                      </a:r>
                      <a:r>
                        <a:rPr lang="en-US" sz="2000" b="0" baseline="0" dirty="0">
                          <a:latin typeface="+mn-lt"/>
                        </a:rPr>
                        <a:t> </a:t>
                      </a:r>
                      <a:r>
                        <a:rPr lang="en-US" sz="2000" b="1" baseline="0" dirty="0" smtClean="0">
                          <a:latin typeface="+mn-lt"/>
                        </a:rPr>
                        <a:t>Cohorts*</a:t>
                      </a:r>
                      <a:r>
                        <a:rPr lang="en-US" sz="2000" b="0" baseline="0" dirty="0" smtClean="0">
                          <a:latin typeface="+mn-lt"/>
                        </a:rPr>
                        <a:t> </a:t>
                      </a:r>
                      <a:r>
                        <a:rPr lang="en-US" sz="2000" b="0" baseline="0" dirty="0">
                          <a:latin typeface="+mn-lt"/>
                        </a:rPr>
                        <a:t>based on Average </a:t>
                      </a:r>
                      <a:r>
                        <a:rPr lang="en-US" sz="2000" b="0" baseline="0" dirty="0" smtClean="0">
                          <a:latin typeface="+mn-lt"/>
                        </a:rPr>
                        <a:t>Pre-Test Performance</a:t>
                      </a:r>
                      <a:endParaRPr lang="en-US" sz="2000" b="0" i="1" dirty="0">
                        <a:solidFill>
                          <a:schemeClr val="bg1"/>
                        </a:solidFill>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 xmlns:a16="http://schemas.microsoft.com/office/drawing/2014/main" val="10000"/>
                  </a:ext>
                </a:extLst>
              </a:tr>
              <a:tr h="774625">
                <a:tc vMerge="1">
                  <a:txBody>
                    <a:bodyPr/>
                    <a:lstStyle/>
                    <a:p>
                      <a:pPr algn="ctr"/>
                      <a:endParaRPr lang="en-US" sz="1800" b="1" baseline="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800" b="1" baseline="0" dirty="0">
                          <a:latin typeface="+mn-lt"/>
                        </a:rPr>
                        <a:t>Low</a:t>
                      </a: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800" b="1" dirty="0">
                          <a:solidFill>
                            <a:schemeClr val="tx1"/>
                          </a:solidFill>
                          <a:latin typeface="+mn-lt"/>
                        </a:rPr>
                        <a:t>Low-</a:t>
                      </a:r>
                      <a:r>
                        <a:rPr lang="en-US" sz="1800" b="1" baseline="0" dirty="0">
                          <a:solidFill>
                            <a:schemeClr val="tx1"/>
                          </a:solidFill>
                          <a:latin typeface="+mn-lt"/>
                        </a:rPr>
                        <a:t> Moderate</a:t>
                      </a:r>
                      <a:endParaRPr lang="en-US" sz="1800" b="1" dirty="0">
                        <a:solidFill>
                          <a:schemeClr val="tx1"/>
                        </a:solidFill>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800" b="1" baseline="0" dirty="0">
                          <a:solidFill>
                            <a:schemeClr val="tx1"/>
                          </a:solidFill>
                          <a:latin typeface="+mn-lt"/>
                        </a:rPr>
                        <a:t>High- Moderate</a:t>
                      </a: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800" b="1" dirty="0">
                          <a:solidFill>
                            <a:schemeClr val="tx1"/>
                          </a:solidFill>
                          <a:latin typeface="+mn-lt"/>
                        </a:rPr>
                        <a:t>High</a:t>
                      </a: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1"/>
                  </a:ext>
                </a:extLst>
              </a:tr>
              <a:tr h="442643">
                <a:tc rowSpan="10">
                  <a:txBody>
                    <a:bodyPr/>
                    <a:lstStyle/>
                    <a:p>
                      <a:pPr algn="ctr"/>
                      <a:r>
                        <a:rPr lang="en-US" sz="2000" i="0" baseline="0" dirty="0">
                          <a:solidFill>
                            <a:schemeClr val="bg1"/>
                          </a:solidFill>
                          <a:latin typeface="+mn-lt"/>
                        </a:rPr>
                        <a:t>Teacher </a:t>
                      </a:r>
                      <a:r>
                        <a:rPr lang="en-US" sz="2000" b="1" i="0" baseline="0" dirty="0">
                          <a:solidFill>
                            <a:schemeClr val="bg1"/>
                          </a:solidFill>
                          <a:latin typeface="+mn-lt"/>
                        </a:rPr>
                        <a:t>Rank</a:t>
                      </a:r>
                      <a:r>
                        <a:rPr lang="en-US" sz="2000" i="0" baseline="0" dirty="0">
                          <a:solidFill>
                            <a:schemeClr val="bg1"/>
                          </a:solidFill>
                          <a:latin typeface="+mn-lt"/>
                        </a:rPr>
                        <a:t> based on Average Current </a:t>
                      </a:r>
                      <a:r>
                        <a:rPr lang="en-US" sz="2000" i="0" baseline="0" dirty="0" smtClean="0">
                          <a:solidFill>
                            <a:schemeClr val="bg1"/>
                          </a:solidFill>
                          <a:latin typeface="+mn-lt"/>
                        </a:rPr>
                        <a:t>Performance** </a:t>
                      </a:r>
                      <a:endParaRPr lang="en-US" sz="2000" b="1" dirty="0">
                        <a:latin typeface="+mn-lt"/>
                      </a:endParaRPr>
                    </a:p>
                  </a:txBody>
                  <a:tcPr marL="44873" marR="44873"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rowSpan="4">
                  <a:txBody>
                    <a:bodyPr/>
                    <a:lstStyle/>
                    <a:p>
                      <a:pPr algn="ctr"/>
                      <a:r>
                        <a:rPr lang="en-US" sz="2000" b="0" dirty="0" smtClean="0">
                          <a:latin typeface="+mn-lt"/>
                        </a:rPr>
                        <a:t>82%+</a:t>
                      </a: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rowSpan="3">
                  <a:txBody>
                    <a:bodyPr/>
                    <a:lstStyle/>
                    <a:p>
                      <a:pPr algn="ctr"/>
                      <a:r>
                        <a:rPr lang="en-US" sz="2000" b="0" dirty="0" smtClean="0">
                          <a:latin typeface="+mn-lt"/>
                        </a:rPr>
                        <a:t>82%+</a:t>
                      </a: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rowSpan="2">
                  <a:txBody>
                    <a:bodyPr/>
                    <a:lstStyle/>
                    <a:p>
                      <a:pPr algn="ctr"/>
                      <a:r>
                        <a:rPr lang="en-US" sz="2000" b="0" dirty="0" smtClean="0">
                          <a:latin typeface="+mn-lt"/>
                        </a:rPr>
                        <a:t>82%+</a:t>
                      </a: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800" b="0" dirty="0" smtClean="0">
                          <a:latin typeface="+mn-lt"/>
                        </a:rPr>
                        <a:t>82%+</a:t>
                      </a:r>
                      <a:endParaRPr lang="en-US" sz="18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 xmlns:a16="http://schemas.microsoft.com/office/drawing/2014/main" val="10002"/>
                  </a:ext>
                </a:extLst>
              </a:tr>
              <a:tr h="442643">
                <a:tc vMerge="1">
                  <a:txBody>
                    <a:bodyPr/>
                    <a:lstStyle/>
                    <a:p>
                      <a:pPr algn="ctr"/>
                      <a:endParaRPr lang="en-US" sz="1800" b="1"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a:endParaRPr lang="en-US" sz="1800" b="1"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vMerge="1">
                  <a:txBody>
                    <a:bodyPr/>
                    <a:lstStyle/>
                    <a:p>
                      <a:pPr algn="ctr"/>
                      <a:endParaRPr lang="en-US" sz="1800" b="1"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vMerge="1">
                  <a:txBody>
                    <a:bodyPr/>
                    <a:lstStyle/>
                    <a:p>
                      <a:pPr algn="ctr"/>
                      <a:endParaRPr lang="en-US" sz="1800" b="1"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 xmlns:a16="http://schemas.microsoft.com/office/drawing/2014/main" val="10003"/>
                  </a:ext>
                </a:extLst>
              </a:tr>
              <a:tr h="442643">
                <a:tc vMerge="1">
                  <a:txBody>
                    <a:bodyPr/>
                    <a:lstStyle/>
                    <a:p>
                      <a:pPr algn="ctr"/>
                      <a:endParaRPr lang="en-US" sz="1800" b="1"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a:endParaRPr lang="en-US" sz="1800" b="1"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vMerge="1">
                  <a:txBody>
                    <a:bodyPr/>
                    <a:lstStyle/>
                    <a:p>
                      <a:pPr algn="ctr"/>
                      <a:endParaRPr lang="en-US" sz="1800" b="1"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rowSpan="3">
                  <a:txBody>
                    <a:bodyPr/>
                    <a:lstStyle/>
                    <a:p>
                      <a:pPr algn="ctr"/>
                      <a:r>
                        <a:rPr lang="en-US" sz="2000" b="0" dirty="0" smtClean="0">
                          <a:latin typeface="+mn-lt"/>
                        </a:rPr>
                        <a:t>19-82%</a:t>
                      </a: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sz="2000" b="0" dirty="0" smtClean="0">
                          <a:latin typeface="+mn-lt"/>
                        </a:rPr>
                        <a:t>19-82%</a:t>
                      </a: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 xmlns:a16="http://schemas.microsoft.com/office/drawing/2014/main" val="10004"/>
                  </a:ext>
                </a:extLst>
              </a:tr>
              <a:tr h="442643">
                <a:tc vMerge="1">
                  <a:txBody>
                    <a:bodyPr/>
                    <a:lstStyle/>
                    <a:p>
                      <a:pPr algn="ctr"/>
                      <a:endParaRPr lang="en-US" sz="1800" b="1"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a:endParaRPr lang="en-US" sz="1800" b="1"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rowSpan="3">
                  <a:txBody>
                    <a:bodyPr/>
                    <a:lstStyle/>
                    <a:p>
                      <a:pPr algn="ctr"/>
                      <a:r>
                        <a:rPr lang="en-US" sz="2000" b="0" dirty="0" smtClean="0">
                          <a:latin typeface="+mn-lt"/>
                        </a:rPr>
                        <a:t>19-82%</a:t>
                      </a: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vMerge="1">
                  <a:txBody>
                    <a:bodyPr/>
                    <a:lstStyle/>
                    <a:p>
                      <a:pPr algn="ctr"/>
                      <a:endParaRPr lang="en-US" sz="1800" b="1"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 xmlns:a16="http://schemas.microsoft.com/office/drawing/2014/main" val="10005"/>
                  </a:ext>
                </a:extLst>
              </a:tr>
              <a:tr h="442643">
                <a:tc vMerge="1">
                  <a:txBody>
                    <a:bodyPr/>
                    <a:lstStyle/>
                    <a:p>
                      <a:pPr algn="ctr"/>
                      <a:endParaRPr lang="en-US" sz="1800" b="1"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3">
                  <a:txBody>
                    <a:bodyPr/>
                    <a:lstStyle/>
                    <a:p>
                      <a:pPr algn="ctr"/>
                      <a:r>
                        <a:rPr lang="en-US" sz="2000" b="0" dirty="0" smtClean="0">
                          <a:latin typeface="+mn-lt"/>
                        </a:rPr>
                        <a:t>19-82%</a:t>
                      </a: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vMerge="1">
                  <a:txBody>
                    <a:bodyPr/>
                    <a:lstStyle/>
                    <a:p>
                      <a:pPr algn="ctr"/>
                      <a:endParaRPr lang="en-US" sz="1800" b="1"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vMerge="1">
                  <a:txBody>
                    <a:bodyPr/>
                    <a:lstStyle/>
                    <a:p>
                      <a:pPr algn="ctr"/>
                      <a:endParaRPr lang="en-US" sz="1800" b="1"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extLst>
                  <a:ext uri="{0D108BD9-81ED-4DB2-BD59-A6C34878D82A}">
                    <a16:rowId xmlns="" xmlns:a16="http://schemas.microsoft.com/office/drawing/2014/main" val="10006"/>
                  </a:ext>
                </a:extLst>
              </a:tr>
              <a:tr h="442643">
                <a:tc vMerge="1">
                  <a:txBody>
                    <a:bodyPr/>
                    <a:lstStyle/>
                    <a:p>
                      <a:pPr algn="ctr"/>
                      <a:endParaRPr lang="en-US" sz="1800" b="1"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a:endParaRPr lang="en-US" sz="1800" b="1"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vMerge="1">
                  <a:txBody>
                    <a:bodyPr/>
                    <a:lstStyle/>
                    <a:p>
                      <a:pPr algn="ctr"/>
                      <a:endParaRPr lang="en-US" sz="1800" b="1"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10007"/>
                  </a:ext>
                </a:extLst>
              </a:tr>
              <a:tr h="442643">
                <a:tc vMerge="1">
                  <a:txBody>
                    <a:bodyPr/>
                    <a:lstStyle/>
                    <a:p>
                      <a:pPr algn="ctr"/>
                      <a:endParaRPr lang="en-US" sz="1800" b="1"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a:endParaRPr lang="en-US" sz="1800" b="1"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extLst>
                  <a:ext uri="{0D108BD9-81ED-4DB2-BD59-A6C34878D82A}">
                    <a16:rowId xmlns="" xmlns:a16="http://schemas.microsoft.com/office/drawing/2014/main" val="10008"/>
                  </a:ext>
                </a:extLst>
              </a:tr>
              <a:tr h="442643">
                <a:tc vMerge="1">
                  <a:txBody>
                    <a:bodyPr/>
                    <a:lstStyle/>
                    <a:p>
                      <a:pPr algn="ctr"/>
                      <a:endParaRPr lang="en-US" sz="1800" b="1"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a:txBody>
                    <a:bodyPr/>
                    <a:lstStyle/>
                    <a:p>
                      <a:pPr algn="ctr"/>
                      <a:r>
                        <a:rPr lang="en-US" sz="2000" b="0" dirty="0" smtClean="0">
                          <a:latin typeface="+mn-lt"/>
                        </a:rPr>
                        <a:t>9.5-19%</a:t>
                      </a: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ctr"/>
                      <a:r>
                        <a:rPr lang="en-US" sz="2000" b="0" dirty="0" smtClean="0">
                          <a:solidFill>
                            <a:schemeClr val="bg1"/>
                          </a:solidFill>
                          <a:latin typeface="+mn-lt"/>
                        </a:rPr>
                        <a:t>0-9.5%</a:t>
                      </a:r>
                      <a:endParaRPr lang="en-US" sz="2000" b="0" dirty="0">
                        <a:solidFill>
                          <a:schemeClr val="bg1"/>
                        </a:solidFill>
                        <a:latin typeface="+mn-lt"/>
                      </a:endParaRPr>
                    </a:p>
                  </a:txBody>
                  <a:tcPr marL="44873" marR="4487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extLst>
                  <a:ext uri="{0D108BD9-81ED-4DB2-BD59-A6C34878D82A}">
                    <a16:rowId xmlns="" xmlns:a16="http://schemas.microsoft.com/office/drawing/2014/main" val="10009"/>
                  </a:ext>
                </a:extLst>
              </a:tr>
              <a:tr h="221322">
                <a:tc vMerge="1">
                  <a:txBody>
                    <a:bodyPr/>
                    <a:lstStyle/>
                    <a:p>
                      <a:pPr algn="ctr"/>
                      <a:endParaRPr lang="en-US" sz="1800" b="1"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ctr"/>
                      <a:r>
                        <a:rPr lang="en-US" sz="2000" b="0" dirty="0" smtClean="0">
                          <a:solidFill>
                            <a:schemeClr val="bg1"/>
                          </a:solidFill>
                          <a:latin typeface="+mn-lt"/>
                        </a:rPr>
                        <a:t>0-9.5%</a:t>
                      </a:r>
                      <a:endParaRPr lang="en-US" sz="2000" b="0" dirty="0">
                        <a:solidFill>
                          <a:schemeClr val="bg1"/>
                        </a:solidFill>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ct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ctr"/>
                      <a:endParaRPr lang="en-US" sz="2000" b="0" dirty="0">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 xmlns:a16="http://schemas.microsoft.com/office/drawing/2014/main" val="10010"/>
                  </a:ext>
                </a:extLst>
              </a:tr>
              <a:tr h="221322">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bg1"/>
                          </a:solidFill>
                          <a:latin typeface="+mn-lt"/>
                        </a:rPr>
                        <a:t>0-9.5%</a:t>
                      </a:r>
                      <a:endParaRPr lang="en-US" sz="2000" b="0" dirty="0">
                        <a:solidFill>
                          <a:schemeClr val="bg1"/>
                        </a:solidFill>
                        <a:latin typeface="+mn-lt"/>
                      </a:endParaRPr>
                    </a:p>
                  </a:txBody>
                  <a:tcPr marL="44873" marR="448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 xmlns:a16="http://schemas.microsoft.com/office/drawing/2014/main" val="10011"/>
                  </a:ext>
                </a:extLst>
              </a:tr>
            </a:tbl>
          </a:graphicData>
        </a:graphic>
      </p:graphicFrame>
      <p:sp>
        <p:nvSpPr>
          <p:cNvPr id="3" name="Rectangle 2"/>
          <p:cNvSpPr/>
          <p:nvPr>
            <p:custDataLst>
              <p:tags r:id="rId4"/>
            </p:custDataLst>
          </p:nvPr>
        </p:nvSpPr>
        <p:spPr>
          <a:xfrm>
            <a:off x="3583448" y="5144603"/>
            <a:ext cx="1029449" cy="400110"/>
          </a:xfrm>
          <a:prstGeom prst="rect">
            <a:avLst/>
          </a:prstGeom>
        </p:spPr>
        <p:txBody>
          <a:bodyPr wrap="none">
            <a:spAutoFit/>
          </a:bodyPr>
          <a:lstStyle/>
          <a:p>
            <a:pPr algn="ctr"/>
            <a:r>
              <a:rPr lang="en-US" sz="2000" dirty="0"/>
              <a:t>9.5-19%</a:t>
            </a:r>
          </a:p>
        </p:txBody>
      </p:sp>
      <p:sp>
        <p:nvSpPr>
          <p:cNvPr id="6" name="Rectangle 5"/>
          <p:cNvSpPr/>
          <p:nvPr>
            <p:custDataLst>
              <p:tags r:id="rId5"/>
            </p:custDataLst>
          </p:nvPr>
        </p:nvSpPr>
        <p:spPr>
          <a:xfrm>
            <a:off x="5015051" y="4733506"/>
            <a:ext cx="1029449" cy="400110"/>
          </a:xfrm>
          <a:prstGeom prst="rect">
            <a:avLst/>
          </a:prstGeom>
        </p:spPr>
        <p:txBody>
          <a:bodyPr wrap="none">
            <a:spAutoFit/>
          </a:bodyPr>
          <a:lstStyle/>
          <a:p>
            <a:pPr algn="ctr"/>
            <a:r>
              <a:rPr lang="en-US" sz="2000" dirty="0"/>
              <a:t>9.5-19%</a:t>
            </a:r>
          </a:p>
        </p:txBody>
      </p:sp>
      <p:sp>
        <p:nvSpPr>
          <p:cNvPr id="7" name="Rectangle 6"/>
          <p:cNvSpPr/>
          <p:nvPr>
            <p:custDataLst>
              <p:tags r:id="rId6"/>
            </p:custDataLst>
          </p:nvPr>
        </p:nvSpPr>
        <p:spPr>
          <a:xfrm>
            <a:off x="6374279" y="4264269"/>
            <a:ext cx="1029449" cy="400110"/>
          </a:xfrm>
          <a:prstGeom prst="rect">
            <a:avLst/>
          </a:prstGeom>
        </p:spPr>
        <p:txBody>
          <a:bodyPr wrap="none">
            <a:spAutoFit/>
          </a:bodyPr>
          <a:lstStyle/>
          <a:p>
            <a:pPr algn="ctr"/>
            <a:r>
              <a:rPr lang="en-US" sz="2000" dirty="0"/>
              <a:t>9.5-19%</a:t>
            </a:r>
          </a:p>
        </p:txBody>
      </p:sp>
      <p:sp>
        <p:nvSpPr>
          <p:cNvPr id="4" name="Rectangle 3"/>
          <p:cNvSpPr/>
          <p:nvPr>
            <p:custDataLst>
              <p:tags r:id="rId7"/>
            </p:custDataLst>
          </p:nvPr>
        </p:nvSpPr>
        <p:spPr>
          <a:xfrm>
            <a:off x="5015051" y="5629657"/>
            <a:ext cx="899606" cy="400110"/>
          </a:xfrm>
          <a:prstGeom prst="rect">
            <a:avLst/>
          </a:prstGeom>
        </p:spPr>
        <p:txBody>
          <a:bodyPr wrap="none">
            <a:spAutoFit/>
          </a:bodyPr>
          <a:lstStyle/>
          <a:p>
            <a:pPr algn="ctr"/>
            <a:r>
              <a:rPr lang="en-US" sz="2000" dirty="0" smtClean="0">
                <a:solidFill>
                  <a:schemeClr val="bg1"/>
                </a:solidFill>
              </a:rPr>
              <a:t>0-9.5%</a:t>
            </a:r>
            <a:endParaRPr lang="en-US" sz="2000" dirty="0">
              <a:solidFill>
                <a:schemeClr val="bg1"/>
              </a:solidFill>
            </a:endParaRPr>
          </a:p>
        </p:txBody>
      </p:sp>
      <p:sp>
        <p:nvSpPr>
          <p:cNvPr id="8" name="TextBox 7"/>
          <p:cNvSpPr txBox="1"/>
          <p:nvPr/>
        </p:nvSpPr>
        <p:spPr>
          <a:xfrm>
            <a:off x="1170402" y="6322289"/>
            <a:ext cx="7979948" cy="461665"/>
          </a:xfrm>
          <a:prstGeom prst="rect">
            <a:avLst/>
          </a:prstGeom>
          <a:noFill/>
        </p:spPr>
        <p:txBody>
          <a:bodyPr wrap="square" rtlCol="0">
            <a:spAutoFit/>
          </a:bodyPr>
          <a:lstStyle/>
          <a:p>
            <a:r>
              <a:rPr lang="en-US" sz="1200" dirty="0" smtClean="0"/>
              <a:t>*Acceleration Model only uses 3 cohorts and ranks based on the difference between teacher district passing rate.</a:t>
            </a:r>
          </a:p>
          <a:p>
            <a:r>
              <a:rPr lang="en-US" sz="1200" dirty="0" smtClean="0"/>
              <a:t>** K-2 </a:t>
            </a:r>
            <a:r>
              <a:rPr lang="en-US" sz="1200" dirty="0" err="1" smtClean="0"/>
              <a:t>iReady</a:t>
            </a:r>
            <a:r>
              <a:rPr lang="en-US" sz="1200" dirty="0" smtClean="0"/>
              <a:t> Model ranks based on student growth.</a:t>
            </a:r>
            <a:endParaRPr lang="en-US" sz="1200" dirty="0"/>
          </a:p>
        </p:txBody>
      </p:sp>
    </p:spTree>
    <p:custDataLst>
      <p:tags r:id="rId1"/>
    </p:custDataLst>
    <p:extLst>
      <p:ext uri="{BB962C8B-B14F-4D97-AF65-F5344CB8AC3E}">
        <p14:creationId xmlns:p14="http://schemas.microsoft.com/office/powerpoint/2010/main" val="1854033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0" y="156401"/>
            <a:ext cx="9150350" cy="778933"/>
          </a:xfrm>
        </p:spPr>
        <p:txBody>
          <a:bodyPr>
            <a:normAutofit fontScale="90000"/>
          </a:bodyPr>
          <a:lstStyle/>
          <a:p>
            <a:r>
              <a:rPr lang="en-US" sz="3600" dirty="0" smtClean="0"/>
              <a:t>Teachers with Multiple Models </a:t>
            </a:r>
            <a:br>
              <a:rPr lang="en-US" sz="3600" dirty="0" smtClean="0"/>
            </a:br>
            <a:r>
              <a:rPr lang="en-US" sz="3600" dirty="0" smtClean="0"/>
              <a:t>Combined Ratings</a:t>
            </a:r>
            <a:endParaRPr lang="en-US" sz="3600" dirty="0"/>
          </a:p>
        </p:txBody>
      </p:sp>
      <p:graphicFrame>
        <p:nvGraphicFramePr>
          <p:cNvPr id="3" name="Table 2"/>
          <p:cNvGraphicFramePr>
            <a:graphicFrameLocks noGrp="1"/>
          </p:cNvGraphicFramePr>
          <p:nvPr>
            <p:extLst/>
          </p:nvPr>
        </p:nvGraphicFramePr>
        <p:xfrm>
          <a:off x="160867" y="1561445"/>
          <a:ext cx="8610600" cy="1925320"/>
        </p:xfrm>
        <a:graphic>
          <a:graphicData uri="http://schemas.openxmlformats.org/drawingml/2006/table">
            <a:tbl>
              <a:tblPr firstRow="1" bandRow="1"/>
              <a:tblGrid>
                <a:gridCol w="1435100">
                  <a:extLst>
                    <a:ext uri="{9D8B030D-6E8A-4147-A177-3AD203B41FA5}">
                      <a16:colId xmlns="" xmlns:a16="http://schemas.microsoft.com/office/drawing/2014/main" val="20000"/>
                    </a:ext>
                  </a:extLst>
                </a:gridCol>
                <a:gridCol w="1435100">
                  <a:extLst>
                    <a:ext uri="{9D8B030D-6E8A-4147-A177-3AD203B41FA5}">
                      <a16:colId xmlns="" xmlns:a16="http://schemas.microsoft.com/office/drawing/2014/main" val="20001"/>
                    </a:ext>
                  </a:extLst>
                </a:gridCol>
                <a:gridCol w="1435100">
                  <a:extLst>
                    <a:ext uri="{9D8B030D-6E8A-4147-A177-3AD203B41FA5}">
                      <a16:colId xmlns="" xmlns:a16="http://schemas.microsoft.com/office/drawing/2014/main" val="20002"/>
                    </a:ext>
                  </a:extLst>
                </a:gridCol>
                <a:gridCol w="1778276">
                  <a:extLst>
                    <a:ext uri="{9D8B030D-6E8A-4147-A177-3AD203B41FA5}">
                      <a16:colId xmlns="" xmlns:a16="http://schemas.microsoft.com/office/drawing/2014/main" val="20003"/>
                    </a:ext>
                  </a:extLst>
                </a:gridCol>
                <a:gridCol w="1091924">
                  <a:extLst>
                    <a:ext uri="{9D8B030D-6E8A-4147-A177-3AD203B41FA5}">
                      <a16:colId xmlns="" xmlns:a16="http://schemas.microsoft.com/office/drawing/2014/main" val="20004"/>
                    </a:ext>
                  </a:extLst>
                </a:gridCol>
                <a:gridCol w="1435100">
                  <a:extLst>
                    <a:ext uri="{9D8B030D-6E8A-4147-A177-3AD203B41FA5}">
                      <a16:colId xmlns="" xmlns:a16="http://schemas.microsoft.com/office/drawing/2014/main" val="20005"/>
                    </a:ext>
                  </a:extLst>
                </a:gridCol>
              </a:tblGrid>
              <a:tr h="370840">
                <a:tc>
                  <a:txBody>
                    <a:bodyPr/>
                    <a:lstStyle/>
                    <a:p>
                      <a:endParaRPr lang="en-US" dirty="0"/>
                    </a:p>
                  </a:txBody>
                  <a:tcPr/>
                </a:tc>
                <a:tc>
                  <a:txBody>
                    <a:bodyPr/>
                    <a:lstStyle/>
                    <a:p>
                      <a:pPr algn="ctr"/>
                      <a:r>
                        <a:rPr lang="en-US" b="1" dirty="0" smtClean="0"/>
                        <a:t>Rating 1</a:t>
                      </a:r>
                      <a:endParaRPr lang="en-US" b="1" dirty="0"/>
                    </a:p>
                  </a:txBody>
                  <a:tcPr>
                    <a:solidFill>
                      <a:schemeClr val="bg1">
                        <a:lumMod val="85000"/>
                      </a:schemeClr>
                    </a:solidFill>
                  </a:tcPr>
                </a:tc>
                <a:tc>
                  <a:txBody>
                    <a:bodyPr/>
                    <a:lstStyle/>
                    <a:p>
                      <a:pPr algn="ctr"/>
                      <a:r>
                        <a:rPr lang="en-US" b="1" dirty="0" smtClean="0"/>
                        <a:t>Rating</a:t>
                      </a:r>
                      <a:r>
                        <a:rPr lang="en-US" b="1" baseline="0" dirty="0" smtClean="0"/>
                        <a:t> 2</a:t>
                      </a:r>
                      <a:endParaRPr lang="en-US" b="1" dirty="0"/>
                    </a:p>
                  </a:txBody>
                  <a:tcPr>
                    <a:solidFill>
                      <a:schemeClr val="bg1">
                        <a:lumMod val="85000"/>
                      </a:schemeClr>
                    </a:solidFill>
                  </a:tcPr>
                </a:tc>
                <a:tc>
                  <a:txBody>
                    <a:bodyPr/>
                    <a:lstStyle/>
                    <a:p>
                      <a:pPr algn="ctr"/>
                      <a:r>
                        <a:rPr lang="en-US" b="1" dirty="0" smtClean="0"/>
                        <a:t>Rating 3</a:t>
                      </a:r>
                      <a:endParaRPr lang="en-US" b="1" dirty="0"/>
                    </a:p>
                  </a:txBody>
                  <a:tcPr>
                    <a:solidFill>
                      <a:schemeClr val="bg1">
                        <a:lumMod val="85000"/>
                      </a:schemeClr>
                    </a:solidFill>
                  </a:tcPr>
                </a:tc>
                <a:tc>
                  <a:txBody>
                    <a:bodyPr/>
                    <a:lstStyle/>
                    <a:p>
                      <a:pPr algn="ctr"/>
                      <a:r>
                        <a:rPr lang="en-US" b="1" dirty="0" smtClean="0"/>
                        <a:t>Average</a:t>
                      </a:r>
                      <a:endParaRPr lang="en-US" b="1" dirty="0"/>
                    </a:p>
                  </a:txBody>
                  <a:tcPr>
                    <a:solidFill>
                      <a:schemeClr val="bg1">
                        <a:lumMod val="85000"/>
                      </a:schemeClr>
                    </a:solidFill>
                  </a:tcPr>
                </a:tc>
                <a:tc>
                  <a:txBody>
                    <a:bodyPr/>
                    <a:lstStyle/>
                    <a:p>
                      <a:pPr algn="ctr"/>
                      <a:r>
                        <a:rPr lang="en-US" b="1" dirty="0" smtClean="0"/>
                        <a:t>Final Rating</a:t>
                      </a:r>
                      <a:endParaRPr lang="en-US" b="1" dirty="0"/>
                    </a:p>
                  </a:txBody>
                  <a:tcPr>
                    <a:solidFill>
                      <a:schemeClr val="bg1">
                        <a:lumMod val="85000"/>
                      </a:schemeClr>
                    </a:solidFill>
                  </a:tcPr>
                </a:tc>
                <a:extLst>
                  <a:ext uri="{0D108BD9-81ED-4DB2-BD59-A6C34878D82A}">
                    <a16:rowId xmlns="" xmlns:a16="http://schemas.microsoft.com/office/drawing/2014/main" val="10000"/>
                  </a:ext>
                </a:extLst>
              </a:tr>
              <a:tr h="370840">
                <a:tc>
                  <a:txBody>
                    <a:bodyPr/>
                    <a:lstStyle/>
                    <a:p>
                      <a:pPr algn="ctr"/>
                      <a:r>
                        <a:rPr lang="en-US" b="1" dirty="0" smtClean="0"/>
                        <a:t>Teacher 1</a:t>
                      </a:r>
                      <a:endParaRPr lang="en-US" b="1" dirty="0"/>
                    </a:p>
                  </a:txBody>
                  <a:tcPr>
                    <a:solidFill>
                      <a:schemeClr val="bg1">
                        <a:lumMod val="85000"/>
                      </a:schemeClr>
                    </a:solidFill>
                  </a:tcPr>
                </a:tc>
                <a:tc>
                  <a:txBody>
                    <a:bodyPr/>
                    <a:lstStyle/>
                    <a:p>
                      <a:pPr algn="ctr"/>
                      <a:r>
                        <a:rPr lang="en-US" dirty="0" smtClean="0"/>
                        <a:t>Effective </a:t>
                      </a:r>
                    </a:p>
                    <a:p>
                      <a:pPr algn="ctr"/>
                      <a:r>
                        <a:rPr lang="en-US" dirty="0" smtClean="0"/>
                        <a:t>(3) </a:t>
                      </a:r>
                      <a:endParaRPr lang="en-US" dirty="0"/>
                    </a:p>
                  </a:txBody>
                  <a:tcPr/>
                </a:tc>
                <a:tc>
                  <a:txBody>
                    <a:bodyPr/>
                    <a:lstStyle/>
                    <a:p>
                      <a:pPr algn="ctr"/>
                      <a:r>
                        <a:rPr lang="en-US" dirty="0" smtClean="0"/>
                        <a:t>Effective</a:t>
                      </a:r>
                      <a:r>
                        <a:rPr lang="en-US" baseline="0" dirty="0" smtClean="0"/>
                        <a:t> </a:t>
                      </a:r>
                    </a:p>
                    <a:p>
                      <a:pPr algn="ctr"/>
                      <a:r>
                        <a:rPr lang="en-US" baseline="0" dirty="0" smtClean="0"/>
                        <a:t>(3)</a:t>
                      </a:r>
                      <a:endParaRPr lang="en-US" dirty="0"/>
                    </a:p>
                  </a:txBody>
                  <a:tcPr/>
                </a:tc>
                <a:tc>
                  <a:txBody>
                    <a:bodyPr/>
                    <a:lstStyle/>
                    <a:p>
                      <a:pPr algn="ctr"/>
                      <a:r>
                        <a:rPr lang="en-US" dirty="0" smtClean="0"/>
                        <a:t>Unsatisfactory </a:t>
                      </a:r>
                    </a:p>
                    <a:p>
                      <a:pPr algn="ctr"/>
                      <a:r>
                        <a:rPr lang="en-US" dirty="0" smtClean="0"/>
                        <a:t>(1) </a:t>
                      </a:r>
                      <a:endParaRPr lang="en-US" dirty="0"/>
                    </a:p>
                  </a:txBody>
                  <a:tcPr/>
                </a:tc>
                <a:tc>
                  <a:txBody>
                    <a:bodyPr/>
                    <a:lstStyle/>
                    <a:p>
                      <a:pPr algn="ctr"/>
                      <a:r>
                        <a:rPr lang="en-US" dirty="0" smtClean="0"/>
                        <a:t>7/3 = 2.3</a:t>
                      </a:r>
                      <a:endParaRPr lang="en-US" dirty="0"/>
                    </a:p>
                  </a:txBody>
                  <a:tcPr/>
                </a:tc>
                <a:tc>
                  <a:txBody>
                    <a:bodyPr/>
                    <a:lstStyle/>
                    <a:p>
                      <a:pPr algn="ctr"/>
                      <a:r>
                        <a:rPr lang="en-US" i="1" dirty="0" smtClean="0"/>
                        <a:t>Needs Improvement</a:t>
                      </a:r>
                      <a:endParaRPr lang="en-US" i="1" dirty="0"/>
                    </a:p>
                  </a:txBody>
                  <a:tcPr/>
                </a:tc>
                <a:extLst>
                  <a:ext uri="{0D108BD9-81ED-4DB2-BD59-A6C34878D82A}">
                    <a16:rowId xmlns="" xmlns:a16="http://schemas.microsoft.com/office/drawing/2014/main" val="10001"/>
                  </a:ext>
                </a:extLst>
              </a:tr>
              <a:tr h="370840">
                <a:tc>
                  <a:txBody>
                    <a:bodyPr/>
                    <a:lstStyle/>
                    <a:p>
                      <a:pPr algn="ctr"/>
                      <a:r>
                        <a:rPr lang="en-US" b="1" dirty="0" smtClean="0"/>
                        <a:t>Teacher 3</a:t>
                      </a:r>
                      <a:endParaRPr lang="en-US" b="1" dirty="0"/>
                    </a:p>
                  </a:txBody>
                  <a:tcPr>
                    <a:solidFill>
                      <a:schemeClr val="bg1">
                        <a:lumMod val="85000"/>
                      </a:schemeClr>
                    </a:solidFill>
                  </a:tcPr>
                </a:tc>
                <a:tc>
                  <a:txBody>
                    <a:bodyPr/>
                    <a:lstStyle/>
                    <a:p>
                      <a:pPr algn="ctr"/>
                      <a:r>
                        <a:rPr lang="en-US" dirty="0" smtClean="0"/>
                        <a:t>Highly</a:t>
                      </a:r>
                      <a:r>
                        <a:rPr lang="en-US" baseline="0" dirty="0" smtClean="0"/>
                        <a:t> </a:t>
                      </a:r>
                      <a:r>
                        <a:rPr lang="en-US" dirty="0" smtClean="0"/>
                        <a:t>Effective</a:t>
                      </a:r>
                    </a:p>
                    <a:p>
                      <a:pPr algn="ctr"/>
                      <a:r>
                        <a:rPr lang="en-US" dirty="0" smtClean="0"/>
                        <a:t>(4)</a:t>
                      </a:r>
                      <a:endParaRPr lang="en-US" dirty="0"/>
                    </a:p>
                  </a:txBody>
                  <a:tcPr/>
                </a:tc>
                <a:tc>
                  <a:txBody>
                    <a:bodyPr/>
                    <a:lstStyle/>
                    <a:p>
                      <a:pPr algn="ctr"/>
                      <a:r>
                        <a:rPr lang="en-US" dirty="0" smtClean="0"/>
                        <a:t>Effective</a:t>
                      </a:r>
                    </a:p>
                    <a:p>
                      <a:pPr algn="ctr"/>
                      <a:r>
                        <a:rPr lang="en-US" dirty="0" smtClean="0"/>
                        <a:t>(3)</a:t>
                      </a:r>
                      <a:endParaRPr lang="en-US" dirty="0"/>
                    </a:p>
                  </a:txBody>
                  <a:tcPr/>
                </a:tc>
                <a:tc>
                  <a:txBody>
                    <a:bodyPr/>
                    <a:lstStyle/>
                    <a:p>
                      <a:pPr algn="ctr"/>
                      <a:endParaRPr lang="en-US" dirty="0"/>
                    </a:p>
                  </a:txBody>
                  <a:tcPr>
                    <a:solidFill>
                      <a:schemeClr val="bg1">
                        <a:lumMod val="95000"/>
                      </a:schemeClr>
                    </a:solidFill>
                  </a:tcPr>
                </a:tc>
                <a:tc>
                  <a:txBody>
                    <a:bodyPr/>
                    <a:lstStyle/>
                    <a:p>
                      <a:pPr algn="ctr"/>
                      <a:r>
                        <a:rPr lang="en-US" dirty="0" smtClean="0"/>
                        <a:t>7/2 = 3.5</a:t>
                      </a:r>
                      <a:endParaRPr lang="en-US" dirty="0"/>
                    </a:p>
                  </a:txBody>
                  <a:tcPr/>
                </a:tc>
                <a:tc>
                  <a:txBody>
                    <a:bodyPr/>
                    <a:lstStyle/>
                    <a:p>
                      <a:pPr algn="ctr"/>
                      <a:r>
                        <a:rPr lang="en-US" i="1" dirty="0" smtClean="0"/>
                        <a:t>Highly</a:t>
                      </a:r>
                      <a:r>
                        <a:rPr lang="en-US" i="1" baseline="0" dirty="0" smtClean="0"/>
                        <a:t> Effective</a:t>
                      </a:r>
                      <a:endParaRPr lang="en-US" i="1" dirty="0"/>
                    </a:p>
                  </a:txBody>
                  <a:tcPr/>
                </a:tc>
                <a:extLst>
                  <a:ext uri="{0D108BD9-81ED-4DB2-BD59-A6C34878D82A}">
                    <a16:rowId xmlns="" xmlns:a16="http://schemas.microsoft.com/office/drawing/2014/main" val="10003"/>
                  </a:ext>
                </a:extLst>
              </a:tr>
            </a:tbl>
          </a:graphicData>
        </a:graphic>
      </p:graphicFrame>
      <p:sp>
        <p:nvSpPr>
          <p:cNvPr id="6" name="TextBox 5"/>
          <p:cNvSpPr txBox="1"/>
          <p:nvPr/>
        </p:nvSpPr>
        <p:spPr>
          <a:xfrm>
            <a:off x="1902371" y="1253668"/>
            <a:ext cx="4801314" cy="307777"/>
          </a:xfrm>
          <a:prstGeom prst="rect">
            <a:avLst/>
          </a:prstGeom>
          <a:noFill/>
        </p:spPr>
        <p:txBody>
          <a:bodyPr wrap="none" rtlCol="0">
            <a:spAutoFit/>
          </a:bodyPr>
          <a:lstStyle/>
          <a:p>
            <a:r>
              <a:rPr lang="en-US" dirty="0" smtClean="0"/>
              <a:t>Student Performance Score Rating - Combination Models </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505647283"/>
              </p:ext>
            </p:extLst>
          </p:nvPr>
        </p:nvGraphicFramePr>
        <p:xfrm>
          <a:off x="160867" y="3655702"/>
          <a:ext cx="4929353" cy="2062480"/>
        </p:xfrm>
        <a:graphic>
          <a:graphicData uri="http://schemas.openxmlformats.org/drawingml/2006/table">
            <a:tbl>
              <a:tblPr firstRow="1" bandRow="1"/>
              <a:tblGrid>
                <a:gridCol w="3195146">
                  <a:extLst>
                    <a:ext uri="{9D8B030D-6E8A-4147-A177-3AD203B41FA5}">
                      <a16:colId xmlns="" xmlns:a16="http://schemas.microsoft.com/office/drawing/2014/main" val="20000"/>
                    </a:ext>
                  </a:extLst>
                </a:gridCol>
                <a:gridCol w="1734207">
                  <a:extLst>
                    <a:ext uri="{9D8B030D-6E8A-4147-A177-3AD203B41FA5}">
                      <a16:colId xmlns="" xmlns:a16="http://schemas.microsoft.com/office/drawing/2014/main" val="20001"/>
                    </a:ext>
                  </a:extLst>
                </a:gridCol>
              </a:tblGrid>
              <a:tr h="370840">
                <a:tc>
                  <a:txBody>
                    <a:bodyPr/>
                    <a:lstStyle/>
                    <a:p>
                      <a:pPr algn="ctr"/>
                      <a:r>
                        <a:rPr lang="en-US" sz="1600" b="1" dirty="0" smtClean="0"/>
                        <a:t>Student Performance Score Combination Ratings</a:t>
                      </a:r>
                      <a:endParaRPr lang="en-US" sz="1600" b="1" dirty="0"/>
                    </a:p>
                  </a:txBody>
                  <a:tcPr>
                    <a:solidFill>
                      <a:schemeClr val="bg1">
                        <a:lumMod val="95000"/>
                      </a:schemeClr>
                    </a:solidFill>
                  </a:tcPr>
                </a:tc>
                <a:tc>
                  <a:txBody>
                    <a:bodyPr/>
                    <a:lstStyle/>
                    <a:p>
                      <a:pPr algn="ctr"/>
                      <a:r>
                        <a:rPr lang="en-US" sz="1600" b="1" dirty="0" smtClean="0"/>
                        <a:t>Average</a:t>
                      </a:r>
                      <a:endParaRPr lang="en-US" sz="1600" b="1" dirty="0"/>
                    </a:p>
                  </a:txBody>
                  <a:tcPr>
                    <a:solidFill>
                      <a:schemeClr val="bg1">
                        <a:lumMod val="95000"/>
                      </a:schemeClr>
                    </a:solidFill>
                  </a:tcPr>
                </a:tc>
                <a:extLst>
                  <a:ext uri="{0D108BD9-81ED-4DB2-BD59-A6C34878D82A}">
                    <a16:rowId xmlns="" xmlns:a16="http://schemas.microsoft.com/office/drawing/2014/main" val="10000"/>
                  </a:ext>
                </a:extLst>
              </a:tr>
              <a:tr h="370840">
                <a:tc>
                  <a:txBody>
                    <a:bodyPr/>
                    <a:lstStyle/>
                    <a:p>
                      <a:r>
                        <a:rPr lang="en-US" sz="1600" dirty="0" smtClean="0"/>
                        <a:t>Highly Effective</a:t>
                      </a:r>
                      <a:r>
                        <a:rPr lang="en-US" sz="1600" baseline="0" dirty="0" smtClean="0"/>
                        <a:t> (4)</a:t>
                      </a:r>
                      <a:endParaRPr lang="en-US" sz="1600" dirty="0"/>
                    </a:p>
                  </a:txBody>
                  <a:tcPr/>
                </a:tc>
                <a:tc>
                  <a:txBody>
                    <a:bodyPr/>
                    <a:lstStyle/>
                    <a:p>
                      <a:r>
                        <a:rPr lang="en-US" sz="1600" dirty="0" smtClean="0"/>
                        <a:t>3.5 – 4.0</a:t>
                      </a:r>
                      <a:endParaRPr lang="en-US" sz="1600" dirty="0"/>
                    </a:p>
                  </a:txBody>
                  <a:tcPr/>
                </a:tc>
                <a:extLst>
                  <a:ext uri="{0D108BD9-81ED-4DB2-BD59-A6C34878D82A}">
                    <a16:rowId xmlns="" xmlns:a16="http://schemas.microsoft.com/office/drawing/2014/main" val="10001"/>
                  </a:ext>
                </a:extLst>
              </a:tr>
              <a:tr h="370840">
                <a:tc>
                  <a:txBody>
                    <a:bodyPr/>
                    <a:lstStyle/>
                    <a:p>
                      <a:r>
                        <a:rPr lang="en-US" sz="1600" dirty="0" smtClean="0"/>
                        <a:t>Effective (3)</a:t>
                      </a:r>
                      <a:endParaRPr lang="en-US" sz="1600" dirty="0"/>
                    </a:p>
                  </a:txBody>
                  <a:tcPr/>
                </a:tc>
                <a:tc>
                  <a:txBody>
                    <a:bodyPr/>
                    <a:lstStyle/>
                    <a:p>
                      <a:r>
                        <a:rPr lang="en-US" sz="1600" dirty="0" smtClean="0"/>
                        <a:t>2.5 - 3.4</a:t>
                      </a:r>
                      <a:endParaRPr lang="en-US" sz="1600" dirty="0"/>
                    </a:p>
                  </a:txBody>
                  <a:tcPr/>
                </a:tc>
                <a:extLst>
                  <a:ext uri="{0D108BD9-81ED-4DB2-BD59-A6C34878D82A}">
                    <a16:rowId xmlns="" xmlns:a16="http://schemas.microsoft.com/office/drawing/2014/main" val="10002"/>
                  </a:ext>
                </a:extLst>
              </a:tr>
              <a:tr h="370840">
                <a:tc>
                  <a:txBody>
                    <a:bodyPr/>
                    <a:lstStyle/>
                    <a:p>
                      <a:r>
                        <a:rPr lang="en-US" sz="1600" dirty="0" smtClean="0"/>
                        <a:t>Needs Improvement/Dev (2)</a:t>
                      </a:r>
                      <a:endParaRPr lang="en-US" sz="1600" dirty="0"/>
                    </a:p>
                  </a:txBody>
                  <a:tcPr/>
                </a:tc>
                <a:tc>
                  <a:txBody>
                    <a:bodyPr/>
                    <a:lstStyle/>
                    <a:p>
                      <a:r>
                        <a:rPr lang="en-US" sz="1600" dirty="0" smtClean="0"/>
                        <a:t>1.5 - 2.4</a:t>
                      </a:r>
                      <a:endParaRPr lang="en-US" sz="1600" dirty="0"/>
                    </a:p>
                  </a:txBody>
                  <a:tcPr/>
                </a:tc>
                <a:extLst>
                  <a:ext uri="{0D108BD9-81ED-4DB2-BD59-A6C34878D82A}">
                    <a16:rowId xmlns="" xmlns:a16="http://schemas.microsoft.com/office/drawing/2014/main" val="10003"/>
                  </a:ext>
                </a:extLst>
              </a:tr>
              <a:tr h="370840">
                <a:tc>
                  <a:txBody>
                    <a:bodyPr/>
                    <a:lstStyle/>
                    <a:p>
                      <a:r>
                        <a:rPr lang="en-US" sz="1600" dirty="0" smtClean="0"/>
                        <a:t>Unsatisfactory (1)</a:t>
                      </a:r>
                      <a:endParaRPr lang="en-US" sz="1600" dirty="0"/>
                    </a:p>
                  </a:txBody>
                  <a:tcPr/>
                </a:tc>
                <a:tc>
                  <a:txBody>
                    <a:bodyPr/>
                    <a:lstStyle/>
                    <a:p>
                      <a:r>
                        <a:rPr lang="en-US" sz="1600" dirty="0" smtClean="0"/>
                        <a:t>1.0 -1.4</a:t>
                      </a:r>
                      <a:endParaRPr lang="en-US" sz="1600" dirty="0"/>
                    </a:p>
                  </a:txBody>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8272812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1"/>
            <a:ext cx="7886700" cy="678180"/>
          </a:xfrm>
        </p:spPr>
        <p:txBody>
          <a:bodyPr>
            <a:normAutofit fontScale="90000"/>
          </a:bodyPr>
          <a:lstStyle/>
          <a:p>
            <a:pPr algn="ctr"/>
            <a:r>
              <a:rPr lang="en-US" dirty="0"/>
              <a:t>FY 17 Evaluation Rating Possibilities</a:t>
            </a: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1166659793"/>
              </p:ext>
            </p:extLst>
          </p:nvPr>
        </p:nvGraphicFramePr>
        <p:xfrm>
          <a:off x="440042" y="1116966"/>
          <a:ext cx="3781438" cy="5546002"/>
        </p:xfrm>
        <a:graphic>
          <a:graphicData uri="http://schemas.openxmlformats.org/drawingml/2006/table">
            <a:tbl>
              <a:tblPr/>
              <a:tblGrid>
                <a:gridCol w="855358">
                  <a:extLst>
                    <a:ext uri="{9D8B030D-6E8A-4147-A177-3AD203B41FA5}">
                      <a16:colId xmlns="" xmlns:a16="http://schemas.microsoft.com/office/drawing/2014/main" val="20000"/>
                    </a:ext>
                  </a:extLst>
                </a:gridCol>
                <a:gridCol w="1005840">
                  <a:extLst>
                    <a:ext uri="{9D8B030D-6E8A-4147-A177-3AD203B41FA5}">
                      <a16:colId xmlns="" xmlns:a16="http://schemas.microsoft.com/office/drawing/2014/main" val="20001"/>
                    </a:ext>
                  </a:extLst>
                </a:gridCol>
                <a:gridCol w="1043940">
                  <a:extLst>
                    <a:ext uri="{9D8B030D-6E8A-4147-A177-3AD203B41FA5}">
                      <a16:colId xmlns="" xmlns:a16="http://schemas.microsoft.com/office/drawing/2014/main" val="20002"/>
                    </a:ext>
                  </a:extLst>
                </a:gridCol>
                <a:gridCol w="876300">
                  <a:extLst>
                    <a:ext uri="{9D8B030D-6E8A-4147-A177-3AD203B41FA5}">
                      <a16:colId xmlns="" xmlns:a16="http://schemas.microsoft.com/office/drawing/2014/main" val="20003"/>
                    </a:ext>
                  </a:extLst>
                </a:gridCol>
              </a:tblGrid>
              <a:tr h="470290">
                <a:tc>
                  <a:txBody>
                    <a:bodyPr/>
                    <a:lstStyle/>
                    <a:p>
                      <a:pPr algn="ctr" fontAlgn="ctr"/>
                      <a:r>
                        <a:rPr lang="en-US" sz="1000" b="1" i="0" u="none" strike="noStrike" dirty="0">
                          <a:effectLst/>
                          <a:latin typeface="Calibri" panose="020F0502020204030204" pitchFamily="34" charset="0"/>
                        </a:rPr>
                        <a:t>Inst. Practice (</a:t>
                      </a:r>
                      <a:r>
                        <a:rPr lang="en-US" sz="1000" b="1" i="0" u="none" strike="noStrike" dirty="0" smtClean="0">
                          <a:effectLst/>
                          <a:latin typeface="Calibri" panose="020F0502020204030204" pitchFamily="34" charset="0"/>
                        </a:rPr>
                        <a:t>57%)</a:t>
                      </a:r>
                      <a:endParaRPr lang="en-US" sz="1000" b="1" i="0" u="none" strike="noStrike" dirty="0">
                        <a:effectLst/>
                        <a:latin typeface="Calibri" panose="020F0502020204030204" pitchFamily="34" charset="0"/>
                      </a:endParaRP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Student Performance (33%)</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Deliberate </a:t>
                      </a:r>
                    </a:p>
                    <a:p>
                      <a:pPr algn="ctr" fontAlgn="ctr"/>
                      <a:r>
                        <a:rPr lang="en-US" sz="1000" b="1" i="0" u="none" strike="noStrike" dirty="0">
                          <a:effectLst/>
                          <a:latin typeface="Calibri" panose="020F0502020204030204" pitchFamily="34" charset="0"/>
                        </a:rPr>
                        <a:t>Practice (10%)</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Overall </a:t>
                      </a:r>
                    </a:p>
                    <a:p>
                      <a:pPr algn="ctr" fontAlgn="ctr"/>
                      <a:r>
                        <a:rPr lang="en-US" sz="1000" b="1" i="0" u="none" strike="noStrike" dirty="0">
                          <a:effectLst/>
                          <a:latin typeface="Calibri" panose="020F0502020204030204" pitchFamily="34" charset="0"/>
                        </a:rPr>
                        <a:t>Score</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56763">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4.0</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 xmlns:a16="http://schemas.microsoft.com/office/drawing/2014/main" val="10001"/>
                  </a:ext>
                </a:extLst>
              </a:tr>
              <a:tr h="156763">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3.9</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 xmlns:a16="http://schemas.microsoft.com/office/drawing/2014/main" val="10002"/>
                  </a:ext>
                </a:extLst>
              </a:tr>
              <a:tr h="156763">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3.8</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 xmlns:a16="http://schemas.microsoft.com/office/drawing/2014/main" val="10003"/>
                  </a:ext>
                </a:extLst>
              </a:tr>
              <a:tr h="156763">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3.7</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 xmlns:a16="http://schemas.microsoft.com/office/drawing/2014/main" val="10004"/>
                  </a:ext>
                </a:extLst>
              </a:tr>
              <a:tr h="156763">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3.7</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 xmlns:a16="http://schemas.microsoft.com/office/drawing/2014/main" val="10005"/>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3.6</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 xmlns:a16="http://schemas.microsoft.com/office/drawing/2014/main" val="10006"/>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3.5</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 xmlns:a16="http://schemas.microsoft.com/office/drawing/2014/main" val="10007"/>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 xmlns:a16="http://schemas.microsoft.com/office/drawing/2014/main" val="10008"/>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 xmlns:a16="http://schemas.microsoft.com/office/drawing/2014/main" val="10009"/>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 xmlns:a16="http://schemas.microsoft.com/office/drawing/2014/main" val="10010"/>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1"/>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3.0</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2"/>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3.0</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3"/>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2.9</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4"/>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2.8</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5"/>
                  </a:ext>
                </a:extLst>
              </a:tr>
              <a:tr h="156763">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2.7</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6"/>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 xmlns:a16="http://schemas.microsoft.com/office/drawing/2014/main" val="10017"/>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 xmlns:a16="http://schemas.microsoft.com/office/drawing/2014/main" val="10018"/>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 xmlns:a16="http://schemas.microsoft.com/office/drawing/2014/main" val="10019"/>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0"/>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1"/>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3.0</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2"/>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2.9</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3"/>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2.8</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4"/>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2.8</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5"/>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2.7</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6"/>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2.6</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7"/>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2.5</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8"/>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9"/>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30"/>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31"/>
                  </a:ext>
                </a:extLst>
              </a:tr>
              <a:tr h="156763">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32"/>
                  </a:ext>
                </a:extLst>
              </a:tr>
            </a:tbl>
          </a:graphicData>
        </a:graphic>
      </p:graphicFrame>
      <p:graphicFrame>
        <p:nvGraphicFramePr>
          <p:cNvPr id="9" name="Content Placeholder 8"/>
          <p:cNvGraphicFramePr>
            <a:graphicFrameLocks noGrp="1"/>
          </p:cNvGraphicFramePr>
          <p:nvPr>
            <p:ph sz="half" idx="2"/>
            <p:extLst>
              <p:ext uri="{D42A27DB-BD31-4B8C-83A1-F6EECF244321}">
                <p14:modId xmlns:p14="http://schemas.microsoft.com/office/powerpoint/2010/main" val="970365981"/>
              </p:ext>
            </p:extLst>
          </p:nvPr>
        </p:nvGraphicFramePr>
        <p:xfrm>
          <a:off x="4989182" y="1116964"/>
          <a:ext cx="3766198" cy="5550166"/>
        </p:xfrm>
        <a:graphic>
          <a:graphicData uri="http://schemas.openxmlformats.org/drawingml/2006/table">
            <a:tbl>
              <a:tblPr/>
              <a:tblGrid>
                <a:gridCol w="847738">
                  <a:extLst>
                    <a:ext uri="{9D8B030D-6E8A-4147-A177-3AD203B41FA5}">
                      <a16:colId xmlns="" xmlns:a16="http://schemas.microsoft.com/office/drawing/2014/main" val="20000"/>
                    </a:ext>
                  </a:extLst>
                </a:gridCol>
                <a:gridCol w="1013460">
                  <a:extLst>
                    <a:ext uri="{9D8B030D-6E8A-4147-A177-3AD203B41FA5}">
                      <a16:colId xmlns="" xmlns:a16="http://schemas.microsoft.com/office/drawing/2014/main" val="20001"/>
                    </a:ext>
                  </a:extLst>
                </a:gridCol>
                <a:gridCol w="1013460">
                  <a:extLst>
                    <a:ext uri="{9D8B030D-6E8A-4147-A177-3AD203B41FA5}">
                      <a16:colId xmlns="" xmlns:a16="http://schemas.microsoft.com/office/drawing/2014/main" val="20002"/>
                    </a:ext>
                  </a:extLst>
                </a:gridCol>
                <a:gridCol w="891540">
                  <a:extLst>
                    <a:ext uri="{9D8B030D-6E8A-4147-A177-3AD203B41FA5}">
                      <a16:colId xmlns="" xmlns:a16="http://schemas.microsoft.com/office/drawing/2014/main" val="20003"/>
                    </a:ext>
                  </a:extLst>
                </a:gridCol>
              </a:tblGrid>
              <a:tr h="474454">
                <a:tc>
                  <a:txBody>
                    <a:bodyPr/>
                    <a:lstStyle/>
                    <a:p>
                      <a:pPr algn="ctr" fontAlgn="ctr"/>
                      <a:r>
                        <a:rPr lang="en-US" sz="1000" b="1" i="0" u="none" strike="noStrike" dirty="0">
                          <a:effectLst/>
                          <a:latin typeface="Calibri" panose="020F0502020204030204" pitchFamily="34" charset="0"/>
                        </a:rPr>
                        <a:t>Inst. Practice </a:t>
                      </a:r>
                      <a:r>
                        <a:rPr lang="en-US" sz="1000" b="1" i="0" u="none" strike="noStrike">
                          <a:effectLst/>
                          <a:latin typeface="Calibri" panose="020F0502020204030204" pitchFamily="34" charset="0"/>
                        </a:rPr>
                        <a:t>(</a:t>
                      </a:r>
                      <a:r>
                        <a:rPr lang="en-US" sz="1000" b="1" i="0" u="none" strike="noStrike" smtClean="0">
                          <a:effectLst/>
                          <a:latin typeface="Calibri" panose="020F0502020204030204" pitchFamily="34" charset="0"/>
                        </a:rPr>
                        <a:t>57%)</a:t>
                      </a:r>
                      <a:endParaRPr lang="en-US" sz="1000" b="1" i="0" u="none" strike="noStrike" dirty="0">
                        <a:effectLst/>
                        <a:latin typeface="Calibri" panose="020F0502020204030204" pitchFamily="34" charset="0"/>
                      </a:endParaRP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Student Performance (33%)</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Deliberate </a:t>
                      </a:r>
                    </a:p>
                    <a:p>
                      <a:pPr algn="ctr" fontAlgn="ctr"/>
                      <a:r>
                        <a:rPr lang="en-US" sz="1000" b="1" i="0" u="none" strike="noStrike" dirty="0">
                          <a:effectLst/>
                          <a:latin typeface="Calibri" panose="020F0502020204030204" pitchFamily="34" charset="0"/>
                        </a:rPr>
                        <a:t>Practice (10%)</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Calibri" panose="020F0502020204030204" pitchFamily="34" charset="0"/>
                        </a:rPr>
                        <a:t>Overall </a:t>
                      </a:r>
                    </a:p>
                    <a:p>
                      <a:pPr algn="ctr" fontAlgn="ctr"/>
                      <a:r>
                        <a:rPr lang="en-US" sz="1000" b="1" i="0" u="none" strike="noStrike" dirty="0">
                          <a:effectLst/>
                          <a:latin typeface="Calibri" panose="020F0502020204030204" pitchFamily="34" charset="0"/>
                        </a:rPr>
                        <a:t>Score</a:t>
                      </a:r>
                    </a:p>
                  </a:txBody>
                  <a:tcPr marL="6216" marR="6216" marT="62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58151">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2.9</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1"/>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2.8</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2"/>
                  </a:ext>
                </a:extLst>
              </a:tr>
              <a:tr h="158151">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2.7</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3"/>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2.6</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4"/>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2.5</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5"/>
                  </a:ext>
                </a:extLst>
              </a:tr>
              <a:tr h="158151">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6"/>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7"/>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8"/>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9"/>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0"/>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2.0</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10011"/>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1.9</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10012"/>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1.9</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10013"/>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1.8</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10014"/>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1.7</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10015"/>
                  </a:ext>
                </a:extLst>
              </a:tr>
              <a:tr h="158151">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1.6</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10016"/>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7"/>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8"/>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9"/>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2.0</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10020"/>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2.0</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10021"/>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1.9</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10022"/>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1.8</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10023"/>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1.7</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10024"/>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1.6</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10025"/>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1.5</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10026"/>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10027"/>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10028"/>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4</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10029"/>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3</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10030"/>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2</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 xmlns:a16="http://schemas.microsoft.com/office/drawing/2014/main" val="10031"/>
                  </a:ext>
                </a:extLst>
              </a:tr>
              <a:tr h="158151">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Calibri" panose="020F0502020204030204" pitchFamily="34" charset="0"/>
                        </a:rPr>
                        <a:t>1</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1.0</a:t>
                      </a:r>
                    </a:p>
                  </a:txBody>
                  <a:tcPr marL="6216" marR="6216" marT="62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 xmlns:a16="http://schemas.microsoft.com/office/drawing/2014/main" val="10032"/>
                  </a:ext>
                </a:extLst>
              </a:tr>
            </a:tbl>
          </a:graphicData>
        </a:graphic>
      </p:graphicFrame>
      <p:graphicFrame>
        <p:nvGraphicFramePr>
          <p:cNvPr id="10" name="Table 9"/>
          <p:cNvGraphicFramePr>
            <a:graphicFrameLocks noGrp="1"/>
          </p:cNvGraphicFramePr>
          <p:nvPr>
            <p:extLst/>
          </p:nvPr>
        </p:nvGraphicFramePr>
        <p:xfrm>
          <a:off x="2854960" y="678181"/>
          <a:ext cx="3403600" cy="381000"/>
        </p:xfrm>
        <a:graphic>
          <a:graphicData uri="http://schemas.openxmlformats.org/drawingml/2006/table">
            <a:tbl>
              <a:tblPr/>
              <a:tblGrid>
                <a:gridCol w="850900">
                  <a:extLst>
                    <a:ext uri="{9D8B030D-6E8A-4147-A177-3AD203B41FA5}">
                      <a16:colId xmlns="" xmlns:a16="http://schemas.microsoft.com/office/drawing/2014/main" val="20000"/>
                    </a:ext>
                  </a:extLst>
                </a:gridCol>
                <a:gridCol w="850900">
                  <a:extLst>
                    <a:ext uri="{9D8B030D-6E8A-4147-A177-3AD203B41FA5}">
                      <a16:colId xmlns="" xmlns:a16="http://schemas.microsoft.com/office/drawing/2014/main" val="20001"/>
                    </a:ext>
                  </a:extLst>
                </a:gridCol>
                <a:gridCol w="850900">
                  <a:extLst>
                    <a:ext uri="{9D8B030D-6E8A-4147-A177-3AD203B41FA5}">
                      <a16:colId xmlns="" xmlns:a16="http://schemas.microsoft.com/office/drawing/2014/main" val="20002"/>
                    </a:ext>
                  </a:extLst>
                </a:gridCol>
                <a:gridCol w="850900">
                  <a:extLst>
                    <a:ext uri="{9D8B030D-6E8A-4147-A177-3AD203B41FA5}">
                      <a16:colId xmlns="" xmlns:a16="http://schemas.microsoft.com/office/drawing/2014/main" val="20003"/>
                    </a:ext>
                  </a:extLst>
                </a:gridCol>
              </a:tblGrid>
              <a:tr h="190500">
                <a:tc>
                  <a:txBody>
                    <a:bodyPr/>
                    <a:lstStyle/>
                    <a:p>
                      <a:pPr algn="ctr" fontAlgn="b"/>
                      <a:r>
                        <a:rPr lang="en-US" sz="1100" b="0" i="0" u="none" strike="noStrike">
                          <a:effectLst/>
                          <a:latin typeface="Calibri" panose="020F0502020204030204" pitchFamily="34" charset="0"/>
                        </a:rPr>
                        <a:t>HE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100" b="0" i="0" u="none" strike="noStrike">
                          <a:effectLst/>
                          <a:latin typeface="Calibri" panose="020F0502020204030204" pitchFamily="34" charset="0"/>
                        </a:rPr>
                        <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a:effectLst/>
                          <a:latin typeface="Calibri" panose="020F0502020204030204" pitchFamily="34" charset="0"/>
                        </a:rPr>
                        <a:t>NI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effectLst/>
                          <a:latin typeface="Calibri" panose="020F0502020204030204" pitchFamily="34" charset="0"/>
                        </a:rPr>
                        <a:t>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 xmlns:a16="http://schemas.microsoft.com/office/drawing/2014/main" val="10000"/>
                  </a:ext>
                </a:extLst>
              </a:tr>
              <a:tr h="190500">
                <a:tc>
                  <a:txBody>
                    <a:bodyPr/>
                    <a:lstStyle/>
                    <a:p>
                      <a:pPr algn="ctr" fontAlgn="b"/>
                      <a:r>
                        <a:rPr lang="en-US" sz="1100" b="0" i="0" u="none" strike="noStrike">
                          <a:effectLst/>
                          <a:latin typeface="Calibri" panose="020F0502020204030204" pitchFamily="34" charset="0"/>
                        </a:rPr>
                        <a:t>3.2-4.0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effectLst/>
                          <a:latin typeface="Calibri" panose="020F0502020204030204" pitchFamily="34" charset="0"/>
                        </a:rPr>
                        <a:t>2.1-3.1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effectLst/>
                          <a:latin typeface="Calibri" panose="020F0502020204030204" pitchFamily="34" charset="0"/>
                        </a:rPr>
                        <a:t>1.2-2.0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effectLst/>
                          <a:latin typeface="Calibri" panose="020F0502020204030204" pitchFamily="34" charset="0"/>
                        </a:rPr>
                        <a:t>1.0-1.1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3449282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custDataLst>
              <p:tags r:id="rId2"/>
            </p:custDataLst>
          </p:nvPr>
        </p:nvSpPr>
        <p:spPr>
          <a:xfrm>
            <a:off x="0" y="189261"/>
            <a:ext cx="9150350" cy="791633"/>
          </a:xfrm>
        </p:spPr>
        <p:txBody>
          <a:bodyPr>
            <a:normAutofit fontScale="90000"/>
          </a:bodyPr>
          <a:lstStyle/>
          <a:p>
            <a:r>
              <a:rPr lang="en-US" sz="4000" dirty="0"/>
              <a:t>Principal Resource Center: </a:t>
            </a:r>
            <a:br>
              <a:rPr lang="en-US" sz="4000" dirty="0"/>
            </a:br>
            <a:r>
              <a:rPr lang="en-US" sz="4000" dirty="0"/>
              <a:t>Teacher Reports</a:t>
            </a:r>
          </a:p>
        </p:txBody>
      </p:sp>
      <p:sp>
        <p:nvSpPr>
          <p:cNvPr id="6" name="Content Placeholder 5"/>
          <p:cNvSpPr>
            <a:spLocks noGrp="1"/>
          </p:cNvSpPr>
          <p:nvPr>
            <p:ph idx="4294967295"/>
            <p:custDataLst>
              <p:tags r:id="rId3"/>
            </p:custDataLst>
          </p:nvPr>
        </p:nvSpPr>
        <p:spPr>
          <a:xfrm>
            <a:off x="356922" y="1329862"/>
            <a:ext cx="8436505" cy="4032197"/>
          </a:xfrm>
        </p:spPr>
        <p:txBody>
          <a:bodyPr/>
          <a:lstStyle/>
          <a:p>
            <a:pPr marL="177800" indent="0">
              <a:spcAft>
                <a:spcPts val="1200"/>
              </a:spcAft>
              <a:buNone/>
            </a:pPr>
            <a:r>
              <a:rPr lang="en-US" sz="2400" dirty="0">
                <a:solidFill>
                  <a:schemeClr val="tx1"/>
                </a:solidFill>
              </a:rPr>
              <a:t>Teacher reports available in Principal Resource Center </a:t>
            </a:r>
            <a:br>
              <a:rPr lang="en-US" sz="2400" dirty="0">
                <a:solidFill>
                  <a:schemeClr val="tx1"/>
                </a:solidFill>
              </a:rPr>
            </a:br>
            <a:r>
              <a:rPr lang="en-US" sz="2400" dirty="0">
                <a:solidFill>
                  <a:schemeClr val="tx1"/>
                </a:solidFill>
              </a:rPr>
              <a:t>at school site of </a:t>
            </a:r>
            <a:r>
              <a:rPr lang="en-US" sz="2400" dirty="0" err="1" smtClean="0">
                <a:solidFill>
                  <a:schemeClr val="tx1"/>
                </a:solidFill>
              </a:rPr>
              <a:t>FY17</a:t>
            </a:r>
            <a:r>
              <a:rPr lang="en-US" sz="2400" dirty="0" smtClean="0">
                <a:solidFill>
                  <a:schemeClr val="tx1"/>
                </a:solidFill>
              </a:rPr>
              <a:t> </a:t>
            </a:r>
            <a:r>
              <a:rPr lang="en-US" sz="2400" dirty="0">
                <a:solidFill>
                  <a:schemeClr val="tx1"/>
                </a:solidFill>
              </a:rPr>
              <a:t>evaluation.  Reports provided are:</a:t>
            </a:r>
          </a:p>
          <a:p>
            <a:pPr>
              <a:spcAft>
                <a:spcPts val="1200"/>
              </a:spcAft>
            </a:pPr>
            <a:r>
              <a:rPr lang="en-US" sz="2400" dirty="0">
                <a:solidFill>
                  <a:schemeClr val="tx1"/>
                </a:solidFill>
              </a:rPr>
              <a:t>Teacher Evaluation Letter also posted on PeopleSoft</a:t>
            </a:r>
          </a:p>
          <a:p>
            <a:pPr>
              <a:spcAft>
                <a:spcPts val="1200"/>
              </a:spcAft>
            </a:pPr>
            <a:r>
              <a:rPr lang="en-US" sz="2400" dirty="0">
                <a:solidFill>
                  <a:schemeClr val="tx1"/>
                </a:solidFill>
              </a:rPr>
              <a:t>Teacher Rosters for each Model that </a:t>
            </a:r>
            <a:r>
              <a:rPr lang="en-US" sz="2400" dirty="0" smtClean="0">
                <a:solidFill>
                  <a:schemeClr val="tx1"/>
                </a:solidFill>
              </a:rPr>
              <a:t>applies which includes teacher cohort, rank, and average score as well as a list of students included in their evaluation.  This roster may be requested from the Principal.</a:t>
            </a:r>
          </a:p>
          <a:p>
            <a:pPr>
              <a:spcAft>
                <a:spcPts val="1200"/>
              </a:spcAft>
            </a:pPr>
            <a:r>
              <a:rPr lang="en-US" sz="2400" dirty="0" smtClean="0">
                <a:solidFill>
                  <a:schemeClr val="tx1"/>
                </a:solidFill>
              </a:rPr>
              <a:t>Percent meeting expectation Level Graphs &amp; Rosters to facilitate data chats (non-evaluative)</a:t>
            </a:r>
            <a:endParaRPr lang="en-US" sz="2400" dirty="0">
              <a:solidFill>
                <a:schemeClr val="tx1"/>
              </a:solidFill>
            </a:endParaRPr>
          </a:p>
        </p:txBody>
      </p:sp>
    </p:spTree>
    <p:custDataLst>
      <p:tags r:id="rId1"/>
    </p:custDataLst>
    <p:extLst>
      <p:ext uri="{BB962C8B-B14F-4D97-AF65-F5344CB8AC3E}">
        <p14:creationId xmlns:p14="http://schemas.microsoft.com/office/powerpoint/2010/main" val="24467183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custDataLst>
              <p:tags r:id="rId2"/>
            </p:custDataLst>
          </p:nvPr>
        </p:nvGrpSpPr>
        <p:grpSpPr>
          <a:xfrm>
            <a:off x="0" y="0"/>
            <a:ext cx="9144000" cy="6858000"/>
            <a:chOff x="0" y="0"/>
            <a:chExt cx="9144000" cy="6858000"/>
          </a:xfrm>
        </p:grpSpPr>
        <p:sp>
          <p:nvSpPr>
            <p:cNvPr id="2" name="Rectangle 1"/>
            <p:cNvSpPr/>
            <p:nvPr>
              <p:custDataLst>
                <p:tags r:id="rId4"/>
              </p:custDataLst>
            </p:nvPr>
          </p:nvSpPr>
          <p:spPr>
            <a:xfrm>
              <a:off x="0" y="0"/>
              <a:ext cx="9144000" cy="6858000"/>
            </a:xfrm>
            <a:prstGeom prst="rect">
              <a:avLst/>
            </a:prstGeom>
            <a:solidFill>
              <a:srgbClr val="FFFFFF"/>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13"/>
            <a:stretch>
              <a:fillRect/>
            </a:stretch>
          </p:blipFill>
          <p:spPr>
            <a:xfrm>
              <a:off x="1200150" y="131617"/>
              <a:ext cx="5981700" cy="6658650"/>
            </a:xfrm>
            <a:prstGeom prst="rect">
              <a:avLst/>
            </a:prstGeom>
          </p:spPr>
        </p:pic>
        <p:sp>
          <p:nvSpPr>
            <p:cNvPr id="16" name="Rectangle 15"/>
            <p:cNvSpPr/>
            <p:nvPr>
              <p:custDataLst>
                <p:tags r:id="rId5"/>
              </p:custDataLst>
            </p:nvPr>
          </p:nvSpPr>
          <p:spPr>
            <a:xfrm>
              <a:off x="5085820" y="5572125"/>
              <a:ext cx="1343025" cy="7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custDataLst>
                <p:tags r:id="rId6"/>
              </p:custDataLst>
            </p:nvPr>
          </p:nvSpPr>
          <p:spPr>
            <a:xfrm>
              <a:off x="795337" y="572985"/>
              <a:ext cx="1343025" cy="92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custDataLst>
                <p:tags r:id="rId7"/>
              </p:custDataLst>
            </p:nvPr>
          </p:nvSpPr>
          <p:spPr>
            <a:xfrm>
              <a:off x="8382001" y="679863"/>
              <a:ext cx="203860" cy="1989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custDataLst>
                <p:tags r:id="rId8"/>
              </p:custDataLst>
            </p:nvPr>
          </p:nvSpPr>
          <p:spPr>
            <a:xfrm>
              <a:off x="1380689" y="5469467"/>
              <a:ext cx="5139607" cy="812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custDataLst>
                <p:tags r:id="rId9"/>
              </p:custDataLst>
            </p:nvPr>
          </p:nvSpPr>
          <p:spPr>
            <a:xfrm>
              <a:off x="1862586" y="767999"/>
              <a:ext cx="1160014" cy="9436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custDataLst>
                <p:tags r:id="rId10"/>
              </p:custDataLst>
            </p:nvPr>
          </p:nvSpPr>
          <p:spPr>
            <a:xfrm>
              <a:off x="6520296" y="778933"/>
              <a:ext cx="549371" cy="834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p:cNvSpPr/>
          <p:nvPr>
            <p:custDataLst>
              <p:tags r:id="rId3"/>
            </p:custDataLst>
          </p:nvPr>
        </p:nvSpPr>
        <p:spPr>
          <a:xfrm rot="20602288">
            <a:off x="5138556" y="1424117"/>
            <a:ext cx="3735039" cy="914400"/>
          </a:xfrm>
          <a:prstGeom prst="rect">
            <a:avLst/>
          </a:prstGeom>
          <a:solidFill>
            <a:srgbClr val="FFFF00"/>
          </a:solidFill>
          <a:ln w="25400" cap="flat" cmpd="sng" algn="ctr">
            <a:solidFill>
              <a:schemeClr val="accent1">
                <a:shade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PeopleSoft Self-Serve</a:t>
            </a:r>
          </a:p>
        </p:txBody>
      </p:sp>
    </p:spTree>
    <p:custDataLst>
      <p:tags r:id="rId1"/>
    </p:custDataLst>
    <p:extLst>
      <p:ext uri="{BB962C8B-B14F-4D97-AF65-F5344CB8AC3E}">
        <p14:creationId xmlns:p14="http://schemas.microsoft.com/office/powerpoint/2010/main" val="24309550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custDataLst>
              <p:tags r:id="rId2"/>
            </p:custDataLst>
          </p:nvPr>
        </p:nvSpPr>
        <p:spPr>
          <a:xfrm>
            <a:off x="-6350" y="0"/>
            <a:ext cx="9150350" cy="1325562"/>
          </a:xfrm>
        </p:spPr>
        <p:txBody>
          <a:bodyPr/>
          <a:lstStyle/>
          <a:p>
            <a:pPr algn="ctr"/>
            <a:r>
              <a:rPr lang="en-US" sz="4000" b="1" dirty="0" smtClean="0"/>
              <a:t>FY17 </a:t>
            </a:r>
            <a:r>
              <a:rPr lang="en-US" sz="4000" b="1" dirty="0"/>
              <a:t>Final Teacher Evaluation Rating Components and Weights</a:t>
            </a:r>
          </a:p>
        </p:txBody>
      </p:sp>
      <p:sp>
        <p:nvSpPr>
          <p:cNvPr id="3" name="Content Placeholder 2"/>
          <p:cNvSpPr>
            <a:spLocks noGrp="1"/>
          </p:cNvSpPr>
          <p:nvPr>
            <p:ph idx="4294967295"/>
            <p:custDataLst>
              <p:tags r:id="rId3"/>
            </p:custDataLst>
          </p:nvPr>
        </p:nvSpPr>
        <p:spPr>
          <a:xfrm>
            <a:off x="290107" y="1821159"/>
            <a:ext cx="8340725" cy="3144961"/>
          </a:xfrm>
        </p:spPr>
        <p:txBody>
          <a:bodyPr/>
          <a:lstStyle/>
          <a:p>
            <a:pPr marL="609600" lvl="1" indent="0">
              <a:lnSpc>
                <a:spcPct val="120000"/>
              </a:lnSpc>
              <a:buNone/>
            </a:pPr>
            <a:r>
              <a:rPr lang="en-US" sz="3000" b="1" dirty="0"/>
              <a:t>(IP) Instructional Practice Rating -    57%</a:t>
            </a:r>
          </a:p>
          <a:p>
            <a:pPr marL="609600" lvl="1" indent="0">
              <a:lnSpc>
                <a:spcPct val="120000"/>
              </a:lnSpc>
              <a:buNone/>
            </a:pPr>
            <a:r>
              <a:rPr lang="en-US" sz="3000" b="1" dirty="0"/>
              <a:t>(SP) Student Performance Rating -   33%</a:t>
            </a:r>
          </a:p>
          <a:p>
            <a:pPr marL="609600" lvl="1" indent="0">
              <a:lnSpc>
                <a:spcPct val="120000"/>
              </a:lnSpc>
              <a:buNone/>
            </a:pPr>
            <a:r>
              <a:rPr lang="en-US" sz="3000" b="1" dirty="0"/>
              <a:t>(PG) Professional Growth Rating  -   10%</a:t>
            </a:r>
          </a:p>
          <a:p>
            <a:pPr marL="609600" lvl="1" indent="0">
              <a:lnSpc>
                <a:spcPct val="120000"/>
              </a:lnSpc>
              <a:buNone/>
            </a:pPr>
            <a:r>
              <a:rPr lang="en-US" sz="3000" b="1" dirty="0">
                <a:solidFill>
                  <a:schemeClr val="accent1"/>
                </a:solidFill>
              </a:rPr>
              <a:t>FINAL EVALUATION RATING - 100%</a:t>
            </a:r>
          </a:p>
        </p:txBody>
      </p:sp>
      <p:cxnSp>
        <p:nvCxnSpPr>
          <p:cNvPr id="5" name="Straight Connector 4"/>
          <p:cNvCxnSpPr/>
          <p:nvPr>
            <p:custDataLst>
              <p:tags r:id="rId4"/>
            </p:custDataLst>
          </p:nvPr>
        </p:nvCxnSpPr>
        <p:spPr>
          <a:xfrm>
            <a:off x="662338" y="3692585"/>
            <a:ext cx="7812973" cy="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spTree>
    <p:custDataLst>
      <p:tags r:id="rId1"/>
    </p:custDataLst>
    <p:extLst>
      <p:ext uri="{BB962C8B-B14F-4D97-AF65-F5344CB8AC3E}">
        <p14:creationId xmlns:p14="http://schemas.microsoft.com/office/powerpoint/2010/main" val="28625668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custDataLst>
              <p:tags r:id="rId2"/>
            </p:custDataLst>
          </p:nvPr>
        </p:nvSpPr>
        <p:spPr>
          <a:xfrm>
            <a:off x="0" y="0"/>
            <a:ext cx="9150350" cy="778933"/>
          </a:xfrm>
        </p:spPr>
        <p:txBody>
          <a:bodyPr/>
          <a:lstStyle/>
          <a:p>
            <a:r>
              <a:rPr lang="en-US" sz="4000" dirty="0"/>
              <a:t>Cohort Model Teacher Rosters (MS)</a:t>
            </a:r>
          </a:p>
        </p:txBody>
      </p:sp>
      <p:grpSp>
        <p:nvGrpSpPr>
          <p:cNvPr id="7" name="Group 6"/>
          <p:cNvGrpSpPr/>
          <p:nvPr>
            <p:custDataLst>
              <p:tags r:id="rId3"/>
            </p:custDataLst>
          </p:nvPr>
        </p:nvGrpSpPr>
        <p:grpSpPr>
          <a:xfrm>
            <a:off x="0" y="764821"/>
            <a:ext cx="9144000" cy="6093180"/>
            <a:chOff x="0" y="764821"/>
            <a:chExt cx="9144000" cy="6093180"/>
          </a:xfrm>
        </p:grpSpPr>
        <p:pic>
          <p:nvPicPr>
            <p:cNvPr id="3" name="Picture 2" descr="Screen Shot 2016-11-14 at 11.22.43 PM.png"/>
            <p:cNvPicPr>
              <a:picLocks noChangeAspect="1"/>
            </p:cNvPicPr>
            <p:nvPr/>
          </p:nvPicPr>
          <p:blipFill rotWithShape="1">
            <a:blip r:embed="rId9">
              <a:extLst>
                <a:ext uri="{28A0092B-C50C-407E-A947-70E740481C1C}">
                  <a14:useLocalDpi xmlns:a14="http://schemas.microsoft.com/office/drawing/2010/main" val="0"/>
                </a:ext>
              </a:extLst>
            </a:blip>
            <a:srcRect b="10451"/>
            <a:stretch/>
          </p:blipFill>
          <p:spPr>
            <a:xfrm>
              <a:off x="0" y="764821"/>
              <a:ext cx="9144000" cy="6093180"/>
            </a:xfrm>
            <a:prstGeom prst="rect">
              <a:avLst/>
            </a:prstGeom>
          </p:spPr>
        </p:pic>
        <p:sp>
          <p:nvSpPr>
            <p:cNvPr id="13" name="Rectangle 12"/>
            <p:cNvSpPr/>
            <p:nvPr>
              <p:custDataLst>
                <p:tags r:id="rId4"/>
              </p:custDataLst>
            </p:nvPr>
          </p:nvSpPr>
          <p:spPr>
            <a:xfrm>
              <a:off x="2494837" y="893016"/>
              <a:ext cx="3107266" cy="17259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custDataLst>
                <p:tags r:id="rId5"/>
              </p:custDataLst>
            </p:nvPr>
          </p:nvSpPr>
          <p:spPr>
            <a:xfrm>
              <a:off x="1109126" y="1228860"/>
              <a:ext cx="3107266" cy="17259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custDataLst>
                <p:tags r:id="rId6"/>
              </p:custDataLst>
            </p:nvPr>
          </p:nvSpPr>
          <p:spPr>
            <a:xfrm>
              <a:off x="149570" y="2950416"/>
              <a:ext cx="4433187" cy="390758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19380512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custDataLst>
              <p:tags r:id="rId2"/>
            </p:custDataLst>
          </p:nvPr>
        </p:nvSpPr>
        <p:spPr>
          <a:xfrm>
            <a:off x="457200" y="468351"/>
            <a:ext cx="8341112" cy="461665"/>
          </a:xfrm>
          <a:prstGeom prst="rect">
            <a:avLst/>
          </a:prstGeom>
          <a:noFill/>
        </p:spPr>
        <p:txBody>
          <a:bodyPr wrap="square" rtlCol="0">
            <a:spAutoFit/>
          </a:bodyPr>
          <a:lstStyle/>
          <a:p>
            <a:pPr algn="ctr"/>
            <a:r>
              <a:rPr lang="en-US" sz="2400" dirty="0"/>
              <a:t>RESOURCES AND SUPPORT</a:t>
            </a:r>
          </a:p>
        </p:txBody>
      </p:sp>
      <p:sp>
        <p:nvSpPr>
          <p:cNvPr id="3" name="TextBox 2"/>
          <p:cNvSpPr txBox="1"/>
          <p:nvPr>
            <p:custDataLst>
              <p:tags r:id="rId3"/>
            </p:custDataLst>
          </p:nvPr>
        </p:nvSpPr>
        <p:spPr>
          <a:xfrm>
            <a:off x="457200" y="1460810"/>
            <a:ext cx="8341112" cy="5016758"/>
          </a:xfrm>
          <a:prstGeom prst="rect">
            <a:avLst/>
          </a:prstGeom>
          <a:noFill/>
        </p:spPr>
        <p:txBody>
          <a:bodyPr wrap="square" rtlCol="0">
            <a:spAutoFit/>
          </a:bodyPr>
          <a:lstStyle/>
          <a:p>
            <a:r>
              <a:rPr lang="en-US" sz="2000" dirty="0"/>
              <a:t>FDOE Performance Evaluation</a:t>
            </a:r>
          </a:p>
          <a:p>
            <a:r>
              <a:rPr lang="en-US" sz="2000" dirty="0">
                <a:hlinkClick r:id="rId6"/>
              </a:rPr>
              <a:t>http://www.fldoe.org/teaching/performance-evaluation/</a:t>
            </a:r>
            <a:r>
              <a:rPr lang="en-US" sz="2000" dirty="0"/>
              <a:t> </a:t>
            </a:r>
          </a:p>
          <a:p>
            <a:r>
              <a:rPr lang="en-US" sz="2000" dirty="0"/>
              <a:t>FDOE Student Growth</a:t>
            </a:r>
          </a:p>
          <a:p>
            <a:r>
              <a:rPr lang="en-US" sz="2000" dirty="0">
                <a:hlinkClick r:id="rId7"/>
              </a:rPr>
              <a:t>http://www.fldoe.org/teaching/performance-evaluation/student-growth.stml</a:t>
            </a:r>
            <a:endParaRPr lang="en-US" sz="2000" dirty="0"/>
          </a:p>
          <a:p>
            <a:r>
              <a:rPr lang="en-US" sz="2000" dirty="0"/>
              <a:t>Professional Development – Teacher Evaluation</a:t>
            </a:r>
            <a:br>
              <a:rPr lang="en-US" sz="2000" dirty="0"/>
            </a:br>
            <a:r>
              <a:rPr lang="en-US" sz="2000" dirty="0">
                <a:hlinkClick r:id="rId8"/>
              </a:rPr>
              <a:t>https://www.palmbeachschools.org/staffdev/teacherevaluation/</a:t>
            </a:r>
            <a:endParaRPr lang="en-US" sz="2000" dirty="0"/>
          </a:p>
          <a:p>
            <a:r>
              <a:rPr lang="en-US" sz="2000" dirty="0"/>
              <a:t>Deliberate Practice</a:t>
            </a:r>
            <a:br>
              <a:rPr lang="en-US" sz="2000" dirty="0"/>
            </a:br>
            <a:r>
              <a:rPr lang="en-US" sz="2000" dirty="0">
                <a:hlinkClick r:id="rId9"/>
              </a:rPr>
              <a:t>https://www.palmbeachschools.org/staffdev/deliberatepractice/</a:t>
            </a:r>
            <a:endParaRPr lang="en-US" sz="2000" dirty="0"/>
          </a:p>
          <a:p>
            <a:r>
              <a:rPr lang="en-US" sz="2000" dirty="0"/>
              <a:t>JENC Newsletter</a:t>
            </a:r>
            <a:br>
              <a:rPr lang="en-US" sz="2000" dirty="0"/>
            </a:br>
            <a:r>
              <a:rPr lang="en-US" sz="2000" dirty="0">
                <a:hlinkClick r:id="rId10"/>
              </a:rPr>
              <a:t>https://www.palmbeachschools.org/staffdev/jenc/</a:t>
            </a:r>
            <a:endParaRPr lang="en-US" sz="2000" dirty="0"/>
          </a:p>
          <a:p>
            <a:r>
              <a:rPr lang="en-US" sz="2000" dirty="0"/>
              <a:t>Research &amp; Evaluation – Student Performance Resources</a:t>
            </a:r>
          </a:p>
          <a:p>
            <a:r>
              <a:rPr lang="en-US" sz="2000" dirty="0">
                <a:hlinkClick r:id="rId11"/>
              </a:rPr>
              <a:t>https://growth.palmbeachschools.org/</a:t>
            </a:r>
            <a:endParaRPr lang="en-US" sz="2000" dirty="0"/>
          </a:p>
          <a:p>
            <a:endParaRPr lang="en-US" sz="2000" dirty="0"/>
          </a:p>
          <a:p>
            <a:endParaRPr lang="en-US" sz="2000" dirty="0"/>
          </a:p>
          <a:p>
            <a:endParaRPr lang="en-US" sz="2000" dirty="0"/>
          </a:p>
        </p:txBody>
      </p:sp>
    </p:spTree>
    <p:custDataLst>
      <p:tags r:id="rId1"/>
    </p:custDataLst>
    <p:extLst>
      <p:ext uri="{BB962C8B-B14F-4D97-AF65-F5344CB8AC3E}">
        <p14:creationId xmlns:p14="http://schemas.microsoft.com/office/powerpoint/2010/main" val="933161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custDataLst>
              <p:tags r:id="rId2"/>
            </p:custDataLst>
          </p:nvPr>
        </p:nvSpPr>
        <p:spPr>
          <a:xfrm>
            <a:off x="375176" y="80711"/>
            <a:ext cx="8505137" cy="5178341"/>
          </a:xfrm>
          <a:prstGeom prst="rect">
            <a:avLst/>
          </a:prstGeom>
          <a:noFill/>
        </p:spPr>
        <p:txBody>
          <a:bodyPr wrap="square" rtlCol="0">
            <a:spAutoFit/>
          </a:bodyPr>
          <a:lstStyle/>
          <a:p>
            <a:pPr algn="ctr"/>
            <a:r>
              <a:rPr lang="en-US" sz="3200" b="1" dirty="0"/>
              <a:t>(IP) </a:t>
            </a:r>
            <a:r>
              <a:rPr lang="en-US" sz="3200" b="1" dirty="0">
                <a:hlinkClick r:id="rId5"/>
              </a:rPr>
              <a:t>Instructional Practice</a:t>
            </a:r>
            <a:r>
              <a:rPr lang="en-US" sz="3200" b="1" dirty="0"/>
              <a:t> – 57%</a:t>
            </a:r>
            <a:endParaRPr lang="en-US" sz="1200" b="1" dirty="0"/>
          </a:p>
          <a:p>
            <a:endParaRPr lang="en-US" sz="1050" dirty="0"/>
          </a:p>
          <a:p>
            <a:r>
              <a:rPr lang="en-US" sz="2400" dirty="0"/>
              <a:t>Based on the Palm Beach Model of Instruction </a:t>
            </a:r>
            <a:endParaRPr lang="en-US" sz="600" dirty="0"/>
          </a:p>
          <a:p>
            <a:endParaRPr lang="en-US" sz="600" dirty="0"/>
          </a:p>
          <a:p>
            <a:r>
              <a:rPr lang="en-US" sz="2400" dirty="0"/>
              <a:t>Domain 1: Design Questions 2, 3 or 4</a:t>
            </a:r>
          </a:p>
          <a:p>
            <a:pPr marL="457200" indent="-457200">
              <a:buFont typeface="Arial"/>
              <a:buChar char="•"/>
            </a:pPr>
            <a:r>
              <a:rPr lang="en-US" sz="2000" dirty="0"/>
              <a:t>Category 1A:             15 data marks</a:t>
            </a:r>
          </a:p>
          <a:p>
            <a:pPr marL="457200" indent="-457200">
              <a:buFont typeface="Arial"/>
              <a:buChar char="•"/>
            </a:pPr>
            <a:r>
              <a:rPr lang="en-US" sz="2000" dirty="0"/>
              <a:t>Category 1B &amp; 2:       10 data marks</a:t>
            </a:r>
            <a:endParaRPr lang="en-US" sz="1600" dirty="0"/>
          </a:p>
          <a:p>
            <a:pPr marL="457200" indent="-457200">
              <a:buFont typeface="Arial"/>
              <a:buChar char="•"/>
            </a:pPr>
            <a:endParaRPr lang="en-US" sz="1200" dirty="0"/>
          </a:p>
          <a:p>
            <a:pPr algn="ctr"/>
            <a:r>
              <a:rPr lang="en-US" sz="3200" b="1" dirty="0" smtClean="0"/>
              <a:t>(</a:t>
            </a:r>
            <a:r>
              <a:rPr lang="en-US" sz="3200" b="1" dirty="0" err="1" smtClean="0"/>
              <a:t>SPR</a:t>
            </a:r>
            <a:r>
              <a:rPr lang="en-US" sz="3200" b="1" dirty="0" smtClean="0"/>
              <a:t>) Student Performance Rating – 33% </a:t>
            </a:r>
          </a:p>
          <a:p>
            <a:pPr marL="457200" indent="-457200">
              <a:buFont typeface="Arial" panose="020B0604020202020204" pitchFamily="34" charset="0"/>
              <a:buChar char="•"/>
            </a:pPr>
            <a:r>
              <a:rPr lang="en-US" sz="2000" dirty="0" smtClean="0"/>
              <a:t>Survey 2/3 student match except semester long acceleration courses</a:t>
            </a:r>
          </a:p>
          <a:p>
            <a:pPr marL="457200" indent="-457200">
              <a:buFont typeface="Arial" panose="020B0604020202020204" pitchFamily="34" charset="0"/>
              <a:buChar char="•"/>
            </a:pPr>
            <a:r>
              <a:rPr lang="en-US" sz="2000" dirty="0" smtClean="0"/>
              <a:t>Students must have both pre and post-test</a:t>
            </a:r>
          </a:p>
          <a:p>
            <a:pPr marL="457200" indent="-457200">
              <a:buFont typeface="Arial" panose="020B0604020202020204" pitchFamily="34" charset="0"/>
              <a:buChar char="•"/>
            </a:pPr>
            <a:r>
              <a:rPr lang="en-US" sz="2000" dirty="0"/>
              <a:t>At least 10 </a:t>
            </a:r>
            <a:r>
              <a:rPr lang="en-US" sz="2000" dirty="0" smtClean="0"/>
              <a:t>students</a:t>
            </a:r>
          </a:p>
          <a:p>
            <a:pPr marL="457200" indent="-457200">
              <a:buFont typeface="Arial" panose="020B0604020202020204" pitchFamily="34" charset="0"/>
              <a:buChar char="•"/>
            </a:pPr>
            <a:r>
              <a:rPr lang="en-US" sz="2000" dirty="0" smtClean="0"/>
              <a:t>The State VAM is based on both FY16 and FY17 Students.</a:t>
            </a:r>
          </a:p>
          <a:p>
            <a:pPr marL="457200" indent="-457200">
              <a:buFont typeface="Arial" panose="020B0604020202020204" pitchFamily="34" charset="0"/>
              <a:buChar char="•"/>
            </a:pPr>
            <a:endParaRPr lang="en-US" sz="1400" dirty="0" smtClean="0"/>
          </a:p>
          <a:p>
            <a:pPr algn="ctr"/>
            <a:r>
              <a:rPr lang="en-US" sz="3200" b="1" dirty="0" smtClean="0"/>
              <a:t>(</a:t>
            </a:r>
            <a:r>
              <a:rPr lang="en-US" sz="3200" b="1" dirty="0"/>
              <a:t>PG) </a:t>
            </a:r>
            <a:r>
              <a:rPr lang="en-US" sz="3200" b="1" dirty="0">
                <a:hlinkClick r:id="rId6"/>
              </a:rPr>
              <a:t>Professional Growth </a:t>
            </a:r>
            <a:r>
              <a:rPr lang="en-US" sz="3200" b="1" dirty="0"/>
              <a:t> – 10%</a:t>
            </a:r>
            <a:endParaRPr lang="en-US" sz="3200" dirty="0"/>
          </a:p>
          <a:p>
            <a:r>
              <a:rPr lang="en-US" sz="2400" dirty="0"/>
              <a:t>Deliberate Practice - Professional Growth Plan</a:t>
            </a:r>
          </a:p>
        </p:txBody>
      </p:sp>
      <p:pic>
        <p:nvPicPr>
          <p:cNvPr id="3" name="Picture 2" descr="Screen Shot 2016-11-13 at 3.02.29 PM.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30249" y="5259052"/>
            <a:ext cx="5674677" cy="1572501"/>
          </a:xfrm>
          <a:prstGeom prst="rect">
            <a:avLst/>
          </a:prstGeom>
        </p:spPr>
      </p:pic>
    </p:spTree>
    <p:custDataLst>
      <p:tags r:id="rId1"/>
    </p:custDataLst>
    <p:extLst>
      <p:ext uri="{BB962C8B-B14F-4D97-AF65-F5344CB8AC3E}">
        <p14:creationId xmlns:p14="http://schemas.microsoft.com/office/powerpoint/2010/main" val="36922739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25563"/>
          </a:xfrm>
        </p:spPr>
        <p:txBody>
          <a:bodyPr>
            <a:normAutofit/>
          </a:bodyPr>
          <a:lstStyle/>
          <a:p>
            <a:pPr algn="ctr"/>
            <a:r>
              <a:rPr lang="en-US" sz="4000" dirty="0" smtClean="0"/>
              <a:t>FY17 Student Performance Rating Models</a:t>
            </a:r>
            <a:endParaRPr lang="en-US" sz="4000" dirty="0"/>
          </a:p>
        </p:txBody>
      </p:sp>
      <p:pic>
        <p:nvPicPr>
          <p:cNvPr id="4" name="Content Placeholder 3"/>
          <p:cNvPicPr>
            <a:picLocks noGrp="1" noChangeAspect="1"/>
          </p:cNvPicPr>
          <p:nvPr>
            <p:ph idx="1"/>
          </p:nvPr>
        </p:nvPicPr>
        <p:blipFill>
          <a:blip r:embed="rId3"/>
          <a:stretch>
            <a:fillRect/>
          </a:stretch>
        </p:blipFill>
        <p:spPr>
          <a:xfrm>
            <a:off x="795379" y="998685"/>
            <a:ext cx="7553242" cy="5784014"/>
          </a:xfrm>
          <a:prstGeom prst="rect">
            <a:avLst/>
          </a:prstGeom>
        </p:spPr>
      </p:pic>
    </p:spTree>
    <p:extLst>
      <p:ext uri="{BB962C8B-B14F-4D97-AF65-F5344CB8AC3E}">
        <p14:creationId xmlns:p14="http://schemas.microsoft.com/office/powerpoint/2010/main" val="1640103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64472" y="2438337"/>
            <a:ext cx="7772400" cy="238760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600" dirty="0" smtClean="0"/>
              <a:t>Value Added Model</a:t>
            </a:r>
            <a:endParaRPr lang="en-US" sz="6600" dirty="0"/>
          </a:p>
        </p:txBody>
      </p:sp>
    </p:spTree>
    <p:custDataLst>
      <p:tags r:id="rId1"/>
    </p:custDataLst>
    <p:extLst>
      <p:ext uri="{BB962C8B-B14F-4D97-AF65-F5344CB8AC3E}">
        <p14:creationId xmlns:p14="http://schemas.microsoft.com/office/powerpoint/2010/main" val="6018180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itle 3"/>
          <p:cNvSpPr>
            <a:spLocks noGrp="1"/>
          </p:cNvSpPr>
          <p:nvPr>
            <p:ph type="title"/>
          </p:nvPr>
        </p:nvSpPr>
        <p:spPr>
          <a:xfrm>
            <a:off x="544377" y="137322"/>
            <a:ext cx="7886700" cy="1325563"/>
          </a:xfrm>
        </p:spPr>
        <p:txBody>
          <a:bodyPr rtlCol="0">
            <a:normAutofit fontScale="90000"/>
          </a:bodyPr>
          <a:lstStyle/>
          <a:p>
            <a:pPr eaLnBrk="1" fontAlgn="auto" hangingPunct="1">
              <a:spcAft>
                <a:spcPts val="0"/>
              </a:spcAft>
              <a:defRPr/>
            </a:pPr>
            <a:r>
              <a:rPr lang="en-US" sz="4800" b="1" dirty="0" smtClean="0"/>
              <a:t>FDOE Value-added Model (VAM)</a:t>
            </a:r>
          </a:p>
        </p:txBody>
      </p:sp>
      <p:sp>
        <p:nvSpPr>
          <p:cNvPr id="5" name="Content Placeholder 4"/>
          <p:cNvSpPr>
            <a:spLocks noGrp="1"/>
          </p:cNvSpPr>
          <p:nvPr>
            <p:ph sz="half" idx="1"/>
          </p:nvPr>
        </p:nvSpPr>
        <p:spPr>
          <a:xfrm>
            <a:off x="405443" y="1369232"/>
            <a:ext cx="7519357" cy="4525963"/>
          </a:xfrm>
        </p:spPr>
        <p:txBody>
          <a:bodyPr/>
          <a:lstStyle/>
          <a:p>
            <a:pPr eaLnBrk="1" hangingPunct="1"/>
            <a:r>
              <a:rPr lang="en-US" sz="3200" dirty="0" smtClean="0"/>
              <a:t>Contribution to a change in a student’s achievement on standardized test</a:t>
            </a:r>
            <a:br>
              <a:rPr lang="en-US" sz="3200" dirty="0" smtClean="0"/>
            </a:br>
            <a:endParaRPr lang="en-US" sz="3200" dirty="0" smtClean="0"/>
          </a:p>
          <a:p>
            <a:pPr eaLnBrk="1" hangingPunct="1"/>
            <a:r>
              <a:rPr lang="en-US" sz="3200" dirty="0" smtClean="0"/>
              <a:t>Calculated from a statistical measure of student learning growth</a:t>
            </a:r>
          </a:p>
          <a:p>
            <a:pPr eaLnBrk="1" hangingPunct="1"/>
            <a:endParaRPr lang="en-US" sz="2000" dirty="0"/>
          </a:p>
          <a:p>
            <a:pPr eaLnBrk="1" hangingPunct="1"/>
            <a:r>
              <a:rPr lang="en-US" sz="3200" dirty="0" smtClean="0"/>
              <a:t>Uses two years worth of student scores to more accurately determine teacher impact</a:t>
            </a:r>
          </a:p>
        </p:txBody>
      </p:sp>
      <p:pic>
        <p:nvPicPr>
          <p:cNvPr id="28676" name="Picture 7" descr="C:\Documents and Settings\Howardm\Local Settings\Temporary Internet Files\Content.IE5\Y282YRBY\MC900433845[1].png"/>
          <p:cNvPicPr>
            <a:picLocks noChangeAspect="1" noChangeArrowheads="1"/>
          </p:cNvPicPr>
          <p:nvPr/>
        </p:nvPicPr>
        <p:blipFill>
          <a:blip r:embed="rId4"/>
          <a:srcRect/>
          <a:stretch>
            <a:fillRect/>
          </a:stretch>
        </p:blipFill>
        <p:spPr bwMode="auto">
          <a:xfrm>
            <a:off x="7260953" y="2794013"/>
            <a:ext cx="1676400" cy="1676400"/>
          </a:xfrm>
          <a:prstGeom prst="rect">
            <a:avLst/>
          </a:prstGeom>
          <a:noFill/>
          <a:ln w="9525">
            <a:noFill/>
            <a:miter lim="800000"/>
            <a:headEnd/>
            <a:tailEnd/>
          </a:ln>
        </p:spPr>
      </p:pic>
      <p:sp>
        <p:nvSpPr>
          <p:cNvPr id="645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6451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645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2" name="Rectangle 11"/>
          <p:cNvSpPr/>
          <p:nvPr/>
        </p:nvSpPr>
        <p:spPr>
          <a:xfrm>
            <a:off x="6370805" y="6581001"/>
            <a:ext cx="2773195" cy="276999"/>
          </a:xfrm>
          <a:prstGeom prst="rect">
            <a:avLst/>
          </a:prstGeom>
        </p:spPr>
        <p:txBody>
          <a:bodyPr wrap="none">
            <a:spAutoFit/>
          </a:bodyPr>
          <a:lstStyle/>
          <a:p>
            <a:r>
              <a:rPr lang="en-US" sz="1200" dirty="0" smtClean="0"/>
              <a:t>http://www.fldoe.org/committees/sg.asp</a:t>
            </a:r>
            <a:endParaRPr lang="en-US" sz="1200" dirty="0"/>
          </a:p>
        </p:txBody>
      </p:sp>
      <p:pic>
        <p:nvPicPr>
          <p:cNvPr id="13"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181100" y="5203846"/>
            <a:ext cx="6781800" cy="1382697"/>
          </a:xfrm>
          <a:prstGeom prst="rect">
            <a:avLst/>
          </a:prstGeom>
          <a:noFill/>
        </p:spPr>
      </p:pic>
    </p:spTree>
    <p:custDataLst>
      <p:tags r:id="rId1"/>
    </p:custDataLst>
    <p:extLst>
      <p:ext uri="{BB962C8B-B14F-4D97-AF65-F5344CB8AC3E}">
        <p14:creationId xmlns:p14="http://schemas.microsoft.com/office/powerpoint/2010/main" val="4135266750"/>
      </p:ext>
    </p:extLst>
  </p:cSld>
  <p:clrMapOvr>
    <a:masterClrMapping/>
  </p:clrMapOvr>
  <p:transition advClick="0">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itle 1"/>
          <p:cNvSpPr>
            <a:spLocks noGrp="1"/>
          </p:cNvSpPr>
          <p:nvPr>
            <p:ph type="title"/>
          </p:nvPr>
        </p:nvSpPr>
        <p:spPr>
          <a:xfrm>
            <a:off x="0" y="0"/>
            <a:ext cx="9144000" cy="1295400"/>
          </a:xfrm>
        </p:spPr>
        <p:txBody>
          <a:bodyPr rtlCol="0">
            <a:normAutofit/>
          </a:bodyPr>
          <a:lstStyle/>
          <a:p>
            <a:pPr eaLnBrk="1" fontAlgn="auto" hangingPunct="1">
              <a:spcAft>
                <a:spcPts val="0"/>
              </a:spcAft>
              <a:defRPr/>
            </a:pPr>
            <a:r>
              <a:rPr lang="en-US" sz="4000" b="1" dirty="0" smtClean="0"/>
              <a:t>What is the </a:t>
            </a:r>
            <a:br>
              <a:rPr lang="en-US" sz="4000" b="1" dirty="0" smtClean="0"/>
            </a:br>
            <a:r>
              <a:rPr lang="en-US" sz="4000" b="1" dirty="0" smtClean="0"/>
              <a:t>VAM Score?</a:t>
            </a:r>
          </a:p>
        </p:txBody>
      </p:sp>
      <p:sp>
        <p:nvSpPr>
          <p:cNvPr id="50178" name="Content Placeholder 2"/>
          <p:cNvSpPr>
            <a:spLocks noGrp="1"/>
          </p:cNvSpPr>
          <p:nvPr>
            <p:ph idx="1"/>
          </p:nvPr>
        </p:nvSpPr>
        <p:spPr>
          <a:xfrm>
            <a:off x="0" y="2286000"/>
            <a:ext cx="9144000" cy="1600200"/>
          </a:xfrm>
        </p:spPr>
        <p:txBody>
          <a:bodyPr rtlCol="0">
            <a:noAutofit/>
          </a:bodyPr>
          <a:lstStyle/>
          <a:p>
            <a:pPr algn="ctr" eaLnBrk="1" fontAlgn="auto" hangingPunct="1">
              <a:spcAft>
                <a:spcPts val="0"/>
              </a:spcAft>
              <a:buFont typeface="Arial" charset="0"/>
              <a:buNone/>
              <a:defRPr/>
            </a:pPr>
            <a:r>
              <a:rPr lang="en-US" sz="3600" dirty="0" smtClean="0"/>
              <a:t>	The difference between </a:t>
            </a:r>
          </a:p>
          <a:p>
            <a:pPr algn="ctr" eaLnBrk="1" fontAlgn="auto" hangingPunct="1">
              <a:spcAft>
                <a:spcPts val="0"/>
              </a:spcAft>
              <a:buFont typeface="Arial" charset="0"/>
              <a:buNone/>
              <a:defRPr/>
            </a:pPr>
            <a:r>
              <a:rPr lang="en-US" sz="3600" b="1" dirty="0" smtClean="0"/>
              <a:t>Current score </a:t>
            </a:r>
            <a:r>
              <a:rPr lang="en-US" sz="3600" dirty="0" smtClean="0"/>
              <a:t>and </a:t>
            </a:r>
          </a:p>
          <a:p>
            <a:pPr algn="ctr" eaLnBrk="1" fontAlgn="auto" hangingPunct="1">
              <a:spcAft>
                <a:spcPts val="0"/>
              </a:spcAft>
              <a:buFont typeface="Arial" charset="0"/>
              <a:buNone/>
              <a:defRPr/>
            </a:pPr>
            <a:r>
              <a:rPr lang="en-US" sz="3600" b="1" dirty="0" smtClean="0"/>
              <a:t>Expected score </a:t>
            </a:r>
          </a:p>
          <a:p>
            <a:pPr eaLnBrk="1" fontAlgn="auto" hangingPunct="1">
              <a:spcAft>
                <a:spcPts val="0"/>
              </a:spcAft>
              <a:buFont typeface="Arial" charset="0"/>
              <a:buNone/>
              <a:defRPr/>
            </a:pPr>
            <a:endParaRPr lang="en-US" sz="3600" u="sng" baseline="-25000" dirty="0" smtClean="0"/>
          </a:p>
          <a:p>
            <a:pPr eaLnBrk="1" fontAlgn="auto" hangingPunct="1">
              <a:spcAft>
                <a:spcPts val="0"/>
              </a:spcAft>
              <a:buFont typeface="Arial" charset="0"/>
              <a:buNone/>
              <a:defRPr/>
            </a:pPr>
            <a:endParaRPr lang="en-US" sz="3600" u="sng" baseline="-25000" dirty="0" smtClean="0"/>
          </a:p>
        </p:txBody>
      </p:sp>
      <p:sp>
        <p:nvSpPr>
          <p:cNvPr id="4" name="Title 1"/>
          <p:cNvSpPr txBox="1">
            <a:spLocks/>
          </p:cNvSpPr>
          <p:nvPr/>
        </p:nvSpPr>
        <p:spPr>
          <a:xfrm>
            <a:off x="914400" y="4648200"/>
            <a:ext cx="7315200" cy="1752600"/>
          </a:xfrm>
          <a:prstGeom prst="rect">
            <a:avLst/>
          </a:prstGeom>
        </p:spPr>
        <p:txBody>
          <a:bodyPr anchor="ctr"/>
          <a:lstStyle/>
          <a:p>
            <a:pPr algn="ctr" fontAlgn="auto">
              <a:spcAft>
                <a:spcPts val="0"/>
              </a:spcAft>
              <a:defRPr/>
            </a:pPr>
            <a:r>
              <a:rPr lang="en-US" sz="4800" b="1" dirty="0">
                <a:latin typeface="Arial Narrow" pitchFamily="34" charset="0"/>
                <a:ea typeface="+mj-ea"/>
                <a:cs typeface="+mj-cs"/>
              </a:rPr>
              <a:t>What is the </a:t>
            </a:r>
            <a:br>
              <a:rPr lang="en-US" sz="4800" b="1" dirty="0">
                <a:latin typeface="Arial Narrow" pitchFamily="34" charset="0"/>
                <a:ea typeface="+mj-ea"/>
                <a:cs typeface="+mj-cs"/>
              </a:rPr>
            </a:br>
            <a:r>
              <a:rPr lang="en-US" sz="4800" b="1" i="1" dirty="0" smtClean="0">
                <a:solidFill>
                  <a:srgbClr val="FF0000"/>
                </a:solidFill>
                <a:latin typeface="Arial Narrow" pitchFamily="34" charset="0"/>
                <a:ea typeface="+mj-ea"/>
                <a:cs typeface="+mj-cs"/>
              </a:rPr>
              <a:t>Expected </a:t>
            </a:r>
            <a:r>
              <a:rPr lang="en-US" sz="4800" b="1" dirty="0" smtClean="0">
                <a:latin typeface="Arial Narrow" pitchFamily="34" charset="0"/>
                <a:ea typeface="+mj-ea"/>
                <a:cs typeface="+mj-cs"/>
              </a:rPr>
              <a:t>Score</a:t>
            </a:r>
            <a:r>
              <a:rPr lang="en-US" sz="4800" b="1" dirty="0">
                <a:latin typeface="Arial Narrow" pitchFamily="34" charset="0"/>
                <a:ea typeface="+mj-ea"/>
                <a:cs typeface="+mj-cs"/>
              </a:rPr>
              <a:t>?</a:t>
            </a:r>
            <a:endParaRPr lang="en-US" sz="4800" dirty="0">
              <a:latin typeface="Arial Narrow" pitchFamily="34" charset="0"/>
              <a:ea typeface="+mj-ea"/>
              <a:cs typeface="+mj-cs"/>
            </a:endParaRPr>
          </a:p>
        </p:txBody>
      </p:sp>
    </p:spTree>
    <p:custDataLst>
      <p:tags r:id="rId1"/>
    </p:custDataLst>
    <p:extLst>
      <p:ext uri="{BB962C8B-B14F-4D97-AF65-F5344CB8AC3E}">
        <p14:creationId xmlns:p14="http://schemas.microsoft.com/office/powerpoint/2010/main" val="1705270378"/>
      </p:ext>
    </p:extLst>
  </p:cSld>
  <p:clrMapOvr>
    <a:masterClrMapping/>
  </p:clrMapOvr>
  <p:transition advClick="0">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17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017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0" y="0"/>
            <a:ext cx="9144000" cy="1143000"/>
          </a:xfrm>
        </p:spPr>
        <p:txBody>
          <a:bodyPr rtlCol="0">
            <a:noAutofit/>
          </a:bodyPr>
          <a:lstStyle/>
          <a:p>
            <a:pPr eaLnBrk="1" fontAlgn="auto" hangingPunct="1">
              <a:spcAft>
                <a:spcPts val="0"/>
              </a:spcAft>
              <a:defRPr/>
            </a:pPr>
            <a:r>
              <a:rPr lang="en-US" sz="3600" b="1" dirty="0" smtClean="0"/>
              <a:t>FLDOE Value-Added Model</a:t>
            </a:r>
            <a:br>
              <a:rPr lang="en-US" sz="3600" b="1" dirty="0" smtClean="0"/>
            </a:br>
            <a:r>
              <a:rPr lang="en-US" sz="3600" b="1" dirty="0" smtClean="0"/>
              <a:t> Variables determining expected score</a:t>
            </a:r>
          </a:p>
        </p:txBody>
      </p:sp>
      <p:sp>
        <p:nvSpPr>
          <p:cNvPr id="41987" name="Content Placeholder 2"/>
          <p:cNvSpPr>
            <a:spLocks noGrp="1"/>
          </p:cNvSpPr>
          <p:nvPr>
            <p:ph idx="1"/>
          </p:nvPr>
        </p:nvSpPr>
        <p:spPr>
          <a:xfrm>
            <a:off x="381000" y="1524000"/>
            <a:ext cx="8763000" cy="5715000"/>
          </a:xfrm>
        </p:spPr>
        <p:txBody>
          <a:bodyPr/>
          <a:lstStyle/>
          <a:p>
            <a:pPr eaLnBrk="1" hangingPunct="1">
              <a:spcBef>
                <a:spcPts val="300"/>
              </a:spcBef>
            </a:pPr>
            <a:r>
              <a:rPr lang="en-US" b="1" dirty="0" smtClean="0">
                <a:solidFill>
                  <a:srgbClr val="FF0000"/>
                </a:solidFill>
              </a:rPr>
              <a:t>One to Two </a:t>
            </a:r>
            <a:r>
              <a:rPr lang="en-US" sz="2800" b="1" dirty="0" smtClean="0">
                <a:solidFill>
                  <a:srgbClr val="FF0000"/>
                </a:solidFill>
              </a:rPr>
              <a:t>years of prior scores </a:t>
            </a:r>
          </a:p>
          <a:p>
            <a:pPr eaLnBrk="1" hangingPunct="1">
              <a:spcBef>
                <a:spcPts val="300"/>
              </a:spcBef>
            </a:pPr>
            <a:r>
              <a:rPr lang="en-US" sz="2800" dirty="0" smtClean="0"/>
              <a:t>Gifted status </a:t>
            </a:r>
          </a:p>
          <a:p>
            <a:pPr eaLnBrk="1" hangingPunct="1">
              <a:spcBef>
                <a:spcPts val="300"/>
              </a:spcBef>
            </a:pPr>
            <a:r>
              <a:rPr lang="en-US" sz="2800" dirty="0" smtClean="0"/>
              <a:t>Class size </a:t>
            </a:r>
          </a:p>
          <a:p>
            <a:pPr eaLnBrk="1" hangingPunct="1">
              <a:spcBef>
                <a:spcPts val="300"/>
              </a:spcBef>
            </a:pPr>
            <a:r>
              <a:rPr lang="en-US" sz="2800" dirty="0" smtClean="0"/>
              <a:t>Student Attendance (Days)</a:t>
            </a:r>
          </a:p>
          <a:p>
            <a:pPr eaLnBrk="1" hangingPunct="1">
              <a:spcBef>
                <a:spcPts val="300"/>
              </a:spcBef>
            </a:pPr>
            <a:r>
              <a:rPr lang="en-US" sz="2800" dirty="0" smtClean="0"/>
              <a:t>Mobility (number of transitions) </a:t>
            </a:r>
          </a:p>
          <a:p>
            <a:pPr eaLnBrk="1" hangingPunct="1">
              <a:spcBef>
                <a:spcPts val="300"/>
              </a:spcBef>
            </a:pPr>
            <a:r>
              <a:rPr lang="en-US" sz="2800" dirty="0" smtClean="0"/>
              <a:t>Difference from modal age in grade </a:t>
            </a:r>
            <a:br>
              <a:rPr lang="en-US" sz="2800" dirty="0" smtClean="0"/>
            </a:br>
            <a:r>
              <a:rPr lang="en-US" sz="2800" dirty="0" smtClean="0"/>
              <a:t>(indicator of retention) </a:t>
            </a:r>
          </a:p>
          <a:p>
            <a:pPr eaLnBrk="1" hangingPunct="1">
              <a:spcBef>
                <a:spcPts val="300"/>
              </a:spcBef>
            </a:pPr>
            <a:r>
              <a:rPr lang="en-US" sz="2800" dirty="0"/>
              <a:t>N</a:t>
            </a:r>
            <a:r>
              <a:rPr lang="en-US" sz="2800" dirty="0" smtClean="0"/>
              <a:t>umber of subject-relevant courses enrolled</a:t>
            </a:r>
          </a:p>
          <a:p>
            <a:pPr eaLnBrk="1" hangingPunct="1">
              <a:spcBef>
                <a:spcPts val="300"/>
              </a:spcBef>
            </a:pPr>
            <a:r>
              <a:rPr lang="en-US" sz="2800" dirty="0" smtClean="0"/>
              <a:t>Homogeneity of entering test scores in the class</a:t>
            </a:r>
          </a:p>
          <a:p>
            <a:pPr>
              <a:spcBef>
                <a:spcPts val="300"/>
              </a:spcBef>
            </a:pPr>
            <a:r>
              <a:rPr lang="en-US" dirty="0"/>
              <a:t>Students with Disabilities (SWD) status </a:t>
            </a:r>
            <a:endParaRPr lang="en-US" sz="2800" dirty="0" smtClean="0"/>
          </a:p>
          <a:p>
            <a:pPr>
              <a:spcBef>
                <a:spcPts val="300"/>
              </a:spcBef>
            </a:pPr>
            <a:r>
              <a:rPr lang="en-US" dirty="0"/>
              <a:t>English Language Learner </a:t>
            </a:r>
            <a:r>
              <a:rPr lang="en-US" dirty="0" smtClean="0"/>
              <a:t>(LY) </a:t>
            </a:r>
            <a:r>
              <a:rPr lang="en-US" dirty="0"/>
              <a:t>status </a:t>
            </a:r>
          </a:p>
          <a:p>
            <a:pPr eaLnBrk="1" hangingPunct="1">
              <a:spcBef>
                <a:spcPts val="300"/>
              </a:spcBef>
            </a:pPr>
            <a:endParaRPr lang="en-US" sz="2800" dirty="0" smtClean="0"/>
          </a:p>
          <a:p>
            <a:pPr eaLnBrk="1" hangingPunct="1"/>
            <a:endParaRPr lang="en-US" dirty="0" smtClean="0"/>
          </a:p>
          <a:p>
            <a:pPr eaLnBrk="1" hangingPunct="1"/>
            <a:endParaRPr lang="en-US" dirty="0" smtClean="0"/>
          </a:p>
        </p:txBody>
      </p:sp>
      <p:sp>
        <p:nvSpPr>
          <p:cNvPr id="4" name="Rectangle 3"/>
          <p:cNvSpPr/>
          <p:nvPr/>
        </p:nvSpPr>
        <p:spPr>
          <a:xfrm>
            <a:off x="6370805" y="6629400"/>
            <a:ext cx="2773195" cy="276999"/>
          </a:xfrm>
          <a:prstGeom prst="rect">
            <a:avLst/>
          </a:prstGeom>
        </p:spPr>
        <p:txBody>
          <a:bodyPr wrap="none">
            <a:spAutoFit/>
          </a:bodyPr>
          <a:lstStyle/>
          <a:p>
            <a:r>
              <a:rPr lang="en-US" sz="1200" dirty="0" smtClean="0"/>
              <a:t>http://www.fldoe.org/committees/sg.asp</a:t>
            </a:r>
            <a:endParaRPr lang="en-US" sz="1200" dirty="0"/>
          </a:p>
        </p:txBody>
      </p:sp>
    </p:spTree>
    <p:custDataLst>
      <p:tags r:id="rId1"/>
    </p:custDataLst>
    <p:extLst>
      <p:ext uri="{BB962C8B-B14F-4D97-AF65-F5344CB8AC3E}">
        <p14:creationId xmlns:p14="http://schemas.microsoft.com/office/powerpoint/2010/main" val="1499947830"/>
      </p:ext>
    </p:extLst>
  </p:cSld>
  <p:clrMapOvr>
    <a:masterClrMapping/>
  </p:clrMapOvr>
  <p:transition advClick="0">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additive="base">
                                        <p:cTn id="13" dur="5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additive="base">
                                        <p:cTn id="19" dur="5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9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1987">
                                            <p:txEl>
                                              <p:pRg st="3" end="3"/>
                                            </p:txEl>
                                          </p:spTgt>
                                        </p:tgtEl>
                                        <p:attrNameLst>
                                          <p:attrName>style.visibility</p:attrName>
                                        </p:attrNameLst>
                                      </p:cBhvr>
                                      <p:to>
                                        <p:strVal val="visible"/>
                                      </p:to>
                                    </p:set>
                                    <p:anim calcmode="lin" valueType="num">
                                      <p:cBhvr additive="base">
                                        <p:cTn id="25" dur="500" fill="hold"/>
                                        <p:tgtEl>
                                          <p:spTgt spid="419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19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1987">
                                            <p:txEl>
                                              <p:pRg st="4" end="4"/>
                                            </p:txEl>
                                          </p:spTgt>
                                        </p:tgtEl>
                                        <p:attrNameLst>
                                          <p:attrName>style.visibility</p:attrName>
                                        </p:attrNameLst>
                                      </p:cBhvr>
                                      <p:to>
                                        <p:strVal val="visible"/>
                                      </p:to>
                                    </p:set>
                                    <p:anim calcmode="lin" valueType="num">
                                      <p:cBhvr additive="base">
                                        <p:cTn id="31" dur="500" fill="hold"/>
                                        <p:tgtEl>
                                          <p:spTgt spid="419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19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1987">
                                            <p:txEl>
                                              <p:pRg st="5" end="5"/>
                                            </p:txEl>
                                          </p:spTgt>
                                        </p:tgtEl>
                                        <p:attrNameLst>
                                          <p:attrName>style.visibility</p:attrName>
                                        </p:attrNameLst>
                                      </p:cBhvr>
                                      <p:to>
                                        <p:strVal val="visible"/>
                                      </p:to>
                                    </p:set>
                                    <p:anim calcmode="lin" valueType="num">
                                      <p:cBhvr additive="base">
                                        <p:cTn id="37" dur="500" fill="hold"/>
                                        <p:tgtEl>
                                          <p:spTgt spid="419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19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1987">
                                            <p:txEl>
                                              <p:pRg st="6" end="6"/>
                                            </p:txEl>
                                          </p:spTgt>
                                        </p:tgtEl>
                                        <p:attrNameLst>
                                          <p:attrName>style.visibility</p:attrName>
                                        </p:attrNameLst>
                                      </p:cBhvr>
                                      <p:to>
                                        <p:strVal val="visible"/>
                                      </p:to>
                                    </p:set>
                                    <p:anim calcmode="lin" valueType="num">
                                      <p:cBhvr additive="base">
                                        <p:cTn id="43" dur="500" fill="hold"/>
                                        <p:tgtEl>
                                          <p:spTgt spid="419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19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1987">
                                            <p:txEl>
                                              <p:pRg st="7" end="7"/>
                                            </p:txEl>
                                          </p:spTgt>
                                        </p:tgtEl>
                                        <p:attrNameLst>
                                          <p:attrName>style.visibility</p:attrName>
                                        </p:attrNameLst>
                                      </p:cBhvr>
                                      <p:to>
                                        <p:strVal val="visible"/>
                                      </p:to>
                                    </p:set>
                                    <p:anim calcmode="lin" valueType="num">
                                      <p:cBhvr additive="base">
                                        <p:cTn id="49" dur="500" fill="hold"/>
                                        <p:tgtEl>
                                          <p:spTgt spid="4198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198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1987">
                                            <p:txEl>
                                              <p:pRg st="8" end="8"/>
                                            </p:txEl>
                                          </p:spTgt>
                                        </p:tgtEl>
                                        <p:attrNameLst>
                                          <p:attrName>style.visibility</p:attrName>
                                        </p:attrNameLst>
                                      </p:cBhvr>
                                      <p:to>
                                        <p:strVal val="visible"/>
                                      </p:to>
                                    </p:set>
                                    <p:anim calcmode="lin" valueType="num">
                                      <p:cBhvr additive="base">
                                        <p:cTn id="55" dur="500" fill="hold"/>
                                        <p:tgtEl>
                                          <p:spTgt spid="4198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198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1987">
                                            <p:txEl>
                                              <p:pRg st="9" end="9"/>
                                            </p:txEl>
                                          </p:spTgt>
                                        </p:tgtEl>
                                        <p:attrNameLst>
                                          <p:attrName>style.visibility</p:attrName>
                                        </p:attrNameLst>
                                      </p:cBhvr>
                                      <p:to>
                                        <p:strVal val="visible"/>
                                      </p:to>
                                    </p:set>
                                    <p:anim calcmode="lin" valueType="num">
                                      <p:cBhvr additive="base">
                                        <p:cTn id="61" dur="500" fill="hold"/>
                                        <p:tgtEl>
                                          <p:spTgt spid="4198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198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Screen Shot 2016-11-13 at 5.55.1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629529"/>
          </a:xfrm>
          <a:prstGeom prst="rect">
            <a:avLst/>
          </a:prstGeom>
        </p:spPr>
      </p:pic>
      <p:sp>
        <p:nvSpPr>
          <p:cNvPr id="14" name="TextBox 13"/>
          <p:cNvSpPr txBox="1"/>
          <p:nvPr/>
        </p:nvSpPr>
        <p:spPr>
          <a:xfrm rot="20567372">
            <a:off x="622563" y="1932362"/>
            <a:ext cx="8017865" cy="646331"/>
          </a:xfrm>
          <a:prstGeom prst="rect">
            <a:avLst/>
          </a:prstGeom>
          <a:solidFill>
            <a:srgbClr val="FFFF00"/>
          </a:solidFill>
        </p:spPr>
        <p:txBody>
          <a:bodyPr wrap="none" rtlCol="0">
            <a:spAutoFit/>
          </a:bodyPr>
          <a:lstStyle/>
          <a:p>
            <a:r>
              <a:rPr lang="en-US" sz="3600" dirty="0" smtClean="0"/>
              <a:t>WHAT IS THE “EXPECTED” SCORE”</a:t>
            </a:r>
            <a:endParaRPr lang="en-US" sz="3600" dirty="0"/>
          </a:p>
        </p:txBody>
      </p:sp>
      <p:pic>
        <p:nvPicPr>
          <p:cNvPr id="17" name="Picture 16" descr="Screen Shot 2016-11-13 at 5.55.19 PM.png"/>
          <p:cNvPicPr>
            <a:picLocks noChangeAspect="1"/>
          </p:cNvPicPr>
          <p:nvPr/>
        </p:nvPicPr>
        <p:blipFill rotWithShape="1">
          <a:blip r:embed="rId3">
            <a:extLst>
              <a:ext uri="{28A0092B-C50C-407E-A947-70E740481C1C}">
                <a14:useLocalDpi xmlns:a14="http://schemas.microsoft.com/office/drawing/2010/main" val="0"/>
              </a:ext>
            </a:extLst>
          </a:blip>
          <a:srcRect l="9682" r="12910" b="93866"/>
          <a:stretch/>
        </p:blipFill>
        <p:spPr>
          <a:xfrm>
            <a:off x="0" y="0"/>
            <a:ext cx="9121078" cy="743499"/>
          </a:xfrm>
          <a:prstGeom prst="rect">
            <a:avLst/>
          </a:prstGeom>
        </p:spPr>
      </p:pic>
      <p:sp>
        <p:nvSpPr>
          <p:cNvPr id="11" name="TextBox 10"/>
          <p:cNvSpPr txBox="1"/>
          <p:nvPr/>
        </p:nvSpPr>
        <p:spPr>
          <a:xfrm>
            <a:off x="3593322" y="6412668"/>
            <a:ext cx="2077311" cy="338554"/>
          </a:xfrm>
          <a:prstGeom prst="rect">
            <a:avLst/>
          </a:prstGeom>
          <a:solidFill>
            <a:schemeClr val="bg1"/>
          </a:solidFill>
        </p:spPr>
        <p:txBody>
          <a:bodyPr wrap="none" rtlCol="0">
            <a:spAutoFit/>
          </a:bodyPr>
          <a:lstStyle/>
          <a:p>
            <a:r>
              <a:rPr lang="en-US" sz="1600" b="1" dirty="0" smtClean="0"/>
              <a:t>EXPECTED SCORE</a:t>
            </a:r>
            <a:endParaRPr lang="en-US" sz="1600" b="1" dirty="0"/>
          </a:p>
        </p:txBody>
      </p:sp>
      <p:sp>
        <p:nvSpPr>
          <p:cNvPr id="18" name="TextBox 17"/>
          <p:cNvSpPr txBox="1"/>
          <p:nvPr/>
        </p:nvSpPr>
        <p:spPr>
          <a:xfrm rot="16200000">
            <a:off x="-738081" y="3312264"/>
            <a:ext cx="1814719" cy="338554"/>
          </a:xfrm>
          <a:prstGeom prst="rect">
            <a:avLst/>
          </a:prstGeom>
          <a:solidFill>
            <a:schemeClr val="bg1"/>
          </a:solidFill>
        </p:spPr>
        <p:txBody>
          <a:bodyPr wrap="none" rtlCol="0">
            <a:spAutoFit/>
          </a:bodyPr>
          <a:lstStyle/>
          <a:p>
            <a:r>
              <a:rPr lang="en-US" sz="1600" b="1" dirty="0" smtClean="0"/>
              <a:t>ACTUAL SCORE</a:t>
            </a:r>
            <a:endParaRPr lang="en-US" sz="1600" b="1" dirty="0"/>
          </a:p>
        </p:txBody>
      </p:sp>
    </p:spTree>
    <p:extLst>
      <p:ext uri="{BB962C8B-B14F-4D97-AF65-F5344CB8AC3E}">
        <p14:creationId xmlns:p14="http://schemas.microsoft.com/office/powerpoint/2010/main" val="24656606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14"/>
                                        </p:tgtEl>
                                      </p:cBhvr>
                                    </p:animEffect>
                                    <p:anim calcmode="lin" valueType="num">
                                      <p:cBhvr>
                                        <p:cTn id="7" dur="1000"/>
                                        <p:tgtEl>
                                          <p:spTgt spid="14"/>
                                        </p:tgtEl>
                                        <p:attrNameLst>
                                          <p:attrName>ppt_x</p:attrName>
                                        </p:attrNameLst>
                                      </p:cBhvr>
                                      <p:tavLst>
                                        <p:tav tm="0">
                                          <p:val>
                                            <p:strVal val="ppt_x"/>
                                          </p:val>
                                        </p:tav>
                                        <p:tav tm="100000">
                                          <p:val>
                                            <p:strVal val="ppt_x"/>
                                          </p:val>
                                        </p:tav>
                                      </p:tavLst>
                                    </p:anim>
                                    <p:anim calcmode="lin" valueType="num">
                                      <p:cBhvr>
                                        <p:cTn id="8" dur="1000"/>
                                        <p:tgtEl>
                                          <p:spTgt spid="14"/>
                                        </p:tgtEl>
                                        <p:attrNameLst>
                                          <p:attrName>ppt_y</p:attrName>
                                        </p:attrNameLst>
                                      </p:cBhvr>
                                      <p:tavLst>
                                        <p:tav tm="0">
                                          <p:val>
                                            <p:strVal val="ppt_y"/>
                                          </p:val>
                                        </p:tav>
                                        <p:tav tm="100000">
                                          <p:val>
                                            <p:strVal val="ppt_y+.1"/>
                                          </p:val>
                                        </p:tav>
                                      </p:tavLst>
                                    </p:anim>
                                    <p:set>
                                      <p:cBhvr>
                                        <p:cTn id="9" dur="1" fill="hold">
                                          <p:stCondLst>
                                            <p:cond delay="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FD568C45-FC91-4CAB-B3DC-F1DFDFAB3E39}_4.png&quot;/&gt;&lt;left val=&quot;2&quot;/&gt;&lt;top val=&quot;495&quot;/&gt;&lt;width val=&quot;564&quot;/&gt;&lt;height val=&quot;39&quot;/&gt;&lt;hasText val=&quot;1&quot;/&gt;&lt;/Image&gt;&lt;/ThreeDShapeInfo&gt;"/>
  <p:tag name="PRESENTER_SHAPETEXTINFO" val="&lt;ShapeTextInfo&gt;&lt;TableIndex row=&quot;-1&quot; col=&quot;-1&quot;&gt;&lt;linesCount val=&quot;1&quot;/&gt;&lt;lineCharCount val=&quot;47&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980E599D-8215-421D-9875-F38ACDFC5405}_7.png&quot;/&gt;&lt;left val=&quot;33&quot;/&gt;&lt;top val=&quot;20&quot;/&gt;&lt;width val=&quot;677&quot;/&gt;&lt;height val=&quot;277&quot;/&gt;&lt;hasText val=&quot;1&quot;/&gt;&lt;/Image&gt;&lt;/ThreeDShapeInfo&gt;"/>
  <p:tag name="PRESENTER_SHAPETEXTINFO" val="&lt;ShapeTextInfo&gt;&lt;TableIndex row=&quot;-1&quot; col=&quot;-1&quot;&gt;&lt;linesCount val=&quot;10&quot;/&gt;&lt;lineCharCount val=&quot;34&quot;/&gt;&lt;lineCharCount val=&quot;1&quot;/&gt;&lt;lineCharCount val=&quot;46&quot;/&gt;&lt;lineCharCount val=&quot;1&quot;/&gt;&lt;lineCharCount val=&quot;37&quot;/&gt;&lt;lineCharCount val=&quot;39&quot;/&gt;&lt;lineCharCount val=&quot;37&quot;/&gt;&lt;lineCharCount val=&quot;1&quot;/&gt;&lt;lineCharCount val=&quot;32&quot;/&gt;&lt;lineCharCount val=&quot;46&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PPSNARRATION" val="6,130931742,Q:\R&amp;D\VAM\FY2016\PLA-Roadshow\FY16 Teacher Evaluation Presentation v02_pptx\Media.ppcx"/>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PPSNARRATION" val="12,139090245,C:\Users\howardm\Desktop\VAM Vodcast\VAMforHSprincipalsv07_pptx\Media.ppcx"/>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PPSNARRATION" val="13,139090245,C:\Users\howardm\Desktop\VAM Vodcast\VAMforHSprincipalsv07_pptx\Media.ppcx"/>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PPSNARRATION" val="16,139090245,C:\Users\howardm\Desktop\VAM Vodcast\VAMforHSprincipalsv07_pptx\Media.ppcx"/>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PPSNARRATION" val="6,130931742,Q:\R&amp;D\VAM\FY2016\PLA-Roadshow\FY16 Teacher Evaluation Presentation v02_pptx\Media.ppcx"/>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3.xml><?xml version="1.0" encoding="utf-8"?>
<p:tagLst xmlns:a="http://schemas.openxmlformats.org/drawingml/2006/main" xmlns:r="http://schemas.openxmlformats.org/officeDocument/2006/relationships" xmlns:p="http://schemas.openxmlformats.org/presentationml/2006/main">
  <p:tag name="PPSNARRATION" val="25,130931742,Q:\R&amp;D\VAM\FY2016\PLA-Roadshow\FY16 Teacher Evaluation Presentation v02_pptx\Media.ppcx"/>
</p:tagLst>
</file>

<file path=ppt/tags/tag24.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5A2EAA4D-45CB-4638-9967-25E939AD7963}_25.png&quot;/&gt;&lt;left val=&quot;30&quot;/&gt;&lt;top val=&quot;-6&quot;/&gt;&lt;width val=&quot;664&quot;/&gt;&lt;height val=&quot;106&quot;/&gt;&lt;hasText val=&quot;1&quot;/&gt;&lt;/Image&gt;&lt;/ThreeDShapeInfo&gt;"/>
  <p:tag name="PRESENTER_SHAPETEXTINFO" val="&lt;ShapeTextInfo&gt;&lt;TableIndex row=&quot;-1&quot; col=&quot;-1&quot;&gt;&lt;linesCount val=&quot;2&quot;/&gt;&lt;lineCharCount val=&quot;42&quot;/&gt;&lt;lineCharCount val=&quot;41&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7.xml><?xml version="1.0" encoding="utf-8"?>
<p:tagLst xmlns:a="http://schemas.openxmlformats.org/drawingml/2006/main" xmlns:r="http://schemas.openxmlformats.org/officeDocument/2006/relationships" xmlns:p="http://schemas.openxmlformats.org/presentationml/2006/main">
  <p:tag name="PPSNARRATION" val="6,130931742,Q:\R&amp;D\VAM\FY2016\PLA-Roadshow\FY16 Teacher Evaluation Presentation v02_pptx\Media.ppcx"/>
</p:tagLst>
</file>

<file path=ppt/tags/tag2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0.xml><?xml version="1.0" encoding="utf-8"?>
<p:tagLst xmlns:a="http://schemas.openxmlformats.org/drawingml/2006/main" xmlns:r="http://schemas.openxmlformats.org/officeDocument/2006/relationships" xmlns:p="http://schemas.openxmlformats.org/presentationml/2006/main">
  <p:tag name="PPSNARRATION" val="41,130931742,Q:\R&amp;D\VAM\FY2016\PLA-Roadshow\FY16 Teacher Evaluation Presentation v02_pptx\Media.ppcx"/>
</p:tagLst>
</file>

<file path=ppt/tags/tag31.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AA9D3212-2661-4C73-A03D-402D677BE113}_41.png&quot;/&gt;&lt;left val=&quot;0&quot;/&gt;&lt;top val=&quot;-2&quot;/&gt;&lt;width val=&quot;721&quot;/&gt;&lt;height val=&quot;85&quot;/&gt;&lt;hasText val=&quot;1&quot;/&gt;&lt;/Image&gt;&lt;/ThreeDShapeInfo&gt;"/>
  <p:tag name="PRESENTER_SHAPETEXTINFO" val="&lt;ShapeTextInfo&gt;&lt;TableIndex row=&quot;-1&quot; col=&quot;-1&quot;&gt;&lt;linesCount val=&quot;1&quot;/&gt;&lt;lineCharCount val=&quot;13&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69BDA7B6-7C13-4339-8C44-B9C56AADC73E}_41.png&quot;/&gt;&lt;left val=&quot;85&quot;/&gt;&lt;top val=&quot;74&quot;/&gt;&lt;width val=&quot;498&quot;/&gt;&lt;height val=&quot;455&quot;/&gt;&lt;hasText val=&quot;1&quot;/&gt;&lt;/Image&gt;&lt;/ThreeDShapeInfo&gt;"/>
  <p:tag name="PRESENTER_SHAPETEXTINFO" val="&lt;ShapeTextInfo&gt;&lt;TableIndex row=&quot;1&quot; col=&quot;1&quot;&gt;&lt;linesCount val=&quot;0&quot;/&gt;&lt;/TableIndex&gt;&lt;TableIndex row=&quot;1&quot; col=&quot;2&quot;&gt;&lt;linesCount val=&quot;2&quot;/&gt;&lt;lineCharCount val=&quot;44&quot;/&gt;&lt;lineCharCount val=&quot;11&quot;/&gt;&lt;/TableIndex&gt;&lt;TableIndex row=&quot;1&quot; col=&quot;3&quot;&gt;&lt;linesCount val=&quot;2&quot;/&gt;&lt;lineCharCount val=&quot;44&quot;/&gt;&lt;lineCharCount val=&quot;11&quot;/&gt;&lt;/TableIndex&gt;&lt;TableIndex row=&quot;1&quot; col=&quot;4&quot;&gt;&lt;linesCount val=&quot;2&quot;/&gt;&lt;lineCharCount val=&quot;44&quot;/&gt;&lt;lineCharCount val=&quot;11&quot;/&gt;&lt;/TableIndex&gt;&lt;TableIndex row=&quot;1&quot; col=&quot;5&quot;&gt;&lt;linesCount val=&quot;2&quot;/&gt;&lt;lineCharCount val=&quot;44&quot;/&gt;&lt;lineCharCount val=&quot;11&quot;/&gt;&lt;/TableIndex&gt;&lt;TableIndex row=&quot;2&quot; col=&quot;1&quot;&gt;&lt;linesCount val=&quot;0&quot;/&gt;&lt;/TableIndex&gt;&lt;TableIndex row=&quot;2&quot; col=&quot;2&quot;&gt;&lt;linesCount val=&quot;1&quot;/&gt;&lt;lineCharCount val=&quot;3&quot;/&gt;&lt;/TableIndex&gt;&lt;TableIndex row=&quot;2&quot; col=&quot;3&quot;&gt;&lt;linesCount val=&quot;2&quot;/&gt;&lt;lineCharCount val=&quot;5&quot;/&gt;&lt;lineCharCount val=&quot;8&quot;/&gt;&lt;/TableIndex&gt;&lt;TableIndex row=&quot;2&quot; col=&quot;4&quot;&gt;&lt;linesCount val=&quot;2&quot;/&gt;&lt;lineCharCount val=&quot;6&quot;/&gt;&lt;lineCharCount val=&quot;8&quot;/&gt;&lt;/TableIndex&gt;&lt;TableIndex row=&quot;2&quot; col=&quot;5&quot;&gt;&lt;linesCount val=&quot;1&quot;/&gt;&lt;lineCharCount val=&quot;4&quot;/&gt;&lt;/TableIndex&gt;&lt;TableIndex row=&quot;3&quot; col=&quot;1&quot;&gt;&lt;linesCount val=&quot;2&quot;/&gt;&lt;lineCharCount val=&quot;30&quot;/&gt;&lt;lineCharCount val=&quot;20&quot;/&gt;&lt;/TableIndex&gt;&lt;TableIndex row=&quot;3&quot; col=&quot;2&quot;&gt;&lt;linesCount val=&quot;1&quot;/&gt;&lt;lineCharCount val=&quot;4&quot;/&gt;&lt;/TableIndex&gt;&lt;TableIndex row=&quot;3&quot; col=&quot;3&quot;&gt;&lt;linesCount val=&quot;1&quot;/&gt;&lt;lineCharCount val=&quot;4&quot;/&gt;&lt;/TableIndex&gt;&lt;TableIndex row=&quot;3&quot; col=&quot;4&quot;&gt;&lt;linesCount val=&quot;1&quot;/&gt;&lt;lineCharCount val=&quot;4&quot;/&gt;&lt;/TableIndex&gt;&lt;TableIndex row=&quot;3&quot; col=&quot;5&quot;&gt;&lt;linesCount val=&quot;1&quot;/&gt;&lt;lineCharCount val=&quot;4&quot;/&gt;&lt;/TableIndex&gt;&lt;TableIndex row=&quot;4&quot; col=&quot;1&quot;&gt;&lt;linesCount val=&quot;2&quot;/&gt;&lt;lineCharCount val=&quot;30&quot;/&gt;&lt;lineCharCount val=&quot;20&quot;/&gt;&lt;/TableIndex&gt;&lt;TableIndex row=&quot;4&quot; col=&quot;2&quot;&gt;&lt;linesCount val=&quot;1&quot;/&gt;&lt;lineCharCount val=&quot;4&quot;/&gt;&lt;/TableIndex&gt;&lt;TableIndex row=&quot;4&quot; col=&quot;3&quot;&gt;&lt;linesCount val=&quot;1&quot;/&gt;&lt;lineCharCount val=&quot;4&quot;/&gt;&lt;/TableIndex&gt;&lt;TableIndex row=&quot;4&quot; col=&quot;4&quot;&gt;&lt;linesCount val=&quot;1&quot;/&gt;&lt;lineCharCount val=&quot;4&quot;/&gt;&lt;/TableIndex&gt;&lt;TableIndex row=&quot;4&quot; col=&quot;5&quot;&gt;&lt;linesCount val=&quot;0&quot;/&gt;&lt;/TableIndex&gt;&lt;TableIndex row=&quot;5&quot; col=&quot;1&quot;&gt;&lt;linesCount val=&quot;2&quot;/&gt;&lt;lineCharCount val=&quot;30&quot;/&gt;&lt;lineCharCount val=&quot;20&quot;/&gt;&lt;/TableIndex&gt;&lt;TableIndex row=&quot;5&quot; col=&quot;2&quot;&gt;&lt;linesCount val=&quot;1&quot;/&gt;&lt;lineCharCount val=&quot;4&quot;/&gt;&lt;/TableIndex&gt;&lt;TableIndex row=&quot;5&quot; col=&quot;3&quot;&gt;&lt;linesCount val=&quot;1&quot;/&gt;&lt;lineCharCount val=&quot;4&quot;/&gt;&lt;/TableIndex&gt;&lt;TableIndex row=&quot;5&quot; col=&quot;4&quot;&gt;&lt;linesCount val=&quot;1&quot;/&gt;&lt;lineCharCount val=&quot;6&quot;/&gt;&lt;/TableIndex&gt;&lt;TableIndex row=&quot;5&quot; col=&quot;5&quot;&gt;&lt;linesCount val=&quot;1&quot;/&gt;&lt;lineCharCount val=&quot;6&quot;/&gt;&lt;/TableIndex&gt;&lt;TableIndex row=&quot;6&quot; col=&quot;1&quot;&gt;&lt;linesCount val=&quot;2&quot;/&gt;&lt;lineCharCount val=&quot;30&quot;/&gt;&lt;lineCharCount val=&quot;20&quot;/&gt;&lt;/TableIndex&gt;&lt;TableIndex row=&quot;6&quot; col=&quot;2&quot;&gt;&lt;linesCount val=&quot;1&quot;/&gt;&lt;lineCharCount val=&quot;4&quot;/&gt;&lt;/TableIndex&gt;&lt;TableIndex row=&quot;6&quot; col=&quot;3&quot;&gt;&lt;linesCount val=&quot;1&quot;/&gt;&lt;lineCharCount val=&quot;6&quot;/&gt;&lt;/TableIndex&gt;&lt;TableIndex row=&quot;6&quot; col=&quot;4&quot;&gt;&lt;linesCount val=&quot;1&quot;/&gt;&lt;lineCharCount val=&quot;6&quot;/&gt;&lt;/TableIndex&gt;&lt;TableIndex row=&quot;6&quot; col=&quot;5&quot;&gt;&lt;linesCount val=&quot;0&quot;/&gt;&lt;/TableIndex&gt;&lt;TableIndex row=&quot;7&quot; col=&quot;1&quot;&gt;&lt;linesCount val=&quot;2&quot;/&gt;&lt;lineCharCount val=&quot;30&quot;/&gt;&lt;lineCharCount val=&quot;20&quot;/&gt;&lt;/TableIndex&gt;&lt;TableIndex row=&quot;7&quot; col=&quot;2&quot;&gt;&lt;linesCount val=&quot;1&quot;/&gt;&lt;lineCharCount val=&quot;6&quot;/&gt;&lt;/TableIndex&gt;&lt;TableIndex row=&quot;7&quot; col=&quot;3&quot;&gt;&lt;linesCount val=&quot;1&quot;/&gt;&lt;lineCharCount val=&quot;6&quot;/&gt;&lt;/TableIndex&gt;&lt;TableIndex row=&quot;7&quot; col=&quot;4&quot;&gt;&lt;linesCount val=&quot;1&quot;/&gt;&lt;lineCharCount val=&quot;6&quot;/&gt;&lt;/TableIndex&gt;&lt;TableIndex row=&quot;7&quot; col=&quot;5&quot;&gt;&lt;linesCount val=&quot;0&quot;/&gt;&lt;/TableIndex&gt;&lt;TableIndex row=&quot;8&quot; col=&quot;1&quot;&gt;&lt;linesCount val=&quot;2&quot;/&gt;&lt;lineCharCount val=&quot;30&quot;/&gt;&lt;lineCharCount val=&quot;20&quot;/&gt;&lt;/TableIndex&gt;&lt;TableIndex row=&quot;8&quot; col=&quot;2&quot;&gt;&lt;linesCount val=&quot;1&quot;/&gt;&lt;lineCharCount val=&quot;6&quot;/&gt;&lt;/TableIndex&gt;&lt;TableIndex row=&quot;8&quot; col=&quot;3&quot;&gt;&lt;linesCount val=&quot;1&quot;/&gt;&lt;lineCharCount val=&quot;6&quot;/&gt;&lt;/TableIndex&gt;&lt;TableIndex row=&quot;8&quot; col=&quot;4&quot;&gt;&lt;linesCount val=&quot;0&quot;/&gt;&lt;/TableIndex&gt;&lt;TableIndex row=&quot;8&quot; col=&quot;5&quot;&gt;&lt;linesCount val=&quot;0&quot;/&gt;&lt;/TableIndex&gt;&lt;TableIndex row=&quot;9&quot; col=&quot;1&quot;&gt;&lt;linesCount val=&quot;2&quot;/&gt;&lt;lineCharCount val=&quot;30&quot;/&gt;&lt;lineCharCount val=&quot;20&quot;/&gt;&lt;/TableIndex&gt;&lt;TableIndex row=&quot;9&quot; col=&quot;2&quot;&gt;&lt;linesCount val=&quot;1&quot;/&gt;&lt;lineCharCount val=&quot;6&quot;/&gt;&lt;/TableIndex&gt;&lt;TableIndex row=&quot;9&quot; col=&quot;3&quot;&gt;&lt;linesCount val=&quot;0&quot;/&gt;&lt;/TableIndex&gt;&lt;TableIndex row=&quot;9&quot; col=&quot;4&quot;&gt;&lt;linesCount val=&quot;0&quot;/&gt;&lt;/TableIndex&gt;&lt;TableIndex row=&quot;9&quot; col=&quot;5&quot;&gt;&lt;linesCount val=&quot;0&quot;/&gt;&lt;/TableIndex&gt;&lt;TableIndex row=&quot;10&quot; col=&quot;1&quot;&gt;&lt;linesCount val=&quot;2&quot;/&gt;&lt;lineCharCount val=&quot;30&quot;/&gt;&lt;lineCharCount val=&quot;20&quot;/&gt;&lt;/TableIndex&gt;&lt;TableIndex row=&quot;10&quot; col=&quot;2&quot;&gt;&lt;linesCount val=&quot;1&quot;/&gt;&lt;lineCharCount val=&quot;5&quot;/&gt;&lt;/TableIndex&gt;&lt;TableIndex row=&quot;10&quot; col=&quot;3&quot;&gt;&lt;linesCount val=&quot;0&quot;/&gt;&lt;/TableIndex&gt;&lt;TableIndex row=&quot;10&quot; col=&quot;4&quot;&gt;&lt;linesCount val=&quot;0&quot;/&gt;&lt;/TableIndex&gt;&lt;TableIndex row=&quot;10&quot; col=&quot;5&quot;&gt;&lt;linesCount val=&quot;1&quot;/&gt;&lt;lineCharCount val=&quot;4&quot;/&gt;&lt;/TableIndex&gt;&lt;TableIndex row=&quot;11&quot; col=&quot;1&quot;&gt;&lt;linesCount val=&quot;2&quot;/&gt;&lt;lineCharCount val=&quot;30&quot;/&gt;&lt;lineCharCount val=&quot;20&quot;/&gt;&lt;/TableIndex&gt;&lt;TableIndex row=&quot;11&quot; col=&quot;2&quot;&gt;&lt;linesCount val=&quot;1&quot;/&gt;&lt;lineCharCount val=&quot;5&quot;/&gt;&lt;/TableIndex&gt;&lt;TableIndex row=&quot;11&quot; col=&quot;3&quot;&gt;&lt;linesCount val=&quot;1&quot;/&gt;&lt;lineCharCount val=&quot;4&quot;/&gt;&lt;/TableIndex&gt;&lt;TableIndex row=&quot;11&quot; col=&quot;4&quot;&gt;&lt;linesCount val=&quot;0&quot;/&gt;&lt;/TableIndex&gt;&lt;TableIndex row=&quot;11&quot; col=&quot;5&quot;&gt;&lt;linesCount val=&quot;0&quot;/&gt;&lt;/TableIndex&gt;&lt;TableIndex row=&quot;12&quot; col=&quot;1&quot;&gt;&lt;linesCount val=&quot;2&quot;/&gt;&lt;lineCharCount val=&quot;30&quot;/&gt;&lt;lineCharCount val=&quot;20&quot;/&gt;&lt;/TableIndex&gt;&lt;TableIndex row=&quot;12&quot; col=&quot;2&quot;&gt;&lt;linesCount val=&quot;1&quot;/&gt;&lt;lineCharCount val=&quot;4&quot;/&gt;&lt;/TableIndex&gt;&lt;TableIndex row=&quot;12&quot; col=&quot;3&quot;&gt;&lt;linesCount val=&quot;1&quot;/&gt;&lt;lineCharCount val=&quot;4&quot;/&gt;&lt;/TableIndex&gt;&lt;TableIndex row=&quot;12&quot; col=&quot;4&quot;&gt;&lt;linesCount val=&quot;0&quot;/&gt;&lt;/TableIndex&gt;&lt;TableIndex row=&quot;12&quot; col=&quot;5&quot;&gt;&lt;linesCount val=&quot;0&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08343B3B-E7C8-4341-8828-B0DCCF7BB389}_41.png&quot;/&gt;&lt;left val=&quot;256&quot;/&gt;&lt;top val=&quot;418&quot;/&gt;&lt;width val=&quot;82&quot;/&gt;&lt;height val=&quot;43&quot;/&gt;&lt;hasText val=&quot;1&quot;/&gt;&lt;/Image&gt;&lt;/ThreeDShapeInfo&gt;"/>
  <p:tag name="PRESENTER_SHAPETEXTINFO" val="&lt;ShapeTextInfo&gt;&lt;TableIndex row=&quot;-1&quot; col=&quot;-1&quot;&gt;&lt;linesCount val=&quot;1&quot;/&gt;&lt;lineCharCount val=&quot;5&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C853622A-A86C-4DBC-8885-E7AA10C4B9E4}_41.png&quot;/&gt;&lt;left val=&quot;370&quot;/&gt;&lt;top val=&quot;381&quot;/&gt;&lt;width val=&quot;82&quot;/&gt;&lt;height val=&quot;43&quot;/&gt;&lt;hasText val=&quot;1&quot;/&gt;&lt;/Image&gt;&lt;/ThreeDShapeInfo&gt;"/>
  <p:tag name="PRESENTER_SHAPETEXTINFO" val="&lt;ShapeTextInfo&gt;&lt;TableIndex row=&quot;-1&quot; col=&quot;-1&quot;&gt;&lt;linesCount val=&quot;1&quot;/&gt;&lt;lineCharCount val=&quot;5&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4763B246-8EB2-421E-8F66-5E6A74626B0D}_41.png&quot;/&gt;&lt;left val=&quot;476&quot;/&gt;&lt;top val=&quot;349&quot;/&gt;&lt;width val=&quot;82&quot;/&gt;&lt;height val=&quot;43&quot;/&gt;&lt;hasText val=&quot;1&quot;/&gt;&lt;/Image&gt;&lt;/ThreeDShapeInfo&gt;"/>
  <p:tag name="PRESENTER_SHAPETEXTINFO" val="&lt;ShapeTextInfo&gt;&lt;TableIndex row=&quot;-1&quot; col=&quot;-1&quot;&gt;&lt;linesCount val=&quot;1&quot;/&gt;&lt;lineCharCount val=&quot;5&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6BA49732-E535-472A-B66D-F19DCF318943}_41.png&quot;/&gt;&lt;left val=&quot;370&quot;/&gt;&lt;top val=&quot;459&quot;/&gt;&lt;width val=&quot;71&quot;/&gt;&lt;height val=&quot;43&quot;/&gt;&lt;hasText val=&quot;1&quot;/&gt;&lt;/Image&gt;&lt;/ThreeDShapeInfo&gt;"/>
  <p:tag name="PRESENTER_SHAPETEXTINFO" val="&lt;ShapeTextInfo&gt;&lt;TableIndex row=&quot;-1&quot; col=&quot;-1&quot;&gt;&lt;linesCount val=&quot;1&quot;/&gt;&lt;lineCharCount val=&quot;4&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PPSNARRATION" val="6,130931742,Q:\R&amp;D\VAM\FY2016\PLA-Roadshow\FY16 Teacher Evaluation Presentation v02_pptx\Media.ppcx"/>
</p:tagLst>
</file>

<file path=ppt/tags/tag40.xml><?xml version="1.0" encoding="utf-8"?>
<p:tagLst xmlns:a="http://schemas.openxmlformats.org/drawingml/2006/main" xmlns:r="http://schemas.openxmlformats.org/officeDocument/2006/relationships" xmlns:p="http://schemas.openxmlformats.org/presentationml/2006/main">
  <p:tag name="PPSNARRATION" val="54,130931742,Q:\R&amp;D\VAM\FY2016\PLA-Roadshow\FY16 Teacher Evaluation Presentation v02_pptx\Media.ppcx"/>
</p:tagLst>
</file>

<file path=ppt/tags/tag41.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7BD0FDAC-5A5D-401A-8970-AA73C367AC6C}_55.png&quot;/&gt;&lt;left val=&quot;0&quot;/&gt;&lt;top val=&quot;-14&quot;/&gt;&lt;width val=&quot;721&quot;/&gt;&lt;height val=&quot;128&quot;/&gt;&lt;hasText val=&quot;1&quot;/&gt;&lt;/Image&gt;&lt;/ThreeDShapeInfo&gt;"/>
  <p:tag name="PRESENTER_SHAPETEXTINFO" val="&lt;ShapeTextInfo&gt;&lt;TableIndex row=&quot;-1&quot; col=&quot;-1&quot;&gt;&lt;linesCount val=&quot;2&quot;/&gt;&lt;lineCharCount val=&quot;28&quot;/&gt;&lt;lineCharCount val=&quot;15&quot;/&gt;&lt;/TableIndex&gt;&lt;/ShapeTextInfo&gt;"/>
</p:tagLst>
</file>

<file path=ppt/tags/tag42.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7C6BA910-7841-4959-93B4-223F2BCC679A}_55.png&quot;/&gt;&lt;left val=&quot;27&quot;/&gt;&lt;top val=&quot;117&quot;/&gt;&lt;width val=&quot;665&quot;/&gt;&lt;height val=&quot;321&quot;/&gt;&lt;hasText val=&quot;1&quot;/&gt;&lt;/Image&gt;&lt;/ThreeDShapeInfo&gt;"/>
  <p:tag name="PRESENTER_SHAPETEXTINFO" val="&lt;ShapeTextInfo&gt;&lt;TableIndex row=&quot;-1&quot; col=&quot;-1&quot;&gt;&lt;linesCount val=&quot;6&quot;/&gt;&lt;lineCharCount val=&quot;56&quot;/&gt;&lt;lineCharCount val=&quot;58&quot;/&gt;&lt;lineCharCount val=&quot;52&quot;/&gt;&lt;lineCharCount val=&quot;44&quot;/&gt;&lt;lineCharCount val=&quot;55&quot;/&gt;&lt;lineCharCount val=&quot;38&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4.xml><?xml version="1.0" encoding="utf-8"?>
<p:tagLst xmlns:a="http://schemas.openxmlformats.org/drawingml/2006/main" xmlns:r="http://schemas.openxmlformats.org/officeDocument/2006/relationships" xmlns:p="http://schemas.openxmlformats.org/presentationml/2006/main">
  <p:tag name="PPSNARRATION" val="55,130931742,Q:\R&amp;D\VAM\FY2016\PLA-Roadshow\FY16 Teacher Evaluation Presentation v02_pptx\Media.ppcx"/>
</p:tagLst>
</file>

<file path=ppt/tags/tag45.xml><?xml version="1.0" encoding="utf-8"?>
<p:tagLst xmlns:a="http://schemas.openxmlformats.org/drawingml/2006/main" xmlns:r="http://schemas.openxmlformats.org/officeDocument/2006/relationships" xmlns:p="http://schemas.openxmlformats.org/presentationml/2006/main">
  <p:tag name="PRESENTER_SHAPEINFO" val="&lt;ThreeDShapeInfo&gt;&lt;uuid val=&quot;{A2CA2221-34CE-450B-9018-60CFB3B54283}&quot;/&gt;&lt;isInvalidForFieldText val=&quot;0&quot;/&gt;&lt;Image&gt;&lt;filename val=&quot;C:\Users\howardm\AppData\Local\Temp\PR\data\asimages\{A2CA2221-34CE-450B-9018-60CFB3B54283}_56.png&quot;/&gt;&lt;left val=&quot;-4&quot;/&gt;&lt;top val=&quot;-2&quot;/&gt;&lt;width val=&quot;728&quot;/&gt;&lt;height val=&quot;548&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EA037FD3-05F0-4C9F-B8E9-C066E2DC1919}_56.png&quot;/&gt;&lt;left val=&quot;396&quot;/&gt;&lt;top val=&quot;111&quot;/&gt;&lt;width val=&quot;310&quot;/&gt;&lt;height val=&quot;73&quot;/&gt;&lt;hasText val=&quot;1&quot;/&gt;&lt;/Image&gt;&lt;/ThreeDShapeInfo&gt;"/>
  <p:tag name="PRESENTER_SHAPETEXTINFO" val="&lt;ShapeTextInfo&gt;&lt;TableIndex row=&quot;-1&quot; col=&quot;-1&quot;&gt;&lt;linesCount val=&quot;1&quot;/&gt;&lt;lineCharCount val=&quot;21&quot;/&gt;&lt;/TableIndex&gt;&lt;/ShapeText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B7DCCA2E-2143-40E2-92DC-9C7F8D3F0680}_6.png&quot;/&gt;&lt;left val=&quot;0&quot;/&gt;&lt;top val=&quot;-8&quot;/&gt;&lt;width val=&quot;721&quot;/&gt;&lt;height val=&quot;128&quot;/&gt;&lt;hasText val=&quot;1&quot;/&gt;&lt;/Image&gt;&lt;/ThreeDShapeInfo&gt;"/>
  <p:tag name="PRESENTER_SHAPETEXTINFO" val="&lt;ShapeTextInfo&gt;&lt;TableIndex row=&quot;-1&quot; col=&quot;-1&quot;&gt;&lt;linesCount val=&quot;2&quot;/&gt;&lt;lineCharCount val=&quot;32&quot;/&gt;&lt;lineCharCount val=&quot;29&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5.xml><?xml version="1.0" encoding="utf-8"?>
<p:tagLst xmlns:a="http://schemas.openxmlformats.org/drawingml/2006/main" xmlns:r="http://schemas.openxmlformats.org/officeDocument/2006/relationships" xmlns:p="http://schemas.openxmlformats.org/presentationml/2006/main">
  <p:tag name="PPSNARRATION" val="57,130931742,Q:\R&amp;D\VAM\FY2016\PLA-Roadshow\FY16 Teacher Evaluation Presentation v02_pptx\Media.ppcx"/>
</p:tagLst>
</file>

<file path=ppt/tags/tag56.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1F8FB6FE-2E75-40EE-AD21-D3FC55204D1B}_58.png&quot;/&gt;&lt;left val=&quot;0&quot;/&gt;&lt;top val=&quot;-8&quot;/&gt;&lt;width val=&quot;721&quot;/&gt;&lt;height val=&quot;85&quot;/&gt;&lt;hasText val=&quot;1&quot;/&gt;&lt;/Image&gt;&lt;/ThreeDShapeInfo&gt;"/>
  <p:tag name="PRESENTER_SHAPETEXTINFO" val="&lt;ShapeTextInfo&gt;&lt;TableIndex row=&quot;-1&quot; col=&quot;-1&quot;&gt;&lt;linesCount val=&quot;1&quot;/&gt;&lt;lineCharCount val=&quot;33&quot;/&gt;&lt;/TableIndex&gt;&lt;/ShapeTextInfo&gt;"/>
</p:tagLst>
</file>

<file path=ppt/tags/tag57.xml><?xml version="1.0" encoding="utf-8"?>
<p:tagLst xmlns:a="http://schemas.openxmlformats.org/drawingml/2006/main" xmlns:r="http://schemas.openxmlformats.org/officeDocument/2006/relationships" xmlns:p="http://schemas.openxmlformats.org/presentationml/2006/main">
  <p:tag name="PRESENTER_SHAPEINFO" val="&lt;ThreeDShapeInfo&gt;&lt;uuid val=&quot;{DDC97092-A2DF-4607-BE3E-013354FAE767}&quot;/&gt;&lt;isInvalidForFieldText val=&quot;0&quot;/&gt;&lt;Image&gt;&lt;filename val=&quot;C:\Users\howardm\AppData\Local\Temp\PR\data\asimages\{DDC97092-A2DF-4607-BE3E-013354FAE767}_58.png&quot;/&gt;&lt;left val=&quot;0&quot;/&gt;&lt;top val=&quot;59&quot;/&gt;&lt;width val=&quot;720&quot;/&gt;&lt;height val=&quot;485&quot;/&gt;&lt;hasText val=&quot;1&quot;/&gt;&lt;/Image&gt;&lt;/ThreeDShapeInfo&gt;"/>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6BE0E078-5936-4B75-8F35-175AC69C0AED}_6.png&quot;/&gt;&lt;left val=&quot;22&quot;/&gt;&lt;top val=&quot;142&quot;/&gt;&lt;width val=&quot;657&quot;/&gt;&lt;height val=&quot;248&quot;/&gt;&lt;hasText val=&quot;1&quot;/&gt;&lt;/Image&gt;&lt;/ThreeDShapeInfo&gt;"/>
  <p:tag name="PRESENTER_SHAPETEXTINFO" val="&lt;ShapeTextInfo&gt;&lt;TableIndex row=&quot;-1&quot; col=&quot;-1&quot;&gt;&lt;linesCount val=&quot;4&quot;/&gt;&lt;lineCharCount val=&quot;44&quot;/&gt;&lt;lineCharCount val=&quot;40&quot;/&gt;&lt;lineCharCount val=&quot;41&quot;/&gt;&lt;lineCharCount val=&quot;30&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2.xml><?xml version="1.0" encoding="utf-8"?>
<p:tagLst xmlns:a="http://schemas.openxmlformats.org/drawingml/2006/main" xmlns:r="http://schemas.openxmlformats.org/officeDocument/2006/relationships" xmlns:p="http://schemas.openxmlformats.org/presentationml/2006/main">
  <p:tag name="PPSNARRATION" val="59,130931742,Q:\R&amp;D\VAM\FY2016\PLA-Roadshow\FY16 Teacher Evaluation Presentation v02_pptx\Media.ppcx"/>
</p:tagLst>
</file>

<file path=ppt/tags/tag63.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ABB2D115-544E-4C0F-9539-889860F744D3}_60.png&quot;/&gt;&lt;left val=&quot;35&quot;/&gt;&lt;top val=&quot;32&quot;/&gt;&lt;width val=&quot;657&quot;/&gt;&lt;height val=&quot;51&quot;/&gt;&lt;hasText val=&quot;1&quot;/&gt;&lt;/Image&gt;&lt;/ThreeDShapeInfo&gt;"/>
  <p:tag name="PRESENTER_SHAPETEXTINFO" val="&lt;ShapeTextInfo&gt;&lt;TableIndex row=&quot;-1&quot; col=&quot;-1&quot;&gt;&lt;linesCount val=&quot;1&quot;/&gt;&lt;lineCharCount val=&quot;21&quot;/&gt;&lt;/TableIndex&gt;&lt;/ShapeTextInfo&gt;"/>
</p:tagLst>
</file>

<file path=ppt/tags/tag64.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howardm\AppData\Local\Temp\PR\data\asimages\{D3550865-E296-41AF-BB6D-1753C15DAFB5}_60.png&quot;/&gt;&lt;left val=&quot;30&quot;/&gt;&lt;top val=&quot;111&quot;/&gt;&lt;width val=&quot;662&quot;/&gt;&lt;height val=&quot;398&quot;/&gt;&lt;hasText val=&quot;1&quot;/&gt;&lt;/Image&gt;&lt;/ThreeDShapeInfo&gt;"/>
  <p:tag name="PRESENTER_SHAPETEXTINFO" val="&lt;ShapeTextInfo&gt;&lt;TableIndex row=&quot;-1&quot; col=&quot;-1&quot;&gt;&lt;linesCount val=&quot;15&quot;/&gt;&lt;lineCharCount val=&quot;28&quot;/&gt;&lt;lineCharCount val=&quot;55&quot;/&gt;&lt;lineCharCount val=&quot;20&quot;/&gt;&lt;lineCharCount val=&quot;61&quot;/&gt;&lt;lineCharCount val=&quot;12&quot;/&gt;&lt;lineCharCount val=&quot;46&quot;/&gt;&lt;lineCharCount val=&quot;61&quot;/&gt;&lt;lineCharCount val=&quot;20&quot;/&gt;&lt;lineCharCount val=&quot;62&quot;/&gt;&lt;lineCharCount val=&quot;16&quot;/&gt;&lt;lineCharCount val=&quot;48&quot;/&gt;&lt;lineCharCount val=&quot;54&quot;/&gt;&lt;lineCharCount val=&quot;37&quot;/&gt;&lt;lineCharCount val=&quot;1&quot;/&gt;&lt;lineCharCount val=&quot;1&quot;/&gt;&lt;/TableIndex&gt;&lt;/ShapeTextInfo&gt;"/>
</p:tagLst>
</file>

<file path=ppt/tags/tag6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PRESENTER_SHAPEINFO" val="&lt;ThreeDShapeInfo&gt;&lt;uuid val=&quot;{082BE804-8681-423A-A63B-7D2147D5C989}&quot;/&gt;&lt;isInvalidForFieldText val=&quot;0&quot;/&gt;&lt;Image&gt;&lt;filename val=&quot;C:\Users\howardm\AppData\Local\Temp\PR\data\asimages\{082BE804-8681-423A-A63B-7D2147D5C989}_6.png&quot;/&gt;&lt;left val=&quot;48&quot;/&gt;&lt;top val=&quot;285&quot;/&gt;&lt;width val=&quot;625&quot;/&gt;&lt;height val=&quot;13&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PPSNARRATION" val="7,130931742,Q:\R&amp;D\VAM\FY2016\PLA-Roadshow\FY16 Teacher Evaluation Presentation v02_pptx\Media.ppcx"/>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450</TotalTime>
  <Words>2399</Words>
  <Application>Microsoft Office PowerPoint</Application>
  <PresentationFormat>On-screen Show (4:3)</PresentationFormat>
  <Paragraphs>631</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Narrow</vt:lpstr>
      <vt:lpstr>Calibri</vt:lpstr>
      <vt:lpstr>Calibri Light</vt:lpstr>
      <vt:lpstr>Office Theme</vt:lpstr>
      <vt:lpstr>PowerPoint Presentation</vt:lpstr>
      <vt:lpstr>FY17 Final Teacher Evaluation Rating Components and Weights</vt:lpstr>
      <vt:lpstr>PowerPoint Presentation</vt:lpstr>
      <vt:lpstr>FY17 Student Performance Rating Models</vt:lpstr>
      <vt:lpstr>PowerPoint Presentation</vt:lpstr>
      <vt:lpstr>FDOE Value-added Model (VAM)</vt:lpstr>
      <vt:lpstr>What is the  VAM Score?</vt:lpstr>
      <vt:lpstr>FLDOE Value-Added Model  Variables determining expected score</vt:lpstr>
      <vt:lpstr>PowerPoint Presentation</vt:lpstr>
      <vt:lpstr>PowerPoint Presentation</vt:lpstr>
      <vt:lpstr>What are Confidence Intervals</vt:lpstr>
      <vt:lpstr>PowerPoint Presentation</vt:lpstr>
      <vt:lpstr>PowerPoint Presentation</vt:lpstr>
      <vt:lpstr>AVERAGE LEVEL OF STUDENTS</vt:lpstr>
      <vt:lpstr>General Cohort Model </vt:lpstr>
      <vt:lpstr>Teachers with Multiple Models  Combined Ratings</vt:lpstr>
      <vt:lpstr>FY 17 Evaluation Rating Possibilities</vt:lpstr>
      <vt:lpstr>Principal Resource Center:  Teacher Reports</vt:lpstr>
      <vt:lpstr>PowerPoint Presentation</vt:lpstr>
      <vt:lpstr>Cohort Model Teacher Rosters (MS)</vt:lpstr>
      <vt:lpstr>PowerPoint Presentation</vt:lpstr>
    </vt:vector>
  </TitlesOfParts>
  <Company>School District of Palm Beach County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FY17 Teacher Evaluation Distribution</dc:title>
  <dc:creator>Windows User</dc:creator>
  <cp:lastModifiedBy>Paul Houchens</cp:lastModifiedBy>
  <cp:revision>52</cp:revision>
  <cp:lastPrinted>2017-11-28T01:19:59Z</cp:lastPrinted>
  <dcterms:created xsi:type="dcterms:W3CDTF">2017-10-30T11:40:50Z</dcterms:created>
  <dcterms:modified xsi:type="dcterms:W3CDTF">2017-11-28T01:26:41Z</dcterms:modified>
</cp:coreProperties>
</file>